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149"/>
  </p:notesMasterIdLst>
  <p:handoutMasterIdLst>
    <p:handoutMasterId r:id="rId150"/>
  </p:handoutMasterIdLst>
  <p:sldIdLst>
    <p:sldId id="778" r:id="rId2"/>
    <p:sldId id="932" r:id="rId3"/>
    <p:sldId id="888" r:id="rId4"/>
    <p:sldId id="889" r:id="rId5"/>
    <p:sldId id="890" r:id="rId6"/>
    <p:sldId id="891" r:id="rId7"/>
    <p:sldId id="786" r:id="rId8"/>
    <p:sldId id="900" r:id="rId9"/>
    <p:sldId id="931" r:id="rId10"/>
    <p:sldId id="902" r:id="rId11"/>
    <p:sldId id="903" r:id="rId12"/>
    <p:sldId id="904" r:id="rId13"/>
    <p:sldId id="930" r:id="rId14"/>
    <p:sldId id="905" r:id="rId15"/>
    <p:sldId id="906" r:id="rId16"/>
    <p:sldId id="796" r:id="rId17"/>
    <p:sldId id="797" r:id="rId18"/>
    <p:sldId id="800" r:id="rId19"/>
    <p:sldId id="806" r:id="rId20"/>
    <p:sldId id="807" r:id="rId21"/>
    <p:sldId id="808" r:id="rId22"/>
    <p:sldId id="809" r:id="rId23"/>
    <p:sldId id="915" r:id="rId24"/>
    <p:sldId id="899" r:id="rId25"/>
    <p:sldId id="929" r:id="rId26"/>
    <p:sldId id="831" r:id="rId27"/>
    <p:sldId id="832" r:id="rId28"/>
    <p:sldId id="895" r:id="rId29"/>
    <p:sldId id="833" r:id="rId30"/>
    <p:sldId id="834" r:id="rId31"/>
    <p:sldId id="836" r:id="rId32"/>
    <p:sldId id="928" r:id="rId33"/>
    <p:sldId id="819" r:id="rId34"/>
    <p:sldId id="820" r:id="rId35"/>
    <p:sldId id="821" r:id="rId36"/>
    <p:sldId id="355" r:id="rId37"/>
    <p:sldId id="910" r:id="rId38"/>
    <p:sldId id="914" r:id="rId39"/>
    <p:sldId id="911" r:id="rId40"/>
    <p:sldId id="258" r:id="rId41"/>
    <p:sldId id="285" r:id="rId42"/>
    <p:sldId id="276" r:id="rId43"/>
    <p:sldId id="927" r:id="rId44"/>
    <p:sldId id="823" r:id="rId45"/>
    <p:sldId id="279" r:id="rId46"/>
    <p:sldId id="280" r:id="rId47"/>
    <p:sldId id="292" r:id="rId48"/>
    <p:sldId id="882" r:id="rId49"/>
    <p:sldId id="290" r:id="rId50"/>
    <p:sldId id="281" r:id="rId51"/>
    <p:sldId id="289" r:id="rId52"/>
    <p:sldId id="271" r:id="rId53"/>
    <p:sldId id="916" r:id="rId54"/>
    <p:sldId id="917" r:id="rId55"/>
    <p:sldId id="918" r:id="rId56"/>
    <p:sldId id="272" r:id="rId57"/>
    <p:sldId id="926" r:id="rId58"/>
    <p:sldId id="937" r:id="rId59"/>
    <p:sldId id="941" r:id="rId60"/>
    <p:sldId id="545" r:id="rId61"/>
    <p:sldId id="548" r:id="rId62"/>
    <p:sldId id="550" r:id="rId63"/>
    <p:sldId id="541" r:id="rId64"/>
    <p:sldId id="512" r:id="rId65"/>
    <p:sldId id="501" r:id="rId66"/>
    <p:sldId id="543" r:id="rId67"/>
    <p:sldId id="504" r:id="rId68"/>
    <p:sldId id="492" r:id="rId69"/>
    <p:sldId id="505" r:id="rId70"/>
    <p:sldId id="920" r:id="rId71"/>
    <p:sldId id="551" r:id="rId72"/>
    <p:sldId id="923" r:id="rId73"/>
    <p:sldId id="506" r:id="rId74"/>
    <p:sldId id="922" r:id="rId75"/>
    <p:sldId id="921" r:id="rId76"/>
    <p:sldId id="546" r:id="rId77"/>
    <p:sldId id="511" r:id="rId78"/>
    <p:sldId id="549" r:id="rId79"/>
    <p:sldId id="529" r:id="rId80"/>
    <p:sldId id="544" r:id="rId81"/>
    <p:sldId id="940" r:id="rId82"/>
    <p:sldId id="508" r:id="rId83"/>
    <p:sldId id="939" r:id="rId84"/>
    <p:sldId id="957" r:id="rId85"/>
    <p:sldId id="526" r:id="rId86"/>
    <p:sldId id="288" r:id="rId87"/>
    <p:sldId id="958" r:id="rId88"/>
    <p:sldId id="938" r:id="rId89"/>
    <p:sldId id="952" r:id="rId90"/>
    <p:sldId id="959" r:id="rId91"/>
    <p:sldId id="547" r:id="rId92"/>
    <p:sldId id="950" r:id="rId93"/>
    <p:sldId id="954" r:id="rId94"/>
    <p:sldId id="955" r:id="rId95"/>
    <p:sldId id="953" r:id="rId96"/>
    <p:sldId id="945" r:id="rId97"/>
    <p:sldId id="942" r:id="rId98"/>
    <p:sldId id="944" r:id="rId99"/>
    <p:sldId id="951" r:id="rId100"/>
    <p:sldId id="924" r:id="rId101"/>
    <p:sldId id="960" r:id="rId102"/>
    <p:sldId id="837" r:id="rId103"/>
    <p:sldId id="442" r:id="rId104"/>
    <p:sldId id="443" r:id="rId105"/>
    <p:sldId id="444" r:id="rId106"/>
    <p:sldId id="445" r:id="rId107"/>
    <p:sldId id="847" r:id="rId108"/>
    <p:sldId id="838" r:id="rId109"/>
    <p:sldId id="839" r:id="rId110"/>
    <p:sldId id="840" r:id="rId111"/>
    <p:sldId id="841" r:id="rId112"/>
    <p:sldId id="919" r:id="rId113"/>
    <p:sldId id="456" r:id="rId114"/>
    <p:sldId id="884" r:id="rId115"/>
    <p:sldId id="961" r:id="rId116"/>
    <p:sldId id="883" r:id="rId117"/>
    <p:sldId id="842" r:id="rId118"/>
    <p:sldId id="844" r:id="rId119"/>
    <p:sldId id="886" r:id="rId120"/>
    <p:sldId id="845" r:id="rId121"/>
    <p:sldId id="878" r:id="rId122"/>
    <p:sldId id="460" r:id="rId123"/>
    <p:sldId id="912" r:id="rId124"/>
    <p:sldId id="463" r:id="rId125"/>
    <p:sldId id="962" r:id="rId126"/>
    <p:sldId id="963" r:id="rId127"/>
    <p:sldId id="464" r:id="rId128"/>
    <p:sldId id="964" r:id="rId129"/>
    <p:sldId id="465" r:id="rId130"/>
    <p:sldId id="466" r:id="rId131"/>
    <p:sldId id="467" r:id="rId132"/>
    <p:sldId id="468" r:id="rId133"/>
    <p:sldId id="469" r:id="rId134"/>
    <p:sldId id="481" r:id="rId135"/>
    <p:sldId id="470" r:id="rId136"/>
    <p:sldId id="480" r:id="rId137"/>
    <p:sldId id="925" r:id="rId138"/>
    <p:sldId id="965" r:id="rId139"/>
    <p:sldId id="471" r:id="rId140"/>
    <p:sldId id="472" r:id="rId141"/>
    <p:sldId id="966" r:id="rId142"/>
    <p:sldId id="967" r:id="rId143"/>
    <p:sldId id="968" r:id="rId144"/>
    <p:sldId id="969" r:id="rId145"/>
    <p:sldId id="970" r:id="rId146"/>
    <p:sldId id="971" r:id="rId147"/>
    <p:sldId id="972" r:id="rId148"/>
  </p:sldIdLst>
  <p:sldSz cx="9144000" cy="6858000" type="screen4x3"/>
  <p:notesSz cx="7315200" cy="9601200"/>
  <p:defaultTextStyle>
    <a:defPPr>
      <a:defRPr lang="en-US"/>
    </a:defPPr>
    <a:lvl1pPr algn="l" rtl="0" eaLnBrk="0" fontAlgn="base" hangingPunct="0">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DDDDDD"/>
    <a:srgbClr val="FFCCFF"/>
    <a:srgbClr val="000099"/>
    <a:srgbClr val="FF0000"/>
    <a:srgbClr val="008000"/>
    <a:srgbClr val="66CCFF"/>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68"/>
    <p:restoredTop sz="93197"/>
  </p:normalViewPr>
  <p:slideViewPr>
    <p:cSldViewPr snapToGrid="0">
      <p:cViewPr varScale="1">
        <p:scale>
          <a:sx n="104" d="100"/>
          <a:sy n="104" d="100"/>
        </p:scale>
        <p:origin x="216" y="520"/>
      </p:cViewPr>
      <p:guideLst>
        <p:guide orient="horz" pos="2160"/>
        <p:guide pos="2880"/>
      </p:guideLst>
    </p:cSldViewPr>
  </p:slideViewPr>
  <p:notesTextViewPr>
    <p:cViewPr>
      <p:scale>
        <a:sx n="100" d="100"/>
        <a:sy n="100" d="100"/>
      </p:scale>
      <p:origin x="0" y="0"/>
    </p:cViewPr>
  </p:notesTextViewPr>
  <p:sorterViewPr>
    <p:cViewPr>
      <p:scale>
        <a:sx n="1" d="1"/>
        <a:sy n="1" d="1"/>
      </p:scale>
      <p:origin x="0" y="1432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notesMaster" Target="notesMasters/notesMaster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handoutMaster" Target="handoutMasters/handout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image" Target="../media/image71.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image" Target="../media/image7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95.wmf"/><Relationship Id="rId1" Type="http://schemas.openxmlformats.org/officeDocument/2006/relationships/image" Target="../media/image9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97.wmf"/><Relationship Id="rId1" Type="http://schemas.openxmlformats.org/officeDocument/2006/relationships/image" Target="../media/image96.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99.wmf"/><Relationship Id="rId1" Type="http://schemas.openxmlformats.org/officeDocument/2006/relationships/image" Target="../media/image98.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02.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03.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08.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259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Times New Roman" charset="0"/>
              </a:defRPr>
            </a:lvl1pPr>
          </a:lstStyle>
          <a:p>
            <a:pPr>
              <a:defRPr/>
            </a:pPr>
            <a:endParaRPr lang="en-US" dirty="0"/>
          </a:p>
        </p:txBody>
      </p:sp>
      <p:sp>
        <p:nvSpPr>
          <p:cNvPr id="622595"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Times New Roman" charset="0"/>
              </a:defRPr>
            </a:lvl1pPr>
          </a:lstStyle>
          <a:p>
            <a:pPr>
              <a:defRPr/>
            </a:pPr>
            <a:endParaRPr lang="en-US" dirty="0"/>
          </a:p>
        </p:txBody>
      </p:sp>
      <p:sp>
        <p:nvSpPr>
          <p:cNvPr id="622596"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Times New Roman" charset="0"/>
              </a:defRPr>
            </a:lvl1pPr>
          </a:lstStyle>
          <a:p>
            <a:pPr>
              <a:defRPr/>
            </a:pPr>
            <a:endParaRPr lang="en-US" dirty="0"/>
          </a:p>
        </p:txBody>
      </p:sp>
      <p:sp>
        <p:nvSpPr>
          <p:cNvPr id="622597"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Times New Roman" charset="0"/>
              </a:defRPr>
            </a:lvl1pPr>
          </a:lstStyle>
          <a:p>
            <a:pPr>
              <a:defRPr/>
            </a:pPr>
            <a:fld id="{91292653-6D28-1A4E-9097-8CD0CA4FA95B}" type="slidenum">
              <a:rPr lang="en-US"/>
              <a:pPr>
                <a:defRPr/>
              </a:pPr>
              <a:t>‹#›</a:t>
            </a:fld>
            <a:endParaRPr lang="en-US" dirty="0"/>
          </a:p>
        </p:txBody>
      </p:sp>
    </p:spTree>
    <p:extLst>
      <p:ext uri="{BB962C8B-B14F-4D97-AF65-F5344CB8AC3E}">
        <p14:creationId xmlns:p14="http://schemas.microsoft.com/office/powerpoint/2010/main" val="8964161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Times New Roman" charset="0"/>
              </a:defRPr>
            </a:lvl1pPr>
          </a:lstStyle>
          <a:p>
            <a:pPr>
              <a:defRPr/>
            </a:pPr>
            <a:endParaRPr lang="en-US" dirty="0"/>
          </a:p>
        </p:txBody>
      </p:sp>
      <p:sp>
        <p:nvSpPr>
          <p:cNvPr id="3075"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Times New Roman" charset="0"/>
              </a:defRPr>
            </a:lvl1pPr>
          </a:lstStyle>
          <a:p>
            <a:pPr>
              <a:defRPr/>
            </a:pPr>
            <a:endParaRPr lang="en-US" dirty="0"/>
          </a:p>
        </p:txBody>
      </p:sp>
      <p:sp>
        <p:nvSpPr>
          <p:cNvPr id="39940"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077"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Times New Roman" charset="0"/>
              </a:defRPr>
            </a:lvl1pPr>
          </a:lstStyle>
          <a:p>
            <a:pPr>
              <a:defRPr/>
            </a:pPr>
            <a:endParaRPr lang="en-US" dirty="0"/>
          </a:p>
        </p:txBody>
      </p:sp>
      <p:sp>
        <p:nvSpPr>
          <p:cNvPr id="3079"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Times New Roman" charset="0"/>
              </a:defRPr>
            </a:lvl1pPr>
          </a:lstStyle>
          <a:p>
            <a:pPr>
              <a:defRPr/>
            </a:pPr>
            <a:fld id="{ACCD5E27-021E-054B-84DE-C100B224ED65}" type="slidenum">
              <a:rPr lang="en-US"/>
              <a:pPr>
                <a:defRPr/>
              </a:pPr>
              <a:t>‹#›</a:t>
            </a:fld>
            <a:endParaRPr lang="en-US" dirty="0"/>
          </a:p>
        </p:txBody>
      </p:sp>
    </p:spTree>
    <p:extLst>
      <p:ext uri="{BB962C8B-B14F-4D97-AF65-F5344CB8AC3E}">
        <p14:creationId xmlns:p14="http://schemas.microsoft.com/office/powerpoint/2010/main" val="352741150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09"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pitchFamily="-109"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pitchFamily="-109"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pitchFamily="-109"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pitchFamily="-109"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en.wikipedia.org/wiki/Time-division_multiple_access" TargetMode="External"/><Relationship Id="rId3" Type="http://schemas.openxmlformats.org/officeDocument/2006/relationships/hyperlink" Target="https://en.wikipedia.org/wiki/Frame_(telecommunications)" TargetMode="External"/><Relationship Id="rId7" Type="http://schemas.openxmlformats.org/officeDocument/2006/relationships/hyperlink" Target="https://en.wikipedia.org/wiki/Carrier-sense_multiple_access#cite_note-1" TargetMode="External"/><Relationship Id="rId12" Type="http://schemas.openxmlformats.org/officeDocument/2006/relationships/hyperlink" Target="https://en.wikipedia.org/wiki/Wikipedia:Citation_needed"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en.wikipedia.org/wiki/Ethernet" TargetMode="External"/><Relationship Id="rId11" Type="http://schemas.openxmlformats.org/officeDocument/2006/relationships/hyperlink" Target="https://en.wikipedia.org/wiki/Broadcast_storm" TargetMode="External"/><Relationship Id="rId5" Type="http://schemas.openxmlformats.org/officeDocument/2006/relationships/hyperlink" Target="https://en.wikipedia.org/wiki/Randomness" TargetMode="External"/><Relationship Id="rId10" Type="http://schemas.openxmlformats.org/officeDocument/2006/relationships/hyperlink" Target="https://en.wikipedia.org/wiki/Packet_radio" TargetMode="External"/><Relationship Id="rId4" Type="http://schemas.openxmlformats.org/officeDocument/2006/relationships/hyperlink" Target="https://en.wikipedia.org/wiki/Collision_(telecommunications)" TargetMode="External"/><Relationship Id="rId9" Type="http://schemas.openxmlformats.org/officeDocument/2006/relationships/hyperlink" Target="https://en.wikipedia.org/wiki/Wi-Fi"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A6368E5B-3379-0245-93F9-05C5621CBCC5}" type="slidenum">
              <a:rPr lang="en-US" i="0" smtClean="0">
                <a:latin typeface="Times New Roman" charset="0"/>
              </a:rPr>
              <a:pPr>
                <a:defRPr/>
              </a:pPr>
              <a:t>2</a:t>
            </a:fld>
            <a:endParaRPr lang="en-US" i="0" dirty="0">
              <a:latin typeface="Times New Roman"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13229433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A6368E5B-3379-0245-93F9-05C5621CBCC5}" type="slidenum">
              <a:rPr lang="en-US" i="0" smtClean="0">
                <a:latin typeface="Times New Roman" charset="0"/>
              </a:rPr>
              <a:pPr>
                <a:defRPr/>
              </a:pPr>
              <a:t>13</a:t>
            </a:fld>
            <a:endParaRPr lang="en-US" i="0" dirty="0">
              <a:latin typeface="Times New Roman"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1572154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BB049FB4-3255-2941-964B-63DD24C4C301}" type="slidenum">
              <a:rPr lang="en-US" i="0" smtClean="0">
                <a:latin typeface="Times New Roman" charset="0"/>
              </a:rPr>
              <a:pPr>
                <a:defRPr/>
              </a:pPr>
              <a:t>14</a:t>
            </a:fld>
            <a:endParaRPr lang="en-US" i="0" dirty="0">
              <a:latin typeface="Times New Roman" charset="0"/>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2308557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0CEB1B82-11B0-7E4D-8D78-B8E843132015}" type="slidenum">
              <a:rPr lang="en-US" i="0" smtClean="0">
                <a:latin typeface="Times New Roman" charset="0"/>
              </a:rPr>
              <a:pPr>
                <a:defRPr/>
              </a:pPr>
              <a:t>15</a:t>
            </a:fld>
            <a:endParaRPr lang="en-US" i="0" dirty="0">
              <a:latin typeface="Times New Roman" charset="0"/>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521729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BB5F772E-C619-AA41-87FA-66524F210512}" type="slidenum">
              <a:rPr lang="en-US" i="0" smtClean="0">
                <a:latin typeface="Times New Roman" charset="0"/>
              </a:rPr>
              <a:pPr>
                <a:defRPr/>
              </a:pPr>
              <a:t>16</a:t>
            </a:fld>
            <a:endParaRPr lang="en-US" i="0" dirty="0">
              <a:latin typeface="Times New Roman"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3624326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21DFFBCA-CF51-8C4C-90C0-C10013314852}" type="slidenum">
              <a:rPr lang="en-US" i="0" smtClean="0">
                <a:latin typeface="Times New Roman" charset="0"/>
              </a:rPr>
              <a:pPr>
                <a:defRPr/>
              </a:pPr>
              <a:t>17</a:t>
            </a:fld>
            <a:endParaRPr lang="en-US" i="0" dirty="0">
              <a:latin typeface="Times New Roman" charset="0"/>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r>
              <a:rPr lang="en-US" sz="1200" dirty="0"/>
              <a:t>Variations of CSMA use different algorithms to determine when to initiate transmission onto the shared medium. A key distinguishing feature of these algorithms is how aggressive or persistent they are in initiating transmission. A more aggressive algorithm may begin transmission more quickly and utilize a greater percentage of available bandwidth of the medium. This is typically at the expense of increased likelihood of collision with other transmitters.</a:t>
            </a:r>
          </a:p>
          <a:p>
            <a:r>
              <a:rPr lang="en-US" sz="1200" dirty="0"/>
              <a:t>1-persistent 1-persistent CSMA is an aggressive transmission algorithm. When the transmitting node is ready to transmit, it senses the transmission medium for idle or busy. If idle, then it transmits immediately. If busy, then it senses the transmission medium continuously until it becomes idle, then transmits the message (a </a:t>
            </a:r>
            <a:r>
              <a:rPr lang="en-US" sz="1200" dirty="0">
                <a:hlinkClick r:id="rId3" tooltip="Frame (telecommunications)">
                  <a:extLst>
                    <a:ext uri="{A12FA001-AC4F-418D-AE19-62706E023703}">
                      <ahyp:hlinkClr xmlns:ahyp="http://schemas.microsoft.com/office/drawing/2018/hyperlinkcolor" val="tx"/>
                    </a:ext>
                  </a:extLst>
                </a:hlinkClick>
              </a:rPr>
              <a:t>frame</a:t>
            </a:r>
            <a:r>
              <a:rPr lang="en-US" sz="1200" dirty="0"/>
              <a:t>) unconditionally (i.e. with probability=1). In case of a </a:t>
            </a:r>
            <a:r>
              <a:rPr lang="en-US" sz="1200" dirty="0">
                <a:hlinkClick r:id="rId4" tooltip="Collision (telecommunications)">
                  <a:extLst>
                    <a:ext uri="{A12FA001-AC4F-418D-AE19-62706E023703}">
                      <ahyp:hlinkClr xmlns:ahyp="http://schemas.microsoft.com/office/drawing/2018/hyperlinkcolor" val="tx"/>
                    </a:ext>
                  </a:extLst>
                </a:hlinkClick>
              </a:rPr>
              <a:t>collision</a:t>
            </a:r>
            <a:r>
              <a:rPr lang="en-US" sz="1200" dirty="0"/>
              <a:t>, the sender waits for a </a:t>
            </a:r>
            <a:r>
              <a:rPr lang="en-US" sz="1200" dirty="0">
                <a:hlinkClick r:id="rId5" tooltip="Randomness">
                  <a:extLst>
                    <a:ext uri="{A12FA001-AC4F-418D-AE19-62706E023703}">
                      <ahyp:hlinkClr xmlns:ahyp="http://schemas.microsoft.com/office/drawing/2018/hyperlinkcolor" val="tx"/>
                    </a:ext>
                  </a:extLst>
                </a:hlinkClick>
              </a:rPr>
              <a:t>random</a:t>
            </a:r>
            <a:r>
              <a:rPr lang="en-US" sz="1200" dirty="0"/>
              <a:t> period of time and attempts the same procedure again. 1-persistent CSMA is used in CSMA/CD systems including </a:t>
            </a:r>
            <a:r>
              <a:rPr lang="en-US" sz="1200" dirty="0" err="1">
                <a:hlinkClick r:id="rId6" tooltip="Ethernet">
                  <a:extLst>
                    <a:ext uri="{A12FA001-AC4F-418D-AE19-62706E023703}">
                      <ahyp:hlinkClr xmlns:ahyp="http://schemas.microsoft.com/office/drawing/2018/hyperlinkcolor" val="tx"/>
                    </a:ext>
                  </a:extLst>
                </a:hlinkClick>
              </a:rPr>
              <a:t>Ethernet</a:t>
            </a:r>
            <a:r>
              <a:rPr lang="en-US" sz="1200" dirty="0" err="1"/>
              <a:t>.Non</a:t>
            </a:r>
            <a:r>
              <a:rPr lang="en-US" sz="1200" dirty="0"/>
              <a:t>-persistent Non persistent CSMA is a non aggressive transmission algorithm. When the transmitting node is ready to transmit data, it senses the transmission medium for idle or busy. If idle, then it transmits immediately. If busy, then it waits for a random period of time (during which it does not sense the transmission medium) before repeating the whole logic cycle (which started with sensing the transmission medium for idle or busy) again. This approach reduces collision, results in overall higher medium throughput but with a penalty of longer initial delay compared to 1–</a:t>
            </a:r>
            <a:r>
              <a:rPr lang="en-US" sz="1200" dirty="0" err="1"/>
              <a:t>persistent.P</a:t>
            </a:r>
            <a:r>
              <a:rPr lang="en-US" sz="1200" dirty="0"/>
              <a:t>-persistent This is an approach between 1-persistent and non-persistent CSMA access modes.</a:t>
            </a:r>
            <a:r>
              <a:rPr lang="en-US" sz="1200" baseline="30000" dirty="0">
                <a:hlinkClick r:id="rId7">
                  <a:extLst>
                    <a:ext uri="{A12FA001-AC4F-418D-AE19-62706E023703}">
                      <ahyp:hlinkClr xmlns:ahyp="http://schemas.microsoft.com/office/drawing/2018/hyperlinkcolor" val="tx"/>
                    </a:ext>
                  </a:extLst>
                </a:hlinkClick>
              </a:rPr>
              <a:t>[1]</a:t>
            </a:r>
            <a:r>
              <a:rPr lang="en-US" sz="1200" dirty="0"/>
              <a:t> When the transmitting node is ready to transmit data, it senses the transmission medium for idle or busy. If idle, then it transmits immediately. If busy, then it senses the transmission medium continuously until it becomes idle, then transmits with probability </a:t>
            </a:r>
            <a:r>
              <a:rPr lang="en-US" sz="1200" i="1" dirty="0"/>
              <a:t>p</a:t>
            </a:r>
            <a:r>
              <a:rPr lang="en-US" sz="1200" dirty="0"/>
              <a:t>. If the node does not transmit (the probability of this event is </a:t>
            </a:r>
            <a:r>
              <a:rPr lang="en-US" sz="1200" i="1" dirty="0"/>
              <a:t>1-p</a:t>
            </a:r>
            <a:r>
              <a:rPr lang="en-US" sz="1200" dirty="0"/>
              <a:t>), it waits until the next available </a:t>
            </a:r>
            <a:r>
              <a:rPr lang="en-US" sz="1200" dirty="0">
                <a:hlinkClick r:id="rId8" tooltip="Time-division multiple access">
                  <a:extLst>
                    <a:ext uri="{A12FA001-AC4F-418D-AE19-62706E023703}">
                      <ahyp:hlinkClr xmlns:ahyp="http://schemas.microsoft.com/office/drawing/2018/hyperlinkcolor" val="tx"/>
                    </a:ext>
                  </a:extLst>
                </a:hlinkClick>
              </a:rPr>
              <a:t>time slot</a:t>
            </a:r>
            <a:r>
              <a:rPr lang="en-US" sz="1200" dirty="0"/>
              <a:t>. If the transmission medium is not busy, it transmits again with the same probability </a:t>
            </a:r>
            <a:r>
              <a:rPr lang="en-US" sz="1200" i="1" dirty="0"/>
              <a:t>p</a:t>
            </a:r>
            <a:r>
              <a:rPr lang="en-US" sz="1200" dirty="0"/>
              <a:t>. This probabilistic hold-off repeats until the frame is finally transmitted or when the medium is found to become busy again (i.e. some other node has already started transmitting). In the latter case the node repeats the whole logic cycle (which started with sensing the transmission medium for idle or busy) again. p-persistent CSMA is used in CSMA/CA systems including </a:t>
            </a:r>
            <a:r>
              <a:rPr lang="en-US" sz="1200" dirty="0">
                <a:hlinkClick r:id="rId9" tooltip="Wi-Fi">
                  <a:extLst>
                    <a:ext uri="{A12FA001-AC4F-418D-AE19-62706E023703}">
                      <ahyp:hlinkClr xmlns:ahyp="http://schemas.microsoft.com/office/drawing/2018/hyperlinkcolor" val="tx"/>
                    </a:ext>
                  </a:extLst>
                </a:hlinkClick>
              </a:rPr>
              <a:t>Wi-Fi</a:t>
            </a:r>
            <a:r>
              <a:rPr lang="en-US" sz="1200" dirty="0"/>
              <a:t> and other </a:t>
            </a:r>
            <a:r>
              <a:rPr lang="en-US" sz="1200" dirty="0">
                <a:hlinkClick r:id="rId10" tooltip="Packet radio">
                  <a:extLst>
                    <a:ext uri="{A12FA001-AC4F-418D-AE19-62706E023703}">
                      <ahyp:hlinkClr xmlns:ahyp="http://schemas.microsoft.com/office/drawing/2018/hyperlinkcolor" val="tx"/>
                    </a:ext>
                  </a:extLst>
                </a:hlinkClick>
              </a:rPr>
              <a:t>packet radio</a:t>
            </a:r>
            <a:r>
              <a:rPr lang="en-US" sz="1200" dirty="0"/>
              <a:t> systems.</a:t>
            </a:r>
          </a:p>
          <a:p>
            <a:r>
              <a:rPr lang="en-US" sz="1100" dirty="0"/>
              <a:t>When broadcasting over vehicular ad hoc networks, the original 1-persistence and p-persistence strategies often cause the </a:t>
            </a:r>
            <a:r>
              <a:rPr lang="en-US" sz="1100" dirty="0">
                <a:hlinkClick r:id="rId11" tooltip="Broadcast storm">
                  <a:extLst>
                    <a:ext uri="{A12FA001-AC4F-418D-AE19-62706E023703}">
                      <ahyp:hlinkClr xmlns:ahyp="http://schemas.microsoft.com/office/drawing/2018/hyperlinkcolor" val="tx"/>
                    </a:ext>
                  </a:extLst>
                </a:hlinkClick>
              </a:rPr>
              <a:t>broadcast storm</a:t>
            </a:r>
            <a:r>
              <a:rPr lang="en-US" sz="1100" dirty="0"/>
              <a:t> problem.</a:t>
            </a:r>
            <a:r>
              <a:rPr lang="en-US" sz="1100" baseline="30000" dirty="0"/>
              <a:t>[</a:t>
            </a:r>
            <a:r>
              <a:rPr lang="en-US" sz="1100" i="1" baseline="30000" dirty="0">
                <a:hlinkClick r:id="rId12" tooltip="Wikipedia:Citation needed">
                  <a:extLst>
                    <a:ext uri="{A12FA001-AC4F-418D-AE19-62706E023703}">
                      <ahyp:hlinkClr xmlns:ahyp="http://schemas.microsoft.com/office/drawing/2018/hyperlinkcolor" val="tx"/>
                    </a:ext>
                  </a:extLst>
                </a:hlinkClick>
              </a:rPr>
              <a:t>citation needed</a:t>
            </a:r>
            <a:r>
              <a:rPr lang="en-US" sz="1100" baseline="30000" dirty="0"/>
              <a:t>]</a:t>
            </a:r>
            <a:r>
              <a:rPr lang="en-US" sz="1100" dirty="0"/>
              <a:t> To improve performance, engineers developed three modified techniques: weighted p-persistence, slotted 1-persistence, and slotted p-persistence</a:t>
            </a:r>
          </a:p>
        </p:txBody>
      </p:sp>
    </p:spTree>
    <p:extLst>
      <p:ext uri="{BB962C8B-B14F-4D97-AF65-F5344CB8AC3E}">
        <p14:creationId xmlns:p14="http://schemas.microsoft.com/office/powerpoint/2010/main" val="11780738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6A9C1EC7-E903-DF46-A0F2-890A589B5677}" type="slidenum">
              <a:rPr lang="en-US" i="0" smtClean="0">
                <a:latin typeface="Times New Roman" charset="0"/>
              </a:rPr>
              <a:pPr>
                <a:defRPr/>
              </a:pPr>
              <a:t>18</a:t>
            </a:fld>
            <a:endParaRPr lang="en-US" i="0" dirty="0">
              <a:latin typeface="Times New Roman"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597163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F7F188CC-4460-E043-B180-95C5ACF8D312}" type="slidenum">
              <a:rPr lang="en-US" i="0" smtClean="0">
                <a:latin typeface="Times New Roman" charset="0"/>
              </a:rPr>
              <a:pPr>
                <a:defRPr/>
              </a:pPr>
              <a:t>19</a:t>
            </a:fld>
            <a:endParaRPr lang="en-US" i="0" dirty="0">
              <a:latin typeface="Times New Roman" charset="0"/>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3301887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5195A4D9-D9A3-9D42-8C21-61B5EC1E1BB0}" type="slidenum">
              <a:rPr lang="en-US" i="0" smtClean="0">
                <a:latin typeface="Times New Roman" charset="0"/>
              </a:rPr>
              <a:pPr>
                <a:defRPr/>
              </a:pPr>
              <a:t>20</a:t>
            </a:fld>
            <a:endParaRPr lang="en-US" i="0" dirty="0">
              <a:latin typeface="Times New Roman" charset="0"/>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916324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899DADF4-4B2E-B644-9BDA-D41F6D2BAA32}" type="slidenum">
              <a:rPr lang="en-US" i="0" smtClean="0">
                <a:latin typeface="Times New Roman" charset="0"/>
              </a:rPr>
              <a:pPr>
                <a:defRPr/>
              </a:pPr>
              <a:t>21</a:t>
            </a:fld>
            <a:endParaRPr lang="en-US" i="0" dirty="0">
              <a:latin typeface="Times New Roman" charset="0"/>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26229228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2D67B076-01A6-BF41-ABA5-655018180054}" type="slidenum">
              <a:rPr lang="en-US" i="0" smtClean="0">
                <a:latin typeface="Times New Roman" charset="0"/>
              </a:rPr>
              <a:pPr>
                <a:defRPr/>
              </a:pPr>
              <a:t>22</a:t>
            </a:fld>
            <a:endParaRPr lang="en-US" i="0" dirty="0">
              <a:latin typeface="Times New Roman" charset="0"/>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2668842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D7F61FD0-FAF2-4545-8D3A-10FB997685FF}" type="slidenum">
              <a:rPr lang="en-US" i="0" smtClean="0">
                <a:latin typeface="Times New Roman" charset="0"/>
              </a:rPr>
              <a:pPr>
                <a:defRPr/>
              </a:pPr>
              <a:t>3</a:t>
            </a:fld>
            <a:endParaRPr lang="en-US" i="0" dirty="0">
              <a:latin typeface="Times New Roman" charset="0"/>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27899112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61839DD2-90A2-2247-9684-E72B53E0F17D}" type="slidenum">
              <a:rPr lang="en-US" i="0" smtClean="0">
                <a:latin typeface="Times New Roman" charset="0"/>
              </a:rPr>
              <a:pPr>
                <a:defRPr/>
              </a:pPr>
              <a:t>23</a:t>
            </a:fld>
            <a:endParaRPr lang="en-US" i="0" dirty="0">
              <a:latin typeface="Times New Roman" charset="0"/>
            </a:endParaRPr>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12211425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A6368E5B-3379-0245-93F9-05C5621CBCC5}" type="slidenum">
              <a:rPr lang="en-US" i="0" smtClean="0">
                <a:latin typeface="Times New Roman" charset="0"/>
              </a:rPr>
              <a:pPr>
                <a:defRPr/>
              </a:pPr>
              <a:t>25</a:t>
            </a:fld>
            <a:endParaRPr lang="en-US" i="0" dirty="0">
              <a:latin typeface="Times New Roman"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40362867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84BF121E-9906-AC41-BFFB-85364A968541}" type="slidenum">
              <a:rPr lang="en-US" i="0" smtClean="0">
                <a:latin typeface="Times New Roman" charset="0"/>
              </a:rPr>
              <a:pPr>
                <a:defRPr/>
              </a:pPr>
              <a:t>26</a:t>
            </a:fld>
            <a:endParaRPr lang="en-US" i="0" dirty="0">
              <a:latin typeface="Times New Roman" charset="0"/>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CC4DF883-D50D-014F-AA3F-58F969D03B5E}" type="slidenum">
              <a:rPr lang="en-US" i="0" smtClean="0">
                <a:latin typeface="Times New Roman" charset="0"/>
              </a:rPr>
              <a:pPr>
                <a:defRPr/>
              </a:pPr>
              <a:t>27</a:t>
            </a:fld>
            <a:endParaRPr lang="en-US" i="0" dirty="0">
              <a:latin typeface="Times New Roman" charset="0"/>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C643D48F-8711-C346-AC55-69781208CC1B}" type="slidenum">
              <a:rPr lang="en-US" i="0" smtClean="0">
                <a:latin typeface="Times New Roman" charset="0"/>
              </a:rPr>
              <a:pPr>
                <a:defRPr/>
              </a:pPr>
              <a:t>28</a:t>
            </a:fld>
            <a:endParaRPr lang="en-US" i="0" dirty="0">
              <a:latin typeface="Times New Roman" charset="0"/>
            </a:endParaRPr>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29283299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2ED44080-A1C1-6D48-9090-593E79365BAF}" type="slidenum">
              <a:rPr lang="en-US" i="0" smtClean="0">
                <a:latin typeface="Times New Roman" charset="0"/>
              </a:rPr>
              <a:pPr>
                <a:defRPr/>
              </a:pPr>
              <a:t>29</a:t>
            </a:fld>
            <a:endParaRPr lang="en-US" i="0" dirty="0">
              <a:latin typeface="Times New Roman" charset="0"/>
            </a:endParaRPr>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CEFE8A98-A037-0E46-97CD-719E6DC48C9A}" type="slidenum">
              <a:rPr lang="en-US" i="0" smtClean="0">
                <a:latin typeface="Times New Roman" charset="0"/>
              </a:rPr>
              <a:pPr>
                <a:defRPr/>
              </a:pPr>
              <a:t>30</a:t>
            </a:fld>
            <a:endParaRPr lang="en-US" i="0" dirty="0">
              <a:latin typeface="Times New Roman" charset="0"/>
            </a:endParaRPr>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B795F41B-3CEF-8149-ABBA-878664839912}" type="slidenum">
              <a:rPr lang="en-US" i="0" smtClean="0">
                <a:latin typeface="Times New Roman" charset="0"/>
              </a:rPr>
              <a:pPr>
                <a:defRPr/>
              </a:pPr>
              <a:t>31</a:t>
            </a:fld>
            <a:endParaRPr lang="en-US" i="0" dirty="0">
              <a:latin typeface="Times New Roman" charset="0"/>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A6368E5B-3379-0245-93F9-05C5621CBCC5}" type="slidenum">
              <a:rPr lang="en-US" i="0" smtClean="0">
                <a:latin typeface="Times New Roman" charset="0"/>
              </a:rPr>
              <a:pPr>
                <a:defRPr/>
              </a:pPr>
              <a:t>32</a:t>
            </a:fld>
            <a:endParaRPr lang="en-US" i="0" dirty="0">
              <a:latin typeface="Times New Roman"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3320441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8DC36F2B-1838-7D43-A1F0-2700684F567E}" type="slidenum">
              <a:rPr lang="en-US" i="0" smtClean="0">
                <a:latin typeface="Times New Roman" charset="0"/>
              </a:rPr>
              <a:pPr>
                <a:defRPr/>
              </a:pPr>
              <a:t>33</a:t>
            </a:fld>
            <a:endParaRPr lang="en-US" i="0" dirty="0">
              <a:latin typeface="Times New Roman" charset="0"/>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5F620C57-5F31-6443-8544-E81A27D767F3}" type="slidenum">
              <a:rPr lang="en-US" i="0" smtClean="0">
                <a:latin typeface="Times New Roman" charset="0"/>
              </a:rPr>
              <a:pPr>
                <a:defRPr/>
              </a:pPr>
              <a:t>4</a:t>
            </a:fld>
            <a:endParaRPr lang="en-US" i="0" dirty="0">
              <a:latin typeface="Times New Roman" charset="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22790458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993F18A6-DDE2-554F-A5B0-9BC3DAAE2CDF}" type="slidenum">
              <a:rPr lang="en-US" i="0" smtClean="0">
                <a:latin typeface="Times New Roman" charset="0"/>
              </a:rPr>
              <a:pPr>
                <a:defRPr/>
              </a:pPr>
              <a:t>34</a:t>
            </a:fld>
            <a:endParaRPr lang="en-US" i="0" dirty="0">
              <a:latin typeface="Times New Roman" charset="0"/>
            </a:endParaRPr>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410934A6-469E-5846-AA37-F91A0F6B127C}" type="slidenum">
              <a:rPr lang="en-US" i="0" smtClean="0">
                <a:latin typeface="Times New Roman" charset="0"/>
              </a:rPr>
              <a:pPr>
                <a:defRPr/>
              </a:pPr>
              <a:t>35</a:t>
            </a:fld>
            <a:endParaRPr lang="en-US" i="0" dirty="0">
              <a:latin typeface="Times New Roman" charset="0"/>
            </a:endParaRPr>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a:extLst>
              <a:ext uri="{FF2B5EF4-FFF2-40B4-BE49-F238E27FC236}">
                <a16:creationId xmlns:a16="http://schemas.microsoft.com/office/drawing/2014/main" id="{D3250BA9-E158-DB46-8FF9-354781818ED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92AC5C0-655D-324A-9C5C-C00DA711BD4C}" type="slidenum">
              <a:rPr lang="en-US" altLang="en-US" sz="1300">
                <a:latin typeface="Times New Roman" panose="02020603050405020304" pitchFamily="18" charset="0"/>
              </a:rPr>
              <a:pPr/>
              <a:t>36</a:t>
            </a:fld>
            <a:endParaRPr lang="en-US" altLang="en-US" sz="1300">
              <a:latin typeface="Times New Roman" panose="02020603050405020304" pitchFamily="18" charset="0"/>
            </a:endParaRPr>
          </a:p>
        </p:txBody>
      </p:sp>
      <p:sp>
        <p:nvSpPr>
          <p:cNvPr id="132098" name="Rectangle 2">
            <a:extLst>
              <a:ext uri="{FF2B5EF4-FFF2-40B4-BE49-F238E27FC236}">
                <a16:creationId xmlns:a16="http://schemas.microsoft.com/office/drawing/2014/main" id="{AC71D1C2-4DC6-7645-A509-3647F157FE99}"/>
              </a:ext>
            </a:extLst>
          </p:cNvPr>
          <p:cNvSpPr>
            <a:spLocks noGrp="1" noRot="1" noChangeAspect="1" noChangeArrowheads="1" noTextEdit="1"/>
          </p:cNvSpPr>
          <p:nvPr>
            <p:ph type="sldImg"/>
          </p:nvPr>
        </p:nvSpPr>
        <p:spPr>
          <a:ln/>
        </p:spPr>
      </p:sp>
      <p:sp>
        <p:nvSpPr>
          <p:cNvPr id="132099" name="Rectangle 3">
            <a:extLst>
              <a:ext uri="{FF2B5EF4-FFF2-40B4-BE49-F238E27FC236}">
                <a16:creationId xmlns:a16="http://schemas.microsoft.com/office/drawing/2014/main" id="{4394A0D7-1CEA-B744-BC23-F0EC85E204A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Tree>
    <p:extLst>
      <p:ext uri="{BB962C8B-B14F-4D97-AF65-F5344CB8AC3E}">
        <p14:creationId xmlns:p14="http://schemas.microsoft.com/office/powerpoint/2010/main" val="26381021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CCD5E27-021E-054B-84DE-C100B224ED65}" type="slidenum">
              <a:rPr lang="en-US" smtClean="0"/>
              <a:pPr>
                <a:defRPr/>
              </a:pPr>
              <a:t>37</a:t>
            </a:fld>
            <a:endParaRPr lang="en-US" dirty="0"/>
          </a:p>
        </p:txBody>
      </p:sp>
    </p:spTree>
    <p:extLst>
      <p:ext uri="{BB962C8B-B14F-4D97-AF65-F5344CB8AC3E}">
        <p14:creationId xmlns:p14="http://schemas.microsoft.com/office/powerpoint/2010/main" val="3751128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BCCFCE89-56C3-414D-BFB3-B0D9ACE8FC6D}" type="slidenum">
              <a:rPr lang="en-US" i="0" smtClean="0">
                <a:latin typeface="Times New Roman" charset="0"/>
              </a:rPr>
              <a:pPr>
                <a:defRPr/>
              </a:pPr>
              <a:t>39</a:t>
            </a:fld>
            <a:endParaRPr lang="en-US" i="0" dirty="0">
              <a:latin typeface="Times New Roman" charset="0"/>
            </a:endParaRPr>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26827975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40</a:t>
            </a:fld>
            <a:endParaRPr lang="en-US"/>
          </a:p>
        </p:txBody>
      </p:sp>
    </p:spTree>
    <p:extLst>
      <p:ext uri="{BB962C8B-B14F-4D97-AF65-F5344CB8AC3E}">
        <p14:creationId xmlns:p14="http://schemas.microsoft.com/office/powerpoint/2010/main" val="22979877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41</a:t>
            </a:fld>
            <a:endParaRPr lang="en-US"/>
          </a:p>
        </p:txBody>
      </p:sp>
    </p:spTree>
    <p:extLst>
      <p:ext uri="{BB962C8B-B14F-4D97-AF65-F5344CB8AC3E}">
        <p14:creationId xmlns:p14="http://schemas.microsoft.com/office/powerpoint/2010/main" val="30883629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42</a:t>
            </a:fld>
            <a:endParaRPr lang="en-US"/>
          </a:p>
        </p:txBody>
      </p:sp>
    </p:spTree>
    <p:extLst>
      <p:ext uri="{BB962C8B-B14F-4D97-AF65-F5344CB8AC3E}">
        <p14:creationId xmlns:p14="http://schemas.microsoft.com/office/powerpoint/2010/main" val="24964424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A6368E5B-3379-0245-93F9-05C5621CBCC5}" type="slidenum">
              <a:rPr lang="en-US" i="0" smtClean="0">
                <a:latin typeface="Times New Roman" charset="0"/>
              </a:rPr>
              <a:pPr>
                <a:defRPr/>
              </a:pPr>
              <a:t>43</a:t>
            </a:fld>
            <a:endParaRPr lang="en-US" i="0" dirty="0">
              <a:latin typeface="Times New Roman"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14016200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FFBDDC76-7329-B84A-8E56-FF1317E0AB5F}" type="slidenum">
              <a:rPr lang="en-US" i="0" smtClean="0">
                <a:latin typeface="Times New Roman" charset="0"/>
              </a:rPr>
              <a:pPr>
                <a:defRPr/>
              </a:pPr>
              <a:t>44</a:t>
            </a:fld>
            <a:endParaRPr lang="en-US" i="0" dirty="0">
              <a:latin typeface="Times New Roman" charset="0"/>
            </a:endParaRPr>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942029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D8AA7049-8658-2C4B-A161-18F367F0585E}" type="slidenum">
              <a:rPr lang="en-US" i="0" smtClean="0">
                <a:latin typeface="Times New Roman" charset="0"/>
              </a:rPr>
              <a:pPr>
                <a:defRPr/>
              </a:pPr>
              <a:t>5</a:t>
            </a:fld>
            <a:endParaRPr lang="en-US" i="0" dirty="0">
              <a:latin typeface="Times New Roman"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19614155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A6368E5B-3379-0245-93F9-05C5621CBCC5}" type="slidenum">
              <a:rPr lang="en-US" i="0" smtClean="0">
                <a:latin typeface="Times New Roman" charset="0"/>
              </a:rPr>
              <a:pPr>
                <a:defRPr/>
              </a:pPr>
              <a:t>57</a:t>
            </a:fld>
            <a:endParaRPr lang="en-US" i="0" dirty="0">
              <a:latin typeface="Times New Roman"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25886181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AF52A-EAC7-A445-8D8A-6DF2F34DF40A}" type="slidenum">
              <a:rPr lang="en-US" smtClean="0"/>
              <a:t>60</a:t>
            </a:fld>
            <a:endParaRPr lang="en-US"/>
          </a:p>
        </p:txBody>
      </p:sp>
    </p:spTree>
    <p:extLst>
      <p:ext uri="{BB962C8B-B14F-4D97-AF65-F5344CB8AC3E}">
        <p14:creationId xmlns:p14="http://schemas.microsoft.com/office/powerpoint/2010/main" val="4692113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r>
              <a:rPr lang="en-US" dirty="0">
                <a:latin typeface="Times New Roman" pitchFamily="18" charset="0"/>
                <a:ea typeface="ＭＳ Ｐゴシック" pitchFamily="34" charset="-128"/>
              </a:rPr>
              <a:t>RFC 3587</a:t>
            </a:r>
            <a:br>
              <a:rPr lang="en-US" dirty="0">
                <a:latin typeface="Times New Roman" pitchFamily="18" charset="0"/>
                <a:ea typeface="ＭＳ Ｐゴシック" pitchFamily="34" charset="-128"/>
              </a:rPr>
            </a:br>
            <a:r>
              <a:rPr lang="en-US" dirty="0">
                <a:latin typeface="Times New Roman" pitchFamily="18" charset="0"/>
                <a:ea typeface="ＭＳ Ｐゴシック" pitchFamily="34" charset="-128"/>
              </a:rPr>
              <a:t>(earlier allocation was defined in RFC 2374)</a:t>
            </a:r>
          </a:p>
        </p:txBody>
      </p:sp>
      <p:sp>
        <p:nvSpPr>
          <p:cNvPr id="50180" name="Slide Number Placeholder 3"/>
          <p:cNvSpPr>
            <a:spLocks noGrp="1"/>
          </p:cNvSpPr>
          <p:nvPr>
            <p:ph type="sldNum" sz="quarter" idx="5"/>
          </p:nvPr>
        </p:nvSpPr>
        <p:spPr>
          <a:noFill/>
        </p:spPr>
        <p:txBody>
          <a:bodyPr/>
          <a:lstStyle/>
          <a:p>
            <a:fld id="{F720D27B-6326-40FC-B1C4-CEC23A8220C7}" type="slidenum">
              <a:rPr lang="en-US" smtClean="0">
                <a:latin typeface="Times New Roman" pitchFamily="18" charset="0"/>
                <a:ea typeface="ＭＳ Ｐゴシック" pitchFamily="34" charset="-128"/>
              </a:rPr>
              <a:pPr/>
              <a:t>61</a:t>
            </a:fld>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24655346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r>
              <a:rPr lang="en-US" dirty="0">
                <a:latin typeface="Times New Roman" pitchFamily="18" charset="0"/>
                <a:ea typeface="ＭＳ Ｐゴシック" pitchFamily="34" charset="-128"/>
              </a:rPr>
              <a:t>RFC 3587</a:t>
            </a:r>
            <a:br>
              <a:rPr lang="en-US" dirty="0">
                <a:latin typeface="Times New Roman" pitchFamily="18" charset="0"/>
                <a:ea typeface="ＭＳ Ｐゴシック" pitchFamily="34" charset="-128"/>
              </a:rPr>
            </a:br>
            <a:r>
              <a:rPr lang="en-US" dirty="0">
                <a:latin typeface="Times New Roman" pitchFamily="18" charset="0"/>
                <a:ea typeface="ＭＳ Ｐゴシック" pitchFamily="34" charset="-128"/>
              </a:rPr>
              <a:t>(earlier allocation was defined in RFC 2374)</a:t>
            </a:r>
          </a:p>
        </p:txBody>
      </p:sp>
      <p:sp>
        <p:nvSpPr>
          <p:cNvPr id="50180" name="Slide Number Placeholder 3"/>
          <p:cNvSpPr>
            <a:spLocks noGrp="1"/>
          </p:cNvSpPr>
          <p:nvPr>
            <p:ph type="sldNum" sz="quarter" idx="5"/>
          </p:nvPr>
        </p:nvSpPr>
        <p:spPr>
          <a:noFill/>
        </p:spPr>
        <p:txBody>
          <a:bodyPr/>
          <a:lstStyle/>
          <a:p>
            <a:fld id="{F720D27B-6326-40FC-B1C4-CEC23A8220C7}" type="slidenum">
              <a:rPr lang="en-US" smtClean="0">
                <a:latin typeface="Times New Roman" pitchFamily="18" charset="0"/>
                <a:ea typeface="ＭＳ Ｐゴシック" pitchFamily="34" charset="-128"/>
              </a:rPr>
              <a:pPr/>
              <a:t>62</a:t>
            </a:fld>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7489277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63</a:t>
            </a:fld>
            <a:endParaRPr lang="en-US"/>
          </a:p>
        </p:txBody>
      </p:sp>
    </p:spTree>
    <p:extLst>
      <p:ext uri="{BB962C8B-B14F-4D97-AF65-F5344CB8AC3E}">
        <p14:creationId xmlns:p14="http://schemas.microsoft.com/office/powerpoint/2010/main" val="11921450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AF52A-EAC7-A445-8D8A-6DF2F34DF40A}" type="slidenum">
              <a:rPr lang="en-US" smtClean="0"/>
              <a:t>64</a:t>
            </a:fld>
            <a:endParaRPr lang="en-US"/>
          </a:p>
        </p:txBody>
      </p:sp>
    </p:spTree>
    <p:extLst>
      <p:ext uri="{BB962C8B-B14F-4D97-AF65-F5344CB8AC3E}">
        <p14:creationId xmlns:p14="http://schemas.microsoft.com/office/powerpoint/2010/main" val="16618797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65</a:t>
            </a:fld>
            <a:endParaRPr lang="en-US"/>
          </a:p>
        </p:txBody>
      </p:sp>
    </p:spTree>
    <p:extLst>
      <p:ext uri="{BB962C8B-B14F-4D97-AF65-F5344CB8AC3E}">
        <p14:creationId xmlns:p14="http://schemas.microsoft.com/office/powerpoint/2010/main" val="13156859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AF52A-EAC7-A445-8D8A-6DF2F34DF40A}" type="slidenum">
              <a:rPr lang="en-US" smtClean="0"/>
              <a:t>66</a:t>
            </a:fld>
            <a:endParaRPr lang="en-US"/>
          </a:p>
        </p:txBody>
      </p:sp>
    </p:spTree>
    <p:extLst>
      <p:ext uri="{BB962C8B-B14F-4D97-AF65-F5344CB8AC3E}">
        <p14:creationId xmlns:p14="http://schemas.microsoft.com/office/powerpoint/2010/main" val="39371349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67</a:t>
            </a:fld>
            <a:endParaRPr lang="en-US"/>
          </a:p>
        </p:txBody>
      </p:sp>
    </p:spTree>
    <p:extLst>
      <p:ext uri="{BB962C8B-B14F-4D97-AF65-F5344CB8AC3E}">
        <p14:creationId xmlns:p14="http://schemas.microsoft.com/office/powerpoint/2010/main" val="40028648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r>
              <a:rPr lang="en-US">
                <a:latin typeface="Times New Roman" pitchFamily="18" charset="0"/>
                <a:ea typeface="ＭＳ Ｐゴシック" pitchFamily="34" charset="-128"/>
              </a:rPr>
              <a:t>RFC 3587</a:t>
            </a:r>
            <a:br>
              <a:rPr lang="en-US">
                <a:latin typeface="Times New Roman" pitchFamily="18" charset="0"/>
                <a:ea typeface="ＭＳ Ｐゴシック" pitchFamily="34" charset="-128"/>
              </a:rPr>
            </a:br>
            <a:r>
              <a:rPr lang="en-US">
                <a:latin typeface="Times New Roman" pitchFamily="18" charset="0"/>
                <a:ea typeface="ＭＳ Ｐゴシック" pitchFamily="34" charset="-128"/>
              </a:rPr>
              <a:t>(earlier allocation was defined in RFC 2374)</a:t>
            </a:r>
          </a:p>
        </p:txBody>
      </p:sp>
      <p:sp>
        <p:nvSpPr>
          <p:cNvPr id="50180" name="Slide Number Placeholder 3"/>
          <p:cNvSpPr>
            <a:spLocks noGrp="1"/>
          </p:cNvSpPr>
          <p:nvPr>
            <p:ph type="sldNum" sz="quarter" idx="5"/>
          </p:nvPr>
        </p:nvSpPr>
        <p:spPr>
          <a:noFill/>
        </p:spPr>
        <p:txBody>
          <a:bodyPr/>
          <a:lstStyle/>
          <a:p>
            <a:fld id="{F720D27B-6326-40FC-B1C4-CEC23A8220C7}" type="slidenum">
              <a:rPr lang="en-US" smtClean="0">
                <a:latin typeface="Times New Roman" pitchFamily="18" charset="0"/>
                <a:ea typeface="ＭＳ Ｐゴシック" pitchFamily="34" charset="-128"/>
              </a:rPr>
              <a:pPr/>
              <a:t>68</a:t>
            </a:fld>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2599713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CAB2606F-C1DD-AB42-91E2-4D2AE510B66F}" type="slidenum">
              <a:rPr lang="en-US" i="0" smtClean="0">
                <a:latin typeface="Times New Roman" charset="0"/>
              </a:rPr>
              <a:pPr>
                <a:defRPr/>
              </a:pPr>
              <a:t>6</a:t>
            </a:fld>
            <a:endParaRPr lang="en-US" i="0" dirty="0">
              <a:latin typeface="Times New Roman" charset="0"/>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38340541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69</a:t>
            </a:fld>
            <a:endParaRPr lang="en-US"/>
          </a:p>
        </p:txBody>
      </p:sp>
    </p:spTree>
    <p:extLst>
      <p:ext uri="{BB962C8B-B14F-4D97-AF65-F5344CB8AC3E}">
        <p14:creationId xmlns:p14="http://schemas.microsoft.com/office/powerpoint/2010/main" val="3531831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71</a:t>
            </a:fld>
            <a:endParaRPr lang="en-US"/>
          </a:p>
        </p:txBody>
      </p:sp>
    </p:spTree>
    <p:extLst>
      <p:ext uri="{BB962C8B-B14F-4D97-AF65-F5344CB8AC3E}">
        <p14:creationId xmlns:p14="http://schemas.microsoft.com/office/powerpoint/2010/main" val="39820263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73</a:t>
            </a:fld>
            <a:endParaRPr lang="en-US"/>
          </a:p>
        </p:txBody>
      </p:sp>
    </p:spTree>
    <p:extLst>
      <p:ext uri="{BB962C8B-B14F-4D97-AF65-F5344CB8AC3E}">
        <p14:creationId xmlns:p14="http://schemas.microsoft.com/office/powerpoint/2010/main" val="34181031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the ”flipped bit”? </a:t>
            </a:r>
          </a:p>
          <a:p>
            <a:r>
              <a:rPr lang="en-US" dirty="0"/>
              <a:t>The 7</a:t>
            </a:r>
            <a:r>
              <a:rPr lang="en-US" baseline="30000" dirty="0"/>
              <a:t>th</a:t>
            </a:r>
            <a:r>
              <a:rPr lang="en-US" dirty="0"/>
              <a:t> bit of the 1</a:t>
            </a:r>
            <a:r>
              <a:rPr lang="en-US" baseline="30000" dirty="0"/>
              <a:t>st</a:t>
            </a:r>
            <a:r>
              <a:rPr lang="en-US" dirty="0"/>
              <a:t> byte is designated as the U/L (Universal/Local) bit. If U/L=0, the address is globally unique. if U/L=1, the address is locally administered (possibly not globally unique). </a:t>
            </a:r>
          </a:p>
          <a:p>
            <a:r>
              <a:rPr lang="en-US" dirty="0"/>
              <a:t>MAC addresses of interface cards have U/L=0. So, when (locally) creating a EUI-64 for an IPv6 address, it makes sense to setting U/L=1. However, on a virtual machine the MAC addresses of the virtual interfaces are locally created, and, consequently, the MAC address has U/L=1. When creating an EUI-64 address, it would make sense to leave the value U/L=1. However, this is not what is happening. When creating an IPv6interface identifier, the EUI-64 address is set to U/L=0. This obviously does not make sense (since it declares a non-unique address to be globally unique). </a:t>
            </a:r>
          </a:p>
          <a:p>
            <a:r>
              <a:rPr lang="en-US" dirty="0"/>
              <a:t>It appears that no protocol ever makes a decision based on the U/L bit. So, this logical flaw has no impact. </a:t>
            </a:r>
          </a:p>
        </p:txBody>
      </p:sp>
      <p:sp>
        <p:nvSpPr>
          <p:cNvPr id="4" name="Slide Number Placeholder 3"/>
          <p:cNvSpPr>
            <a:spLocks noGrp="1"/>
          </p:cNvSpPr>
          <p:nvPr>
            <p:ph type="sldNum" sz="quarter" idx="5"/>
          </p:nvPr>
        </p:nvSpPr>
        <p:spPr/>
        <p:txBody>
          <a:bodyPr/>
          <a:lstStyle/>
          <a:p>
            <a:fld id="{541AF52A-EAC7-A445-8D8A-6DF2F34DF40A}" type="slidenum">
              <a:rPr lang="en-US" smtClean="0"/>
              <a:t>76</a:t>
            </a:fld>
            <a:endParaRPr lang="en-US"/>
          </a:p>
        </p:txBody>
      </p:sp>
    </p:spTree>
    <p:extLst>
      <p:ext uri="{BB962C8B-B14F-4D97-AF65-F5344CB8AC3E}">
        <p14:creationId xmlns:p14="http://schemas.microsoft.com/office/powerpoint/2010/main" val="12210003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77</a:t>
            </a:fld>
            <a:endParaRPr lang="en-US"/>
          </a:p>
        </p:txBody>
      </p:sp>
    </p:spTree>
    <p:extLst>
      <p:ext uri="{BB962C8B-B14F-4D97-AF65-F5344CB8AC3E}">
        <p14:creationId xmlns:p14="http://schemas.microsoft.com/office/powerpoint/2010/main" val="10099170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78</a:t>
            </a:fld>
            <a:endParaRPr lang="en-US"/>
          </a:p>
        </p:txBody>
      </p:sp>
    </p:spTree>
    <p:extLst>
      <p:ext uri="{BB962C8B-B14F-4D97-AF65-F5344CB8AC3E}">
        <p14:creationId xmlns:p14="http://schemas.microsoft.com/office/powerpoint/2010/main" val="26535298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79</a:t>
            </a:fld>
            <a:endParaRPr lang="en-US"/>
          </a:p>
        </p:txBody>
      </p:sp>
    </p:spTree>
    <p:extLst>
      <p:ext uri="{BB962C8B-B14F-4D97-AF65-F5344CB8AC3E}">
        <p14:creationId xmlns:p14="http://schemas.microsoft.com/office/powerpoint/2010/main" val="39861855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80</a:t>
            </a:fld>
            <a:endParaRPr lang="en-US"/>
          </a:p>
        </p:txBody>
      </p:sp>
    </p:spTree>
    <p:extLst>
      <p:ext uri="{BB962C8B-B14F-4D97-AF65-F5344CB8AC3E}">
        <p14:creationId xmlns:p14="http://schemas.microsoft.com/office/powerpoint/2010/main" val="26416111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81</a:t>
            </a:fld>
            <a:endParaRPr lang="en-US"/>
          </a:p>
        </p:txBody>
      </p:sp>
    </p:spTree>
    <p:extLst>
      <p:ext uri="{BB962C8B-B14F-4D97-AF65-F5344CB8AC3E}">
        <p14:creationId xmlns:p14="http://schemas.microsoft.com/office/powerpoint/2010/main" val="25121837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82</a:t>
            </a:fld>
            <a:endParaRPr lang="en-US"/>
          </a:p>
        </p:txBody>
      </p:sp>
    </p:spTree>
    <p:extLst>
      <p:ext uri="{BB962C8B-B14F-4D97-AF65-F5344CB8AC3E}">
        <p14:creationId xmlns:p14="http://schemas.microsoft.com/office/powerpoint/2010/main" val="1182978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3EFBD828-11F8-6948-B056-D1F77BF7AC02}" type="slidenum">
              <a:rPr lang="en-US" i="0" smtClean="0">
                <a:latin typeface="Times New Roman" charset="0"/>
              </a:rPr>
              <a:pPr>
                <a:defRPr/>
              </a:pPr>
              <a:t>7</a:t>
            </a:fld>
            <a:endParaRPr lang="en-US" i="0" dirty="0">
              <a:latin typeface="Times New Roman" charset="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41175532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83</a:t>
            </a:fld>
            <a:endParaRPr lang="en-US"/>
          </a:p>
        </p:txBody>
      </p:sp>
    </p:spTree>
    <p:extLst>
      <p:ext uri="{BB962C8B-B14F-4D97-AF65-F5344CB8AC3E}">
        <p14:creationId xmlns:p14="http://schemas.microsoft.com/office/powerpoint/2010/main" val="6084112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p:spPr>
        <p:txBody>
          <a:bodyPr/>
          <a:lstStyle/>
          <a:p>
            <a:r>
              <a:rPr lang="en-US">
                <a:latin typeface="Times New Roman" pitchFamily="18" charset="0"/>
                <a:ea typeface="ＭＳ Ｐゴシック" pitchFamily="34" charset="-128"/>
              </a:rPr>
              <a:t>RFC 2461, Dec 1998</a:t>
            </a:r>
          </a:p>
        </p:txBody>
      </p:sp>
      <p:sp>
        <p:nvSpPr>
          <p:cNvPr id="53252" name="Slide Number Placeholder 3"/>
          <p:cNvSpPr>
            <a:spLocks noGrp="1"/>
          </p:cNvSpPr>
          <p:nvPr>
            <p:ph type="sldNum" sz="quarter" idx="5"/>
          </p:nvPr>
        </p:nvSpPr>
        <p:spPr>
          <a:noFill/>
        </p:spPr>
        <p:txBody>
          <a:bodyPr/>
          <a:lstStyle/>
          <a:p>
            <a:fld id="{5A1D0991-67AE-4B8F-98E5-5E50079FD96A}" type="slidenum">
              <a:rPr lang="en-US" smtClean="0">
                <a:latin typeface="Times New Roman" pitchFamily="18" charset="0"/>
                <a:ea typeface="ＭＳ Ｐゴシック" pitchFamily="34" charset="-128"/>
              </a:rPr>
              <a:pPr/>
              <a:t>85</a:t>
            </a:fld>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27301008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86</a:t>
            </a:fld>
            <a:endParaRPr lang="en-US"/>
          </a:p>
        </p:txBody>
      </p:sp>
    </p:spTree>
    <p:extLst>
      <p:ext uri="{BB962C8B-B14F-4D97-AF65-F5344CB8AC3E}">
        <p14:creationId xmlns:p14="http://schemas.microsoft.com/office/powerpoint/2010/main" val="39663631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1AF52A-EAC7-A445-8D8A-6DF2F34DF40A}" type="slidenum">
              <a:rPr lang="en-US" smtClean="0"/>
              <a:t>87</a:t>
            </a:fld>
            <a:endParaRPr lang="en-US"/>
          </a:p>
        </p:txBody>
      </p:sp>
    </p:spTree>
    <p:extLst>
      <p:ext uri="{BB962C8B-B14F-4D97-AF65-F5344CB8AC3E}">
        <p14:creationId xmlns:p14="http://schemas.microsoft.com/office/powerpoint/2010/main" val="30852574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1AF52A-EAC7-A445-8D8A-6DF2F34DF40A}" type="slidenum">
              <a:rPr lang="en-US" smtClean="0"/>
              <a:t>88</a:t>
            </a:fld>
            <a:endParaRPr lang="en-US"/>
          </a:p>
        </p:txBody>
      </p:sp>
    </p:spTree>
    <p:extLst>
      <p:ext uri="{BB962C8B-B14F-4D97-AF65-F5344CB8AC3E}">
        <p14:creationId xmlns:p14="http://schemas.microsoft.com/office/powerpoint/2010/main" val="21694349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90</a:t>
            </a:fld>
            <a:endParaRPr lang="en-US"/>
          </a:p>
        </p:txBody>
      </p:sp>
    </p:spTree>
    <p:extLst>
      <p:ext uri="{BB962C8B-B14F-4D97-AF65-F5344CB8AC3E}">
        <p14:creationId xmlns:p14="http://schemas.microsoft.com/office/powerpoint/2010/main" val="37652918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91</a:t>
            </a:fld>
            <a:endParaRPr lang="en-US"/>
          </a:p>
        </p:txBody>
      </p:sp>
    </p:spTree>
    <p:extLst>
      <p:ext uri="{BB962C8B-B14F-4D97-AF65-F5344CB8AC3E}">
        <p14:creationId xmlns:p14="http://schemas.microsoft.com/office/powerpoint/2010/main" val="36130885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AF52A-EAC7-A445-8D8A-6DF2F34DF40A}" type="slidenum">
              <a:rPr lang="en-US" smtClean="0"/>
              <a:t>97</a:t>
            </a:fld>
            <a:endParaRPr lang="en-US"/>
          </a:p>
        </p:txBody>
      </p:sp>
    </p:spTree>
    <p:extLst>
      <p:ext uri="{BB962C8B-B14F-4D97-AF65-F5344CB8AC3E}">
        <p14:creationId xmlns:p14="http://schemas.microsoft.com/office/powerpoint/2010/main" val="16777140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66954268-D528-7442-800B-9664DDD7601B}" type="slidenum">
              <a:rPr lang="en-US" i="0" smtClean="0">
                <a:latin typeface="Times New Roman" charset="0"/>
              </a:rPr>
              <a:pPr>
                <a:defRPr/>
              </a:pPr>
              <a:t>102</a:t>
            </a:fld>
            <a:endParaRPr lang="en-US" i="0" dirty="0">
              <a:latin typeface="Times New Roman"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extLst>
            <a:ext uri="{FAA26D3D-D897-4be2-8F04-BA451C77F1D7}">
              <ma14:placeholderFlag xmlns="" xmlns:ma14="http://schemas.microsoft.com/office/mac/drawingml/2011/main"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3609763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234086-1C6B-7F41-9D72-883EDBF689D7}" type="slidenum">
              <a:rPr lang="en-US" smtClean="0"/>
              <a:t>106</a:t>
            </a:fld>
            <a:endParaRPr lang="en-US"/>
          </a:p>
        </p:txBody>
      </p:sp>
    </p:spTree>
    <p:extLst>
      <p:ext uri="{BB962C8B-B14F-4D97-AF65-F5344CB8AC3E}">
        <p14:creationId xmlns:p14="http://schemas.microsoft.com/office/powerpoint/2010/main" val="1528801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A6368E5B-3379-0245-93F9-05C5621CBCC5}" type="slidenum">
              <a:rPr lang="en-US" i="0" smtClean="0">
                <a:latin typeface="Times New Roman" charset="0"/>
              </a:rPr>
              <a:pPr>
                <a:defRPr/>
              </a:pPr>
              <a:t>9</a:t>
            </a:fld>
            <a:endParaRPr lang="en-US" i="0" dirty="0">
              <a:latin typeface="Times New Roman"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3247533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5200">
              <a:defRPr i="1">
                <a:solidFill>
                  <a:schemeClr val="tx1"/>
                </a:solidFill>
                <a:latin typeface="Comic Sans MS" charset="0"/>
                <a:ea typeface="ＭＳ Ｐゴシック" charset="0"/>
              </a:defRPr>
            </a:lvl1pPr>
            <a:lvl2pPr marL="742950" indent="-285750" defTabSz="965200">
              <a:defRPr i="1">
                <a:solidFill>
                  <a:schemeClr val="tx1"/>
                </a:solidFill>
                <a:latin typeface="Comic Sans MS" charset="0"/>
                <a:ea typeface="ＭＳ Ｐゴシック" charset="0"/>
              </a:defRPr>
            </a:lvl2pPr>
            <a:lvl3pPr marL="1143000" indent="-228600" defTabSz="965200">
              <a:defRPr i="1">
                <a:solidFill>
                  <a:schemeClr val="tx1"/>
                </a:solidFill>
                <a:latin typeface="Comic Sans MS" charset="0"/>
                <a:ea typeface="ＭＳ Ｐゴシック" charset="0"/>
              </a:defRPr>
            </a:lvl3pPr>
            <a:lvl4pPr marL="1600200" indent="-228600" defTabSz="965200">
              <a:defRPr i="1">
                <a:solidFill>
                  <a:schemeClr val="tx1"/>
                </a:solidFill>
                <a:latin typeface="Comic Sans MS" charset="0"/>
                <a:ea typeface="ＭＳ Ｐゴシック" charset="0"/>
              </a:defRPr>
            </a:lvl4pPr>
            <a:lvl5pPr marL="2057400" indent="-228600" defTabSz="965200">
              <a:defRPr i="1">
                <a:solidFill>
                  <a:schemeClr val="tx1"/>
                </a:solidFill>
                <a:latin typeface="Comic Sans MS" charset="0"/>
                <a:ea typeface="ＭＳ Ｐゴシック" charset="0"/>
              </a:defRPr>
            </a:lvl5pPr>
            <a:lvl6pPr marL="2514600" indent="-228600" defTabSz="9652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52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52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5200"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CA0263EC-9FC8-3E46-A8F2-77E357E79E36}" type="slidenum">
              <a:rPr lang="en-US" i="0" smtClean="0">
                <a:solidFill>
                  <a:srgbClr val="000000"/>
                </a:solidFill>
                <a:latin typeface="Times New Roman" charset="0"/>
              </a:rPr>
              <a:pPr>
                <a:defRPr/>
              </a:pPr>
              <a:t>107</a:t>
            </a:fld>
            <a:endParaRPr lang="en-US" i="0" dirty="0">
              <a:solidFill>
                <a:srgbClr val="000000"/>
              </a:solidFill>
              <a:latin typeface="Times New Roman" charset="0"/>
            </a:endParaRPr>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114813851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F4433DD6-D70A-8E47-B310-554B6E789C8D}" type="slidenum">
              <a:rPr lang="en-US" i="0" smtClean="0">
                <a:latin typeface="Times New Roman" charset="0"/>
              </a:rPr>
              <a:pPr>
                <a:defRPr/>
              </a:pPr>
              <a:t>108</a:t>
            </a:fld>
            <a:endParaRPr lang="en-US" i="0" dirty="0">
              <a:latin typeface="Times New Roman" charset="0"/>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extLst>
            <a:ext uri="{FAA26D3D-D897-4be2-8F04-BA451C77F1D7}">
              <ma14:placeholderFlag xmlns="" xmlns:ma14="http://schemas.microsoft.com/office/mac/drawingml/2011/main"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19514931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233626DD-24C9-E94F-AE99-A71BBB1A5D74}" type="slidenum">
              <a:rPr lang="en-US" i="0" smtClean="0">
                <a:latin typeface="Times New Roman" charset="0"/>
              </a:rPr>
              <a:pPr>
                <a:defRPr/>
              </a:pPr>
              <a:t>109</a:t>
            </a:fld>
            <a:endParaRPr lang="en-US" i="0" dirty="0">
              <a:latin typeface="Times New Roman" charset="0"/>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extLst>
            <a:ext uri="{FAA26D3D-D897-4be2-8F04-BA451C77F1D7}">
              <ma14:placeholderFlag xmlns="" xmlns:ma14="http://schemas.microsoft.com/office/mac/drawingml/2011/main"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24380775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8CC6F2D1-A888-7345-8BF4-5577B25D9EB8}" type="slidenum">
              <a:rPr lang="en-US" i="0" smtClean="0">
                <a:latin typeface="Times New Roman" charset="0"/>
              </a:rPr>
              <a:pPr>
                <a:defRPr/>
              </a:pPr>
              <a:t>110</a:t>
            </a:fld>
            <a:endParaRPr lang="en-US" i="0" dirty="0">
              <a:latin typeface="Times New Roman" charset="0"/>
            </a:endParaRPr>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extLst>
            <a:ext uri="{FAA26D3D-D897-4be2-8F04-BA451C77F1D7}">
              <ma14:placeholderFlag xmlns="" xmlns:ma14="http://schemas.microsoft.com/office/mac/drawingml/2011/main"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10839139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5200">
              <a:defRPr i="1">
                <a:solidFill>
                  <a:schemeClr val="tx1"/>
                </a:solidFill>
                <a:latin typeface="Comic Sans MS" charset="0"/>
                <a:ea typeface="ＭＳ Ｐゴシック" charset="0"/>
              </a:defRPr>
            </a:lvl1pPr>
            <a:lvl2pPr marL="742950" indent="-285750" defTabSz="965200">
              <a:defRPr i="1">
                <a:solidFill>
                  <a:schemeClr val="tx1"/>
                </a:solidFill>
                <a:latin typeface="Comic Sans MS" charset="0"/>
                <a:ea typeface="ＭＳ Ｐゴシック" charset="0"/>
              </a:defRPr>
            </a:lvl2pPr>
            <a:lvl3pPr marL="1143000" indent="-228600" defTabSz="965200">
              <a:defRPr i="1">
                <a:solidFill>
                  <a:schemeClr val="tx1"/>
                </a:solidFill>
                <a:latin typeface="Comic Sans MS" charset="0"/>
                <a:ea typeface="ＭＳ Ｐゴシック" charset="0"/>
              </a:defRPr>
            </a:lvl3pPr>
            <a:lvl4pPr marL="1600200" indent="-228600" defTabSz="965200">
              <a:defRPr i="1">
                <a:solidFill>
                  <a:schemeClr val="tx1"/>
                </a:solidFill>
                <a:latin typeface="Comic Sans MS" charset="0"/>
                <a:ea typeface="ＭＳ Ｐゴシック" charset="0"/>
              </a:defRPr>
            </a:lvl4pPr>
            <a:lvl5pPr marL="2057400" indent="-228600" defTabSz="965200">
              <a:defRPr i="1">
                <a:solidFill>
                  <a:schemeClr val="tx1"/>
                </a:solidFill>
                <a:latin typeface="Comic Sans MS" charset="0"/>
                <a:ea typeface="ＭＳ Ｐゴシック" charset="0"/>
              </a:defRPr>
            </a:lvl5pPr>
            <a:lvl6pPr marL="2514600" indent="-228600" defTabSz="9652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52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52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5200"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5899F814-C6BF-1141-85EA-782526095993}" type="slidenum">
              <a:rPr lang="en-US" i="0" smtClean="0">
                <a:solidFill>
                  <a:srgbClr val="000000"/>
                </a:solidFill>
                <a:latin typeface="Times New Roman" charset="0"/>
              </a:rPr>
              <a:pPr>
                <a:defRPr/>
              </a:pPr>
              <a:t>111</a:t>
            </a:fld>
            <a:endParaRPr lang="en-US" i="0" dirty="0">
              <a:solidFill>
                <a:srgbClr val="000000"/>
              </a:solidFill>
              <a:latin typeface="Times New Roman" charset="0"/>
            </a:endParaRPr>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extLst>
            <a:ext uri="{FAA26D3D-D897-4be2-8F04-BA451C77F1D7}">
              <ma14:placeholderFlag xmlns="" xmlns:ma14="http://schemas.microsoft.com/office/mac/drawingml/2011/main"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115283021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5200">
              <a:defRPr i="1">
                <a:solidFill>
                  <a:schemeClr val="tx1"/>
                </a:solidFill>
                <a:latin typeface="Comic Sans MS" charset="0"/>
                <a:ea typeface="ＭＳ Ｐゴシック" charset="0"/>
              </a:defRPr>
            </a:lvl1pPr>
            <a:lvl2pPr marL="742950" indent="-285750" defTabSz="965200">
              <a:defRPr i="1">
                <a:solidFill>
                  <a:schemeClr val="tx1"/>
                </a:solidFill>
                <a:latin typeface="Comic Sans MS" charset="0"/>
                <a:ea typeface="ＭＳ Ｐゴシック" charset="0"/>
              </a:defRPr>
            </a:lvl2pPr>
            <a:lvl3pPr marL="1143000" indent="-228600" defTabSz="965200">
              <a:defRPr i="1">
                <a:solidFill>
                  <a:schemeClr val="tx1"/>
                </a:solidFill>
                <a:latin typeface="Comic Sans MS" charset="0"/>
                <a:ea typeface="ＭＳ Ｐゴシック" charset="0"/>
              </a:defRPr>
            </a:lvl3pPr>
            <a:lvl4pPr marL="1600200" indent="-228600" defTabSz="965200">
              <a:defRPr i="1">
                <a:solidFill>
                  <a:schemeClr val="tx1"/>
                </a:solidFill>
                <a:latin typeface="Comic Sans MS" charset="0"/>
                <a:ea typeface="ＭＳ Ｐゴシック" charset="0"/>
              </a:defRPr>
            </a:lvl4pPr>
            <a:lvl5pPr marL="2057400" indent="-228600" defTabSz="965200">
              <a:defRPr i="1">
                <a:solidFill>
                  <a:schemeClr val="tx1"/>
                </a:solidFill>
                <a:latin typeface="Comic Sans MS" charset="0"/>
                <a:ea typeface="ＭＳ Ｐゴシック" charset="0"/>
              </a:defRPr>
            </a:lvl5pPr>
            <a:lvl6pPr marL="2514600" indent="-228600" defTabSz="9652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52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52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5200"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04905453-E051-BC4D-8DD5-BD2AF7AD00B3}" type="slidenum">
              <a:rPr lang="en-US" i="0" smtClean="0">
                <a:solidFill>
                  <a:srgbClr val="000000"/>
                </a:solidFill>
                <a:latin typeface="Times New Roman" charset="0"/>
              </a:rPr>
              <a:pPr>
                <a:defRPr/>
              </a:pPr>
              <a:t>112</a:t>
            </a:fld>
            <a:endParaRPr lang="en-US" i="0" dirty="0">
              <a:solidFill>
                <a:srgbClr val="000000"/>
              </a:solidFill>
              <a:latin typeface="Times New Roman" charset="0"/>
            </a:endParaRPr>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extLst>
            <a:ext uri="{FAA26D3D-D897-4be2-8F04-BA451C77F1D7}">
              <ma14:placeholderFlag xmlns="" xmlns:ma14="http://schemas.microsoft.com/office/mac/drawingml/2011/main"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394484155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5200">
              <a:defRPr i="1">
                <a:solidFill>
                  <a:schemeClr val="tx1"/>
                </a:solidFill>
                <a:latin typeface="Comic Sans MS" charset="0"/>
                <a:ea typeface="ＭＳ Ｐゴシック" charset="0"/>
              </a:defRPr>
            </a:lvl1pPr>
            <a:lvl2pPr marL="742950" indent="-285750" defTabSz="965200">
              <a:defRPr i="1">
                <a:solidFill>
                  <a:schemeClr val="tx1"/>
                </a:solidFill>
                <a:latin typeface="Comic Sans MS" charset="0"/>
                <a:ea typeface="ＭＳ Ｐゴシック" charset="0"/>
              </a:defRPr>
            </a:lvl2pPr>
            <a:lvl3pPr marL="1143000" indent="-228600" defTabSz="965200">
              <a:defRPr i="1">
                <a:solidFill>
                  <a:schemeClr val="tx1"/>
                </a:solidFill>
                <a:latin typeface="Comic Sans MS" charset="0"/>
                <a:ea typeface="ＭＳ Ｐゴシック" charset="0"/>
              </a:defRPr>
            </a:lvl3pPr>
            <a:lvl4pPr marL="1600200" indent="-228600" defTabSz="965200">
              <a:defRPr i="1">
                <a:solidFill>
                  <a:schemeClr val="tx1"/>
                </a:solidFill>
                <a:latin typeface="Comic Sans MS" charset="0"/>
                <a:ea typeface="ＭＳ Ｐゴシック" charset="0"/>
              </a:defRPr>
            </a:lvl4pPr>
            <a:lvl5pPr marL="2057400" indent="-228600" defTabSz="965200">
              <a:defRPr i="1">
                <a:solidFill>
                  <a:schemeClr val="tx1"/>
                </a:solidFill>
                <a:latin typeface="Comic Sans MS" charset="0"/>
                <a:ea typeface="ＭＳ Ｐゴシック" charset="0"/>
              </a:defRPr>
            </a:lvl5pPr>
            <a:lvl6pPr marL="2514600" indent="-228600" defTabSz="9652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52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52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5200"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46E67162-D420-CA40-8110-1AA35398323B}" type="slidenum">
              <a:rPr lang="en-US" i="0" smtClean="0">
                <a:solidFill>
                  <a:srgbClr val="000000"/>
                </a:solidFill>
                <a:latin typeface="Times New Roman" charset="0"/>
              </a:rPr>
              <a:pPr>
                <a:defRPr/>
              </a:pPr>
              <a:t>117</a:t>
            </a:fld>
            <a:endParaRPr lang="en-US" i="0" dirty="0">
              <a:solidFill>
                <a:srgbClr val="000000"/>
              </a:solidFill>
              <a:latin typeface="Times New Roman" charset="0"/>
            </a:endParaRPr>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extLst>
            <a:ext uri="{FAA26D3D-D897-4be2-8F04-BA451C77F1D7}">
              <ma14:placeholderFlag xmlns="" xmlns:ma14="http://schemas.microsoft.com/office/mac/drawingml/2011/main"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140927327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5200">
              <a:defRPr i="1">
                <a:solidFill>
                  <a:schemeClr val="tx1"/>
                </a:solidFill>
                <a:latin typeface="Comic Sans MS" charset="0"/>
                <a:ea typeface="ＭＳ Ｐゴシック" charset="0"/>
              </a:defRPr>
            </a:lvl1pPr>
            <a:lvl2pPr marL="742950" indent="-285750" defTabSz="965200">
              <a:defRPr i="1">
                <a:solidFill>
                  <a:schemeClr val="tx1"/>
                </a:solidFill>
                <a:latin typeface="Comic Sans MS" charset="0"/>
                <a:ea typeface="ＭＳ Ｐゴシック" charset="0"/>
              </a:defRPr>
            </a:lvl2pPr>
            <a:lvl3pPr marL="1143000" indent="-228600" defTabSz="965200">
              <a:defRPr i="1">
                <a:solidFill>
                  <a:schemeClr val="tx1"/>
                </a:solidFill>
                <a:latin typeface="Comic Sans MS" charset="0"/>
                <a:ea typeface="ＭＳ Ｐゴシック" charset="0"/>
              </a:defRPr>
            </a:lvl3pPr>
            <a:lvl4pPr marL="1600200" indent="-228600" defTabSz="965200">
              <a:defRPr i="1">
                <a:solidFill>
                  <a:schemeClr val="tx1"/>
                </a:solidFill>
                <a:latin typeface="Comic Sans MS" charset="0"/>
                <a:ea typeface="ＭＳ Ｐゴシック" charset="0"/>
              </a:defRPr>
            </a:lvl4pPr>
            <a:lvl5pPr marL="2057400" indent="-228600" defTabSz="965200">
              <a:defRPr i="1">
                <a:solidFill>
                  <a:schemeClr val="tx1"/>
                </a:solidFill>
                <a:latin typeface="Comic Sans MS" charset="0"/>
                <a:ea typeface="ＭＳ Ｐゴシック" charset="0"/>
              </a:defRPr>
            </a:lvl5pPr>
            <a:lvl6pPr marL="2514600" indent="-228600" defTabSz="9652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52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52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5200"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561E5BF8-A926-074D-815E-F2F393FDB438}" type="slidenum">
              <a:rPr lang="en-US" i="0" smtClean="0">
                <a:solidFill>
                  <a:srgbClr val="000000"/>
                </a:solidFill>
                <a:latin typeface="Times New Roman" charset="0"/>
              </a:rPr>
              <a:pPr>
                <a:defRPr/>
              </a:pPr>
              <a:t>118</a:t>
            </a:fld>
            <a:endParaRPr lang="en-US" i="0" dirty="0">
              <a:solidFill>
                <a:srgbClr val="000000"/>
              </a:solidFill>
              <a:latin typeface="Times New Roman" charset="0"/>
            </a:endParaRPr>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extLst>
            <a:ext uri="{FAA26D3D-D897-4be2-8F04-BA451C77F1D7}">
              <ma14:placeholderFlag xmlns="" xmlns:ma14="http://schemas.microsoft.com/office/mac/drawingml/2011/main"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6639387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5200">
              <a:defRPr i="1">
                <a:solidFill>
                  <a:schemeClr val="tx1"/>
                </a:solidFill>
                <a:latin typeface="Comic Sans MS" charset="0"/>
                <a:ea typeface="ＭＳ Ｐゴシック" charset="0"/>
              </a:defRPr>
            </a:lvl1pPr>
            <a:lvl2pPr marL="742950" indent="-285750" defTabSz="965200">
              <a:defRPr i="1">
                <a:solidFill>
                  <a:schemeClr val="tx1"/>
                </a:solidFill>
                <a:latin typeface="Comic Sans MS" charset="0"/>
                <a:ea typeface="ＭＳ Ｐゴシック" charset="0"/>
              </a:defRPr>
            </a:lvl2pPr>
            <a:lvl3pPr marL="1143000" indent="-228600" defTabSz="965200">
              <a:defRPr i="1">
                <a:solidFill>
                  <a:schemeClr val="tx1"/>
                </a:solidFill>
                <a:latin typeface="Comic Sans MS" charset="0"/>
                <a:ea typeface="ＭＳ Ｐゴシック" charset="0"/>
              </a:defRPr>
            </a:lvl3pPr>
            <a:lvl4pPr marL="1600200" indent="-228600" defTabSz="965200">
              <a:defRPr i="1">
                <a:solidFill>
                  <a:schemeClr val="tx1"/>
                </a:solidFill>
                <a:latin typeface="Comic Sans MS" charset="0"/>
                <a:ea typeface="ＭＳ Ｐゴシック" charset="0"/>
              </a:defRPr>
            </a:lvl4pPr>
            <a:lvl5pPr marL="2057400" indent="-228600" defTabSz="965200">
              <a:defRPr i="1">
                <a:solidFill>
                  <a:schemeClr val="tx1"/>
                </a:solidFill>
                <a:latin typeface="Comic Sans MS" charset="0"/>
                <a:ea typeface="ＭＳ Ｐゴシック" charset="0"/>
              </a:defRPr>
            </a:lvl5pPr>
            <a:lvl6pPr marL="2514600" indent="-228600" defTabSz="9652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52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52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5200"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C65E8E46-FAA0-DA4A-9B36-C2794ABD15BF}" type="slidenum">
              <a:rPr lang="en-US" i="0" smtClean="0">
                <a:solidFill>
                  <a:srgbClr val="000000"/>
                </a:solidFill>
                <a:latin typeface="Times New Roman" charset="0"/>
              </a:rPr>
              <a:pPr>
                <a:defRPr/>
              </a:pPr>
              <a:t>120</a:t>
            </a:fld>
            <a:endParaRPr lang="en-US" i="0" dirty="0">
              <a:solidFill>
                <a:srgbClr val="000000"/>
              </a:solidFill>
              <a:latin typeface="Times New Roman" charset="0"/>
            </a:endParaRPr>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extLst>
            <a:ext uri="{FAA26D3D-D897-4be2-8F04-BA451C77F1D7}">
              <ma14:placeholderFlag xmlns="" xmlns:ma14="http://schemas.microsoft.com/office/mac/drawingml/2011/main"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179823454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CCD5E27-021E-054B-84DE-C100B224ED65}" type="slidenum">
              <a:rPr lang="en-US" smtClean="0"/>
              <a:pPr>
                <a:defRPr/>
              </a:pPr>
              <a:t>126</a:t>
            </a:fld>
            <a:endParaRPr lang="en-US" dirty="0"/>
          </a:p>
        </p:txBody>
      </p:sp>
    </p:spTree>
    <p:extLst>
      <p:ext uri="{BB962C8B-B14F-4D97-AF65-F5344CB8AC3E}">
        <p14:creationId xmlns:p14="http://schemas.microsoft.com/office/powerpoint/2010/main" val="2824917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1589B448-324E-F547-9651-770BB6BE014E}" type="slidenum">
              <a:rPr lang="en-US" i="0" smtClean="0">
                <a:latin typeface="Times New Roman" charset="0"/>
              </a:rPr>
              <a:pPr>
                <a:defRPr/>
              </a:pPr>
              <a:t>11</a:t>
            </a:fld>
            <a:endParaRPr lang="en-US" i="0" dirty="0">
              <a:latin typeface="Times New Roman" charset="0"/>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25584294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234086-1C6B-7F41-9D72-883EDBF689D7}" type="slidenum">
              <a:rPr lang="en-US" smtClean="0"/>
              <a:t>127</a:t>
            </a:fld>
            <a:endParaRPr lang="en-US"/>
          </a:p>
        </p:txBody>
      </p:sp>
    </p:spTree>
    <p:extLst>
      <p:ext uri="{BB962C8B-B14F-4D97-AF65-F5344CB8AC3E}">
        <p14:creationId xmlns:p14="http://schemas.microsoft.com/office/powerpoint/2010/main" val="69434997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C234086-1C6B-7F41-9D72-883EDBF689D7}" type="slidenum">
              <a:rPr lang="en-US" smtClean="0"/>
              <a:t>143</a:t>
            </a:fld>
            <a:endParaRPr lang="en-US"/>
          </a:p>
        </p:txBody>
      </p:sp>
    </p:spTree>
    <p:extLst>
      <p:ext uri="{BB962C8B-B14F-4D97-AF65-F5344CB8AC3E}">
        <p14:creationId xmlns:p14="http://schemas.microsoft.com/office/powerpoint/2010/main" val="41516276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5200">
              <a:defRPr i="1">
                <a:solidFill>
                  <a:schemeClr val="tx1"/>
                </a:solidFill>
                <a:latin typeface="Comic Sans MS" charset="0"/>
                <a:ea typeface="ＭＳ Ｐゴシック" charset="0"/>
              </a:defRPr>
            </a:lvl1pPr>
            <a:lvl2pPr marL="742950" indent="-285750" defTabSz="965200">
              <a:defRPr i="1">
                <a:solidFill>
                  <a:schemeClr val="tx1"/>
                </a:solidFill>
                <a:latin typeface="Comic Sans MS" charset="0"/>
                <a:ea typeface="ＭＳ Ｐゴシック" charset="0"/>
              </a:defRPr>
            </a:lvl2pPr>
            <a:lvl3pPr marL="1143000" indent="-228600" defTabSz="965200">
              <a:defRPr i="1">
                <a:solidFill>
                  <a:schemeClr val="tx1"/>
                </a:solidFill>
                <a:latin typeface="Comic Sans MS" charset="0"/>
                <a:ea typeface="ＭＳ Ｐゴシック" charset="0"/>
              </a:defRPr>
            </a:lvl3pPr>
            <a:lvl4pPr marL="1600200" indent="-228600" defTabSz="965200">
              <a:defRPr i="1">
                <a:solidFill>
                  <a:schemeClr val="tx1"/>
                </a:solidFill>
                <a:latin typeface="Comic Sans MS" charset="0"/>
                <a:ea typeface="ＭＳ Ｐゴシック" charset="0"/>
              </a:defRPr>
            </a:lvl4pPr>
            <a:lvl5pPr marL="2057400" indent="-228600" defTabSz="965200">
              <a:defRPr i="1">
                <a:solidFill>
                  <a:schemeClr val="tx1"/>
                </a:solidFill>
                <a:latin typeface="Comic Sans MS" charset="0"/>
                <a:ea typeface="ＭＳ Ｐゴシック" charset="0"/>
              </a:defRPr>
            </a:lvl5pPr>
            <a:lvl6pPr marL="2514600" indent="-228600" defTabSz="9652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52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52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5200"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CA0263EC-9FC8-3E46-A8F2-77E357E79E36}" type="slidenum">
              <a:rPr lang="en-US" i="0" smtClean="0">
                <a:solidFill>
                  <a:srgbClr val="000000"/>
                </a:solidFill>
                <a:latin typeface="Times New Roman" charset="0"/>
              </a:rPr>
              <a:pPr>
                <a:defRPr/>
              </a:pPr>
              <a:t>146</a:t>
            </a:fld>
            <a:endParaRPr lang="en-US" i="0" dirty="0">
              <a:solidFill>
                <a:srgbClr val="000000"/>
              </a:solidFill>
              <a:latin typeface="Times New Roman" charset="0"/>
            </a:endParaRPr>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166245583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a:extLst>
              <a:ext uri="{FF2B5EF4-FFF2-40B4-BE49-F238E27FC236}">
                <a16:creationId xmlns:a16="http://schemas.microsoft.com/office/drawing/2014/main" id="{D3250BA9-E158-DB46-8FF9-354781818ED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92AC5C0-655D-324A-9C5C-C00DA711BD4C}" type="slidenum">
              <a:rPr lang="en-US" altLang="en-US" sz="1300">
                <a:latin typeface="Times New Roman" panose="02020603050405020304" pitchFamily="18" charset="0"/>
              </a:rPr>
              <a:pPr/>
              <a:t>147</a:t>
            </a:fld>
            <a:endParaRPr lang="en-US" altLang="en-US" sz="1300">
              <a:latin typeface="Times New Roman" panose="02020603050405020304" pitchFamily="18" charset="0"/>
            </a:endParaRPr>
          </a:p>
        </p:txBody>
      </p:sp>
      <p:sp>
        <p:nvSpPr>
          <p:cNvPr id="132098" name="Rectangle 2">
            <a:extLst>
              <a:ext uri="{FF2B5EF4-FFF2-40B4-BE49-F238E27FC236}">
                <a16:creationId xmlns:a16="http://schemas.microsoft.com/office/drawing/2014/main" id="{AC71D1C2-4DC6-7645-A509-3647F157FE99}"/>
              </a:ext>
            </a:extLst>
          </p:cNvPr>
          <p:cNvSpPr>
            <a:spLocks noGrp="1" noRot="1" noChangeAspect="1" noChangeArrowheads="1" noTextEdit="1"/>
          </p:cNvSpPr>
          <p:nvPr>
            <p:ph type="sldImg"/>
          </p:nvPr>
        </p:nvSpPr>
        <p:spPr>
          <a:ln/>
        </p:spPr>
      </p:sp>
      <p:sp>
        <p:nvSpPr>
          <p:cNvPr id="132099" name="Rectangle 3">
            <a:extLst>
              <a:ext uri="{FF2B5EF4-FFF2-40B4-BE49-F238E27FC236}">
                <a16:creationId xmlns:a16="http://schemas.microsoft.com/office/drawing/2014/main" id="{4394A0D7-1CEA-B744-BC23-F0EC85E204A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Tree>
    <p:extLst>
      <p:ext uri="{BB962C8B-B14F-4D97-AF65-F5344CB8AC3E}">
        <p14:creationId xmlns:p14="http://schemas.microsoft.com/office/powerpoint/2010/main" val="3358183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CCD5E27-021E-054B-84DE-C100B224ED65}" type="slidenum">
              <a:rPr lang="en-US" smtClean="0"/>
              <a:pPr>
                <a:defRPr/>
              </a:pPr>
              <a:t>12</a:t>
            </a:fld>
            <a:endParaRPr lang="en-US" dirty="0"/>
          </a:p>
        </p:txBody>
      </p:sp>
    </p:spTree>
    <p:extLst>
      <p:ext uri="{BB962C8B-B14F-4D97-AF65-F5344CB8AC3E}">
        <p14:creationId xmlns:p14="http://schemas.microsoft.com/office/powerpoint/2010/main" val="3141738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Rectangle 7"/>
          <p:cNvSpPr>
            <a:spLocks noGrp="1" noChangeArrowheads="1"/>
          </p:cNvSpPr>
          <p:nvPr>
            <p:ph type="ftr" sz="quarter" idx="11"/>
          </p:nvPr>
        </p:nvSpPr>
        <p:spPr>
          <a:xfrm>
            <a:off x="6721880" y="6477414"/>
            <a:ext cx="1358219" cy="271463"/>
          </a:xfrm>
          <a:prstGeom prst="rect">
            <a:avLst/>
          </a:prstGeom>
          <a:ln/>
        </p:spPr>
        <p:txBody>
          <a:bodyPr/>
          <a:lstStyle>
            <a:lvl1pPr>
              <a:defRPr sz="1200"/>
            </a:lvl1pPr>
          </a:lstStyle>
          <a:p>
            <a:pPr>
              <a:defRPr/>
            </a:pPr>
            <a:r>
              <a:rPr lang="en-US" dirty="0"/>
              <a:t>Data Link Layer</a:t>
            </a:r>
            <a:endParaRPr lang="en-US" sz="1200" dirty="0"/>
          </a:p>
        </p:txBody>
      </p:sp>
      <p:sp>
        <p:nvSpPr>
          <p:cNvPr id="4" name="Rectangle 8"/>
          <p:cNvSpPr>
            <a:spLocks noGrp="1" noChangeArrowheads="1"/>
          </p:cNvSpPr>
          <p:nvPr>
            <p:ph type="sldNum" sz="quarter" idx="12"/>
          </p:nvPr>
        </p:nvSpPr>
        <p:spPr>
          <a:xfrm>
            <a:off x="8129795" y="6477414"/>
            <a:ext cx="1014205" cy="301073"/>
          </a:xfrm>
          <a:prstGeom prst="rect">
            <a:avLst/>
          </a:prstGeom>
          <a:ln/>
        </p:spPr>
        <p:txBody>
          <a:bodyPr/>
          <a:lstStyle>
            <a:lvl1pPr>
              <a:defRPr sz="1200"/>
            </a:lvl1pPr>
          </a:lstStyle>
          <a:p>
            <a:pPr>
              <a:defRPr/>
            </a:pPr>
            <a:r>
              <a:rPr lang="en-US" dirty="0"/>
              <a:t>2-</a:t>
            </a:r>
            <a:fld id="{7EFC9773-7379-5049-A6C9-0C8EEEC5C544}" type="slidenum">
              <a:rPr lang="en-US" smtClean="0"/>
              <a:pPr>
                <a:defRPr/>
              </a:pPr>
              <a:t>‹#›</a:t>
            </a:fld>
            <a:endParaRPr lang="en-US" sz="1200" dirty="0"/>
          </a:p>
        </p:txBody>
      </p:sp>
    </p:spTree>
    <p:extLst>
      <p:ext uri="{BB962C8B-B14F-4D97-AF65-F5344CB8AC3E}">
        <p14:creationId xmlns:p14="http://schemas.microsoft.com/office/powerpoint/2010/main" val="2632134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noChangeArrowheads="1"/>
          </p:cNvSpPr>
          <p:nvPr>
            <p:ph type="ftr" sz="quarter" idx="11"/>
          </p:nvPr>
        </p:nvSpPr>
        <p:spPr>
          <a:xfrm>
            <a:off x="6440557" y="6401155"/>
            <a:ext cx="1490455" cy="367393"/>
          </a:xfrm>
          <a:prstGeom prst="rect">
            <a:avLst/>
          </a:prstGeom>
          <a:ln/>
        </p:spPr>
        <p:txBody>
          <a:bodyPr/>
          <a:lstStyle>
            <a:lvl1pPr>
              <a:defRPr sz="1200"/>
            </a:lvl1pPr>
          </a:lstStyle>
          <a:p>
            <a:pPr>
              <a:defRPr/>
            </a:pPr>
            <a:r>
              <a:rPr lang="en-US" dirty="0"/>
              <a:t>Data Link Layer</a:t>
            </a:r>
            <a:endParaRPr lang="en-US" sz="1200" dirty="0"/>
          </a:p>
        </p:txBody>
      </p:sp>
      <p:sp>
        <p:nvSpPr>
          <p:cNvPr id="7" name="Slide Number Placeholder 6"/>
          <p:cNvSpPr>
            <a:spLocks noGrp="1" noChangeArrowheads="1"/>
          </p:cNvSpPr>
          <p:nvPr>
            <p:ph type="sldNum" sz="quarter" idx="12"/>
          </p:nvPr>
        </p:nvSpPr>
        <p:spPr>
          <a:xfrm>
            <a:off x="7970768" y="6400800"/>
            <a:ext cx="934693" cy="457200"/>
          </a:xfrm>
          <a:prstGeom prst="rect">
            <a:avLst/>
          </a:prstGeom>
          <a:ln/>
        </p:spPr>
        <p:txBody>
          <a:bodyPr/>
          <a:lstStyle>
            <a:lvl1pPr>
              <a:defRPr sz="1200"/>
            </a:lvl1pPr>
          </a:lstStyle>
          <a:p>
            <a:pPr>
              <a:defRPr/>
            </a:pPr>
            <a:r>
              <a:rPr lang="en-US" dirty="0"/>
              <a:t>2-</a:t>
            </a:r>
            <a:fld id="{9AB7E571-4613-BD47-B8AF-E4769FE4BBE2}" type="slidenum">
              <a:rPr lang="en-US" smtClean="0"/>
              <a:pPr>
                <a:defRPr/>
              </a:pPr>
              <a:t>‹#›</a:t>
            </a:fld>
            <a:endParaRPr lang="en-US" sz="1200" dirty="0"/>
          </a:p>
        </p:txBody>
      </p:sp>
    </p:spTree>
    <p:extLst>
      <p:ext uri="{BB962C8B-B14F-4D97-AF65-F5344CB8AC3E}">
        <p14:creationId xmlns:p14="http://schemas.microsoft.com/office/powerpoint/2010/main" val="1636070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1"/>
          </p:nvPr>
        </p:nvSpPr>
        <p:spPr>
          <a:xfrm>
            <a:off x="6874565" y="6427423"/>
            <a:ext cx="1444487" cy="291429"/>
          </a:xfrm>
          <a:prstGeom prst="rect">
            <a:avLst/>
          </a:prstGeom>
          <a:ln/>
        </p:spPr>
        <p:txBody>
          <a:bodyPr/>
          <a:lstStyle>
            <a:lvl1pPr>
              <a:defRPr sz="1200"/>
            </a:lvl1pPr>
          </a:lstStyle>
          <a:p>
            <a:pPr>
              <a:defRPr/>
            </a:pPr>
            <a:r>
              <a:rPr lang="en-US" dirty="0"/>
              <a:t>Data Link Layer</a:t>
            </a:r>
            <a:endParaRPr lang="en-US" sz="1200" dirty="0"/>
          </a:p>
        </p:txBody>
      </p:sp>
      <p:sp>
        <p:nvSpPr>
          <p:cNvPr id="6" name="Rectangle 6"/>
          <p:cNvSpPr>
            <a:spLocks noGrp="1" noChangeArrowheads="1"/>
          </p:cNvSpPr>
          <p:nvPr>
            <p:ph type="sldNum" sz="quarter" idx="12"/>
          </p:nvPr>
        </p:nvSpPr>
        <p:spPr>
          <a:xfrm>
            <a:off x="8338517" y="6400800"/>
            <a:ext cx="805483" cy="457200"/>
          </a:xfrm>
          <a:prstGeom prst="rect">
            <a:avLst/>
          </a:prstGeom>
          <a:ln/>
        </p:spPr>
        <p:txBody>
          <a:bodyPr/>
          <a:lstStyle>
            <a:lvl1pPr>
              <a:defRPr sz="1200"/>
            </a:lvl1pPr>
          </a:lstStyle>
          <a:p>
            <a:pPr>
              <a:defRPr/>
            </a:pPr>
            <a:r>
              <a:rPr lang="en-US" dirty="0"/>
              <a:t>2-</a:t>
            </a:r>
            <a:fld id="{D0626857-DD43-9D46-91D4-DEBFBA1258D1}" type="slidenum">
              <a:rPr lang="en-US" smtClean="0"/>
              <a:pPr>
                <a:defRPr/>
              </a:pPr>
              <a:t>‹#›</a:t>
            </a:fld>
            <a:endParaRPr lang="en-US" sz="1200" dirty="0"/>
          </a:p>
        </p:txBody>
      </p:sp>
    </p:spTree>
    <p:extLst>
      <p:ext uri="{BB962C8B-B14F-4D97-AF65-F5344CB8AC3E}">
        <p14:creationId xmlns:p14="http://schemas.microsoft.com/office/powerpoint/2010/main" val="4165814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Rectangle 5"/>
          <p:cNvSpPr>
            <a:spLocks noGrp="1" noChangeArrowheads="1"/>
          </p:cNvSpPr>
          <p:nvPr>
            <p:ph type="ftr" sz="quarter" idx="11"/>
          </p:nvPr>
        </p:nvSpPr>
        <p:spPr>
          <a:xfrm>
            <a:off x="7097486" y="6425648"/>
            <a:ext cx="1257300" cy="342900"/>
          </a:xfrm>
          <a:prstGeom prst="rect">
            <a:avLst/>
          </a:prstGeom>
          <a:ln/>
        </p:spPr>
        <p:txBody>
          <a:bodyPr/>
          <a:lstStyle>
            <a:lvl1pPr>
              <a:defRPr sz="1200"/>
            </a:lvl1pPr>
          </a:lstStyle>
          <a:p>
            <a:pPr>
              <a:defRPr/>
            </a:pPr>
            <a:r>
              <a:rPr lang="en-US" dirty="0"/>
              <a:t>Data Link Layer</a:t>
            </a:r>
            <a:endParaRPr lang="en-US" sz="1200" dirty="0"/>
          </a:p>
        </p:txBody>
      </p:sp>
      <p:sp>
        <p:nvSpPr>
          <p:cNvPr id="5" name="Rectangle 6"/>
          <p:cNvSpPr>
            <a:spLocks noGrp="1" noChangeArrowheads="1"/>
          </p:cNvSpPr>
          <p:nvPr>
            <p:ph type="sldNum" sz="quarter" idx="12"/>
          </p:nvPr>
        </p:nvSpPr>
        <p:spPr>
          <a:xfrm>
            <a:off x="8374664" y="6415708"/>
            <a:ext cx="769336" cy="372717"/>
          </a:xfrm>
          <a:prstGeom prst="rect">
            <a:avLst/>
          </a:prstGeom>
          <a:ln/>
        </p:spPr>
        <p:txBody>
          <a:bodyPr/>
          <a:lstStyle>
            <a:lvl1pPr>
              <a:defRPr sz="1200"/>
            </a:lvl1pPr>
          </a:lstStyle>
          <a:p>
            <a:pPr>
              <a:defRPr/>
            </a:pPr>
            <a:r>
              <a:rPr lang="en-US" dirty="0"/>
              <a:t>2-</a:t>
            </a:r>
            <a:fld id="{B3616EB6-F471-2047-976B-63D7811A01EC}" type="slidenum">
              <a:rPr lang="en-US" smtClean="0"/>
              <a:pPr>
                <a:defRPr/>
              </a:pPr>
              <a:t>‹#›</a:t>
            </a:fld>
            <a:endParaRPr lang="en-US" sz="1200" dirty="0"/>
          </a:p>
        </p:txBody>
      </p:sp>
    </p:spTree>
    <p:extLst>
      <p:ext uri="{BB962C8B-B14F-4D97-AF65-F5344CB8AC3E}">
        <p14:creationId xmlns:p14="http://schemas.microsoft.com/office/powerpoint/2010/main" val="1292033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152400"/>
            <a:ext cx="8991600" cy="914400"/>
          </a:xfrm>
        </p:spPr>
        <p:txBody>
          <a:bodyPr/>
          <a:lstStyle/>
          <a:p>
            <a:r>
              <a:rPr lang="en-US" dirty="0"/>
              <a:t>Click to edit Master title style</a:t>
            </a:r>
          </a:p>
        </p:txBody>
      </p:sp>
      <p:sp>
        <p:nvSpPr>
          <p:cNvPr id="3" name="Text Placeholder 2"/>
          <p:cNvSpPr>
            <a:spLocks noGrp="1"/>
          </p:cNvSpPr>
          <p:nvPr>
            <p:ph type="body" sz="half" idx="1"/>
          </p:nvPr>
        </p:nvSpPr>
        <p:spPr>
          <a:xfrm>
            <a:off x="152400" y="1371600"/>
            <a:ext cx="43815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371600"/>
            <a:ext cx="43815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ln/>
        </p:spPr>
        <p:txBody>
          <a:bodyPr/>
          <a:lstStyle>
            <a:lvl1pPr>
              <a:defRPr/>
            </a:lvl1pPr>
          </a:lstStyle>
          <a:p>
            <a:pPr>
              <a:defRPr/>
            </a:pPr>
            <a:endParaRPr lang="en-US" dirty="0"/>
          </a:p>
        </p:txBody>
      </p:sp>
    </p:spTree>
    <p:extLst>
      <p:ext uri="{BB962C8B-B14F-4D97-AF65-F5344CB8AC3E}">
        <p14:creationId xmlns:p14="http://schemas.microsoft.com/office/powerpoint/2010/main" val="19589647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228600"/>
            <a:ext cx="77724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533400" y="1600200"/>
            <a:ext cx="7772400" cy="464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Lst>
  <p:hf hdr="0" dt="0"/>
  <p:txStyles>
    <p:titleStyle>
      <a:lvl1pPr algn="l" rtl="0" eaLnBrk="0" fontAlgn="base" hangingPunct="0">
        <a:spcBef>
          <a:spcPct val="0"/>
        </a:spcBef>
        <a:spcAft>
          <a:spcPct val="0"/>
        </a:spcAft>
        <a:defRPr sz="4400">
          <a:solidFill>
            <a:srgbClr val="000099"/>
          </a:solidFill>
          <a:latin typeface="+mj-lt"/>
          <a:ea typeface="ＭＳ Ｐゴシック" charset="0"/>
          <a:cs typeface="ＭＳ Ｐゴシック" charset="0"/>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5pPr>
      <a:lvl6pPr marL="457200" algn="l" rtl="0" eaLnBrk="0" fontAlgn="base" hangingPunct="0">
        <a:spcBef>
          <a:spcPct val="0"/>
        </a:spcBef>
        <a:spcAft>
          <a:spcPct val="0"/>
        </a:spcAft>
        <a:defRPr sz="4400">
          <a:solidFill>
            <a:srgbClr val="000099"/>
          </a:solidFill>
          <a:latin typeface="Gill Sans MT" pitchFamily="34" charset="0"/>
        </a:defRPr>
      </a:lvl6pPr>
      <a:lvl7pPr marL="914400" algn="l" rtl="0" eaLnBrk="0" fontAlgn="base" hangingPunct="0">
        <a:spcBef>
          <a:spcPct val="0"/>
        </a:spcBef>
        <a:spcAft>
          <a:spcPct val="0"/>
        </a:spcAft>
        <a:defRPr sz="4400">
          <a:solidFill>
            <a:srgbClr val="000099"/>
          </a:solidFill>
          <a:latin typeface="Gill Sans MT" pitchFamily="34" charset="0"/>
        </a:defRPr>
      </a:lvl7pPr>
      <a:lvl8pPr marL="1371600" algn="l" rtl="0" eaLnBrk="0" fontAlgn="base" hangingPunct="0">
        <a:spcBef>
          <a:spcPct val="0"/>
        </a:spcBef>
        <a:spcAft>
          <a:spcPct val="0"/>
        </a:spcAft>
        <a:defRPr sz="4400">
          <a:solidFill>
            <a:srgbClr val="000099"/>
          </a:solidFill>
          <a:latin typeface="Gill Sans MT" pitchFamily="34" charset="0"/>
        </a:defRPr>
      </a:lvl8pPr>
      <a:lvl9pPr marL="1828800" algn="l" rtl="0" eaLnBrk="0" fontAlgn="base" hangingPunct="0">
        <a:spcBef>
          <a:spcPct val="0"/>
        </a:spcBef>
        <a:spcAft>
          <a:spcPct val="0"/>
        </a:spcAft>
        <a:defRPr sz="4400">
          <a:solidFill>
            <a:srgbClr val="000099"/>
          </a:solidFill>
          <a:latin typeface="Gill Sans MT" pitchFamily="34" charset="0"/>
        </a:defRPr>
      </a:lvl9pPr>
    </p:titleStyle>
    <p:body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92.png"/><Relationship Id="rId4" Type="http://schemas.openxmlformats.org/officeDocument/2006/relationships/image" Target="../media/image91.png"/></Relationships>
</file>

<file path=ppt/slides/_rels/slide10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vmlDrawing" Target="../drawings/vmlDrawing18.vml"/><Relationship Id="rId5" Type="http://schemas.openxmlformats.org/officeDocument/2006/relationships/image" Target="../media/image93.wmf"/><Relationship Id="rId4" Type="http://schemas.openxmlformats.org/officeDocument/2006/relationships/oleObject" Target="../embeddings/oleObject21.bin"/></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22.bin"/><Relationship Id="rId7"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vmlDrawing" Target="../drawings/vmlDrawing19.vml"/><Relationship Id="rId6" Type="http://schemas.openxmlformats.org/officeDocument/2006/relationships/image" Target="../media/image95.wmf"/><Relationship Id="rId5" Type="http://schemas.openxmlformats.org/officeDocument/2006/relationships/oleObject" Target="../embeddings/oleObject23.bin"/><Relationship Id="rId4" Type="http://schemas.openxmlformats.org/officeDocument/2006/relationships/image" Target="../media/image94.wmf"/></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24.bin"/><Relationship Id="rId7"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vmlDrawing" Target="../drawings/vmlDrawing20.vml"/><Relationship Id="rId6" Type="http://schemas.openxmlformats.org/officeDocument/2006/relationships/image" Target="../media/image97.wmf"/><Relationship Id="rId5" Type="http://schemas.openxmlformats.org/officeDocument/2006/relationships/oleObject" Target="../embeddings/oleObject25.bin"/><Relationship Id="rId4" Type="http://schemas.openxmlformats.org/officeDocument/2006/relationships/image" Target="../media/image96.wmf"/></Relationships>
</file>

<file path=ppt/slides/_rels/slide10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69.xml"/><Relationship Id="rId7" Type="http://schemas.openxmlformats.org/officeDocument/2006/relationships/image" Target="../media/image99.wmf"/><Relationship Id="rId2" Type="http://schemas.openxmlformats.org/officeDocument/2006/relationships/slideLayout" Target="../slideLayouts/slideLayout3.xml"/><Relationship Id="rId1" Type="http://schemas.openxmlformats.org/officeDocument/2006/relationships/vmlDrawing" Target="../drawings/vmlDrawing21.vml"/><Relationship Id="rId6" Type="http://schemas.openxmlformats.org/officeDocument/2006/relationships/oleObject" Target="../embeddings/oleObject27.bin"/><Relationship Id="rId5" Type="http://schemas.openxmlformats.org/officeDocument/2006/relationships/image" Target="../media/image98.wmf"/><Relationship Id="rId4" Type="http://schemas.openxmlformats.org/officeDocument/2006/relationships/oleObject" Target="../embeddings/oleObject26.bin"/></Relationships>
</file>

<file path=ppt/slides/_rels/slide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2.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37.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3.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37.png"/><Relationship Id="rId4" Type="http://schemas.openxmlformats.org/officeDocument/2006/relationships/image" Target="../media/image36.png"/></Relationships>
</file>

<file path=ppt/slides/_rels/slide1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37.png"/><Relationship Id="rId4" Type="http://schemas.openxmlformats.org/officeDocument/2006/relationships/image" Target="../media/image36.png"/></Relationships>
</file>

<file path=ppt/slides/_rels/slide1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5.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37.png"/><Relationship Id="rId4" Type="http://schemas.openxmlformats.org/officeDocument/2006/relationships/image" Target="../media/image36.png"/></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3.xml"/><Relationship Id="rId1" Type="http://schemas.openxmlformats.org/officeDocument/2006/relationships/vmlDrawing" Target="../drawings/vmlDrawing22.vml"/><Relationship Id="rId5" Type="http://schemas.openxmlformats.org/officeDocument/2006/relationships/image" Target="../media/image3.png"/><Relationship Id="rId4" Type="http://schemas.openxmlformats.org/officeDocument/2006/relationships/image" Target="../media/image100.wmf"/></Relationships>
</file>

<file path=ppt/slides/_rels/slide1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7.png"/><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37.png"/></Relationships>
</file>

<file path=ppt/slides/_rels/slide1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7.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37.png"/></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4.xml"/><Relationship Id="rId1" Type="http://schemas.openxmlformats.org/officeDocument/2006/relationships/vmlDrawing" Target="../drawings/vmlDrawing23.vml"/><Relationship Id="rId5" Type="http://schemas.openxmlformats.org/officeDocument/2006/relationships/image" Target="../media/image3.png"/><Relationship Id="rId4" Type="http://schemas.openxmlformats.org/officeDocument/2006/relationships/image" Target="../media/image102.wmf"/></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8.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37.png"/></Relationships>
</file>

<file path=ppt/slides/_rels/slide1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01.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3.xml"/><Relationship Id="rId1" Type="http://schemas.openxmlformats.org/officeDocument/2006/relationships/vmlDrawing" Target="../drawings/vmlDrawing24.vml"/><Relationship Id="rId6" Type="http://schemas.openxmlformats.org/officeDocument/2006/relationships/image" Target="../media/image101.png"/><Relationship Id="rId5" Type="http://schemas.openxmlformats.org/officeDocument/2006/relationships/image" Target="../media/image3.png"/><Relationship Id="rId4" Type="http://schemas.openxmlformats.org/officeDocument/2006/relationships/image" Target="../media/image103.wmf"/></Relationships>
</file>

<file path=ppt/slides/_rels/slide1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3.xml"/><Relationship Id="rId1" Type="http://schemas.openxmlformats.org/officeDocument/2006/relationships/vmlDrawing" Target="../drawings/vmlDrawing25.vml"/><Relationship Id="rId5" Type="http://schemas.openxmlformats.org/officeDocument/2006/relationships/image" Target="../media/image3.png"/><Relationship Id="rId4" Type="http://schemas.openxmlformats.org/officeDocument/2006/relationships/image" Target="../media/image104.wmf"/></Relationships>
</file>

<file path=ppt/slides/_rels/slide1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9.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101.png"/></Relationships>
</file>

<file path=ppt/slides/_rels/slide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0.xml"/><Relationship Id="rId1" Type="http://schemas.openxmlformats.org/officeDocument/2006/relationships/slideLayout" Target="../slideLayouts/slideLayout3.xml"/><Relationship Id="rId4" Type="http://schemas.openxmlformats.org/officeDocument/2006/relationships/image" Target="../media/image105.png"/></Relationships>
</file>

<file path=ppt/slides/_rels/slide12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107.png"/></Relationships>
</file>

<file path=ppt/slides/_rels/slide1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3.xml"/><Relationship Id="rId1" Type="http://schemas.openxmlformats.org/officeDocument/2006/relationships/vmlDrawing" Target="../drawings/vmlDrawing26.vml"/><Relationship Id="rId5" Type="http://schemas.openxmlformats.org/officeDocument/2006/relationships/image" Target="../media/image3.png"/><Relationship Id="rId4" Type="http://schemas.openxmlformats.org/officeDocument/2006/relationships/image" Target="../media/image108.wmf"/></Relationships>
</file>

<file path=ppt/slides/_rels/slide1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19.png"/><Relationship Id="rId4" Type="http://schemas.openxmlformats.org/officeDocument/2006/relationships/image" Target="../media/image29.png"/></Relationships>
</file>

<file path=ppt/slides/_rels/slide140.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vmlDrawing" Target="../drawings/vmlDrawing27.vml"/><Relationship Id="rId5" Type="http://schemas.openxmlformats.org/officeDocument/2006/relationships/image" Target="../media/image3.png"/><Relationship Id="rId4" Type="http://schemas.openxmlformats.org/officeDocument/2006/relationships/image" Target="../media/image109.wmf"/></Relationships>
</file>

<file path=ppt/slides/_rels/slide1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vmlDrawing" Target="../drawings/vmlDrawing28.vml"/><Relationship Id="rId5" Type="http://schemas.openxmlformats.org/officeDocument/2006/relationships/image" Target="../media/image109.wmf"/><Relationship Id="rId4" Type="http://schemas.openxmlformats.org/officeDocument/2006/relationships/oleObject" Target="../embeddings/oleObject33.bin"/></Relationships>
</file>

<file path=ppt/slides/_rels/slide1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vmlDrawing" Target="../drawings/vmlDrawing29.vml"/><Relationship Id="rId6" Type="http://schemas.openxmlformats.org/officeDocument/2006/relationships/image" Target="../media/image101.png"/><Relationship Id="rId5" Type="http://schemas.openxmlformats.org/officeDocument/2006/relationships/image" Target="../media/image109.wmf"/><Relationship Id="rId4" Type="http://schemas.openxmlformats.org/officeDocument/2006/relationships/oleObject" Target="../embeddings/oleObject33.bin"/></Relationships>
</file>

<file path=ppt/slides/_rels/slide14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1.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37.png"/></Relationships>
</file>

<file path=ppt/slides/_rels/slide14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1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01.png"/><Relationship Id="rId1" Type="http://schemas.openxmlformats.org/officeDocument/2006/relationships/slideLayout" Target="../slideLayouts/slideLayout4.xml"/><Relationship Id="rId6" Type="http://schemas.openxmlformats.org/officeDocument/2006/relationships/hyperlink" Target="http://www.lalibretademou.es/blog-del-real-madrid/atletico-de-madrid-vs-real-madrid-por-fin-un-derby-interesante" TargetMode="External"/><Relationship Id="rId5" Type="http://schemas.openxmlformats.org/officeDocument/2006/relationships/image" Target="../media/image110.gif"/><Relationship Id="rId4" Type="http://schemas.openxmlformats.org/officeDocument/2006/relationships/image" Target="../media/image3.png"/></Relationships>
</file>

<file path=ppt/slides/_rels/slide1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37.png"/></Relationships>
</file>

<file path=ppt/slides/_rels/slide1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3.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2.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png"/><Relationship Id="rId7"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pn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6.png"/><Relationship Id="rId2" Type="http://schemas.openxmlformats.org/officeDocument/2006/relationships/image" Target="../media/image36.png"/><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27.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xml"/><Relationship Id="rId1" Type="http://schemas.openxmlformats.org/officeDocument/2006/relationships/vmlDrawing" Target="../drawings/vmlDrawing2.vml"/><Relationship Id="rId5" Type="http://schemas.openxmlformats.org/officeDocument/2006/relationships/image" Target="../media/image3.png"/><Relationship Id="rId4" Type="http://schemas.openxmlformats.org/officeDocument/2006/relationships/image" Target="../media/image39.e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3.vml"/><Relationship Id="rId5" Type="http://schemas.openxmlformats.org/officeDocument/2006/relationships/image" Target="../media/image3.png"/><Relationship Id="rId4" Type="http://schemas.openxmlformats.org/officeDocument/2006/relationships/image" Target="../media/image40.emf"/></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42.wmf"/><Relationship Id="rId5" Type="http://schemas.openxmlformats.org/officeDocument/2006/relationships/oleObject" Target="../embeddings/oleObject5.bin"/><Relationship Id="rId4" Type="http://schemas.openxmlformats.org/officeDocument/2006/relationships/image" Target="../media/image41.wmf"/></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3.png"/><Relationship Id="rId2" Type="http://schemas.openxmlformats.org/officeDocument/2006/relationships/image" Target="../media/image43.png"/><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3.xml"/><Relationship Id="rId1" Type="http://schemas.openxmlformats.org/officeDocument/2006/relationships/vmlDrawing" Target="../drawings/vmlDrawing5.vml"/><Relationship Id="rId5" Type="http://schemas.openxmlformats.org/officeDocument/2006/relationships/image" Target="../media/image52.png"/><Relationship Id="rId4" Type="http://schemas.openxmlformats.org/officeDocument/2006/relationships/image" Target="../media/image53.emf"/></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xml"/><Relationship Id="rId1" Type="http://schemas.openxmlformats.org/officeDocument/2006/relationships/vmlDrawing" Target="../drawings/vmlDrawing6.vml"/><Relationship Id="rId6" Type="http://schemas.openxmlformats.org/officeDocument/2006/relationships/image" Target="../media/image3.png"/><Relationship Id="rId5" Type="http://schemas.openxmlformats.org/officeDocument/2006/relationships/image" Target="../media/image54.emf"/><Relationship Id="rId4" Type="http://schemas.openxmlformats.org/officeDocument/2006/relationships/oleObject" Target="../embeddings/oleObject7.bin"/></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xml"/><Relationship Id="rId1" Type="http://schemas.openxmlformats.org/officeDocument/2006/relationships/vmlDrawing" Target="../drawings/vmlDrawing7.vml"/><Relationship Id="rId6" Type="http://schemas.openxmlformats.org/officeDocument/2006/relationships/image" Target="../media/image3.png"/><Relationship Id="rId5" Type="http://schemas.openxmlformats.org/officeDocument/2006/relationships/image" Target="../media/image57.emf"/><Relationship Id="rId4" Type="http://schemas.openxmlformats.org/officeDocument/2006/relationships/oleObject" Target="../embeddings/oleObject8.bin"/></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xml"/><Relationship Id="rId1" Type="http://schemas.openxmlformats.org/officeDocument/2006/relationships/vmlDrawing" Target="../drawings/vmlDrawing8.vml"/><Relationship Id="rId6" Type="http://schemas.openxmlformats.org/officeDocument/2006/relationships/image" Target="../media/image3.png"/><Relationship Id="rId5" Type="http://schemas.openxmlformats.org/officeDocument/2006/relationships/image" Target="../media/image58.emf"/><Relationship Id="rId4" Type="http://schemas.openxmlformats.org/officeDocument/2006/relationships/oleObject" Target="../embeddings/oleObject9.bin"/></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xml"/><Relationship Id="rId1" Type="http://schemas.openxmlformats.org/officeDocument/2006/relationships/vmlDrawing" Target="../drawings/vmlDrawing9.vml"/><Relationship Id="rId6" Type="http://schemas.openxmlformats.org/officeDocument/2006/relationships/image" Target="../media/image58.emf"/><Relationship Id="rId5" Type="http://schemas.openxmlformats.org/officeDocument/2006/relationships/oleObject" Target="../embeddings/oleObject10.bin"/><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62.png"/><Relationship Id="rId4" Type="http://schemas.openxmlformats.org/officeDocument/2006/relationships/image" Target="../media/image61.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2.xml"/><Relationship Id="rId7" Type="http://schemas.openxmlformats.org/officeDocument/2006/relationships/image" Target="../media/image64.png"/><Relationship Id="rId2" Type="http://schemas.openxmlformats.org/officeDocument/2006/relationships/slideLayout" Target="../slideLayouts/slideLayout3.xml"/><Relationship Id="rId1" Type="http://schemas.openxmlformats.org/officeDocument/2006/relationships/vmlDrawing" Target="../drawings/vmlDrawing10.vml"/><Relationship Id="rId6" Type="http://schemas.openxmlformats.org/officeDocument/2006/relationships/image" Target="../media/image3.png"/><Relationship Id="rId5" Type="http://schemas.openxmlformats.org/officeDocument/2006/relationships/image" Target="../media/image63.emf"/><Relationship Id="rId4" Type="http://schemas.openxmlformats.org/officeDocument/2006/relationships/oleObject" Target="../embeddings/oleObject11.bin"/></Relationships>
</file>

<file path=ppt/slides/_rels/slide7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xml"/><Relationship Id="rId1" Type="http://schemas.openxmlformats.org/officeDocument/2006/relationships/vmlDrawing" Target="../drawings/vmlDrawing11.vml"/><Relationship Id="rId6" Type="http://schemas.openxmlformats.org/officeDocument/2006/relationships/image" Target="../media/image3.png"/><Relationship Id="rId5" Type="http://schemas.openxmlformats.org/officeDocument/2006/relationships/image" Target="../media/image68.emf"/><Relationship Id="rId4" Type="http://schemas.openxmlformats.org/officeDocument/2006/relationships/oleObject" Target="../embeddings/oleObject12.bin"/></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5.xml"/><Relationship Id="rId1" Type="http://schemas.openxmlformats.org/officeDocument/2006/relationships/vmlDrawing" Target="../drawings/vmlDrawing12.vml"/><Relationship Id="rId6" Type="http://schemas.openxmlformats.org/officeDocument/2006/relationships/image" Target="../media/image3.png"/><Relationship Id="rId5" Type="http://schemas.openxmlformats.org/officeDocument/2006/relationships/image" Target="../media/image69.emf"/><Relationship Id="rId4" Type="http://schemas.openxmlformats.org/officeDocument/2006/relationships/oleObject" Target="../embeddings/oleObject13.bin"/></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3.xml"/><Relationship Id="rId1" Type="http://schemas.openxmlformats.org/officeDocument/2006/relationships/vmlDrawing" Target="../drawings/vmlDrawing13.vml"/><Relationship Id="rId6" Type="http://schemas.openxmlformats.org/officeDocument/2006/relationships/image" Target="../media/image3.png"/><Relationship Id="rId5" Type="http://schemas.openxmlformats.org/officeDocument/2006/relationships/image" Target="../media/image69.emf"/><Relationship Id="rId4" Type="http://schemas.openxmlformats.org/officeDocument/2006/relationships/oleObject" Target="../embeddings/oleObject14.bin"/></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3.xml"/><Relationship Id="rId1" Type="http://schemas.openxmlformats.org/officeDocument/2006/relationships/vmlDrawing" Target="../drawings/vmlDrawing14.vml"/><Relationship Id="rId6" Type="http://schemas.openxmlformats.org/officeDocument/2006/relationships/image" Target="../media/image3.png"/><Relationship Id="rId5" Type="http://schemas.openxmlformats.org/officeDocument/2006/relationships/image" Target="../media/image69.emf"/><Relationship Id="rId4" Type="http://schemas.openxmlformats.org/officeDocument/2006/relationships/oleObject" Target="../embeddings/oleObject15.bin"/></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3.xml"/><Relationship Id="rId1" Type="http://schemas.openxmlformats.org/officeDocument/2006/relationships/vmlDrawing" Target="../drawings/vmlDrawing15.vml"/><Relationship Id="rId6" Type="http://schemas.openxmlformats.org/officeDocument/2006/relationships/image" Target="../media/image3.png"/><Relationship Id="rId5" Type="http://schemas.openxmlformats.org/officeDocument/2006/relationships/image" Target="../media/image70.emf"/><Relationship Id="rId4" Type="http://schemas.openxmlformats.org/officeDocument/2006/relationships/oleObject" Target="../embeddings/oleObject16.bin"/></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63.xml"/><Relationship Id="rId7" Type="http://schemas.openxmlformats.org/officeDocument/2006/relationships/image" Target="../media/image72.emf"/><Relationship Id="rId2" Type="http://schemas.openxmlformats.org/officeDocument/2006/relationships/slideLayout" Target="../slideLayouts/slideLayout3.xml"/><Relationship Id="rId1" Type="http://schemas.openxmlformats.org/officeDocument/2006/relationships/vmlDrawing" Target="../drawings/vmlDrawing16.vml"/><Relationship Id="rId6" Type="http://schemas.openxmlformats.org/officeDocument/2006/relationships/oleObject" Target="../embeddings/oleObject18.bin"/><Relationship Id="rId5" Type="http://schemas.openxmlformats.org/officeDocument/2006/relationships/image" Target="../media/image71.emf"/><Relationship Id="rId4" Type="http://schemas.openxmlformats.org/officeDocument/2006/relationships/oleObject" Target="../embeddings/oleObject17.bin"/></Relationships>
</file>

<file path=ppt/slides/_rels/slide8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64.xml"/><Relationship Id="rId7" Type="http://schemas.openxmlformats.org/officeDocument/2006/relationships/image" Target="../media/image73.emf"/><Relationship Id="rId2" Type="http://schemas.openxmlformats.org/officeDocument/2006/relationships/slideLayout" Target="../slideLayouts/slideLayout3.xml"/><Relationship Id="rId1" Type="http://schemas.openxmlformats.org/officeDocument/2006/relationships/vmlDrawing" Target="../drawings/vmlDrawing17.vml"/><Relationship Id="rId6" Type="http://schemas.openxmlformats.org/officeDocument/2006/relationships/oleObject" Target="../embeddings/oleObject20.bin"/><Relationship Id="rId5" Type="http://schemas.openxmlformats.org/officeDocument/2006/relationships/image" Target="../media/image71.emf"/><Relationship Id="rId4" Type="http://schemas.openxmlformats.org/officeDocument/2006/relationships/oleObject" Target="../embeddings/oleObject19.bin"/></Relationships>
</file>

<file path=ppt/slides/_rels/slide8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5.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76.svg"/></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9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5.jp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7.png"/><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4"/>
          <p:cNvSpPr>
            <a:spLocks noChangeArrowheads="1"/>
          </p:cNvSpPr>
          <p:nvPr/>
        </p:nvSpPr>
        <p:spPr bwMode="auto">
          <a:xfrm>
            <a:off x="5608638" y="3489325"/>
            <a:ext cx="3260725" cy="2860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pPr eaLnBrk="1" hangingPunct="1">
              <a:lnSpc>
                <a:spcPts val="3063"/>
              </a:lnSpc>
            </a:pPr>
            <a:r>
              <a:rPr lang="en-US" sz="2800" i="1" dirty="0">
                <a:solidFill>
                  <a:srgbClr val="008000"/>
                </a:solidFill>
                <a:cs typeface="Arial" charset="0"/>
              </a:rPr>
              <a:t>Computer Networking: A Top Down Approach </a:t>
            </a:r>
            <a:br>
              <a:rPr lang="en-US" sz="2800" dirty="0">
                <a:solidFill>
                  <a:srgbClr val="008000"/>
                </a:solidFill>
                <a:cs typeface="Arial" charset="0"/>
              </a:rPr>
            </a:br>
            <a:endParaRPr lang="en-US" sz="2000" dirty="0">
              <a:solidFill>
                <a:srgbClr val="008000"/>
              </a:solidFill>
              <a:cs typeface="Arial" charset="0"/>
            </a:endParaRPr>
          </a:p>
        </p:txBody>
      </p:sp>
      <p:sp>
        <p:nvSpPr>
          <p:cNvPr id="40962" name="Text Box 6"/>
          <p:cNvSpPr txBox="1">
            <a:spLocks noChangeArrowheads="1"/>
          </p:cNvSpPr>
          <p:nvPr/>
        </p:nvSpPr>
        <p:spPr bwMode="auto">
          <a:xfrm>
            <a:off x="369888" y="3241675"/>
            <a:ext cx="5378450" cy="1481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dirty="0"/>
              <a:t>A note on the use of these Powerpoint slides:</a:t>
            </a:r>
          </a:p>
          <a:p>
            <a:r>
              <a:rPr lang="en-US" sz="1200" dirty="0"/>
              <a:t>We</a:t>
            </a:r>
            <a:r>
              <a:rPr lang="ja-JP" altLang="en-US" sz="1200" dirty="0"/>
              <a:t>’</a:t>
            </a:r>
            <a:r>
              <a:rPr lang="en-US" altLang="ja-JP" sz="1200" dirty="0"/>
              <a:t>re making these slides freely available to all (faculty, students, readers). They’re in PowerPoint form so you see the animations; and can add, modify, and delete slides  (including this one) and slide content to suit your needs. They obviously represent a </a:t>
            </a:r>
            <a:r>
              <a:rPr lang="en-US" altLang="ja-JP" sz="1200" i="1" dirty="0"/>
              <a:t>lot</a:t>
            </a:r>
            <a:r>
              <a:rPr lang="en-US" altLang="ja-JP" sz="1200" dirty="0"/>
              <a:t> of work on our part. In return for use, we only ask the following:</a:t>
            </a:r>
          </a:p>
          <a:p>
            <a:pPr>
              <a:lnSpc>
                <a:spcPct val="85000"/>
              </a:lnSpc>
            </a:pPr>
            <a:endParaRPr lang="en-US" sz="1400" dirty="0"/>
          </a:p>
        </p:txBody>
      </p:sp>
      <p:sp>
        <p:nvSpPr>
          <p:cNvPr id="29702" name="Text Box 7"/>
          <p:cNvSpPr txBox="1">
            <a:spLocks noChangeArrowheads="1"/>
          </p:cNvSpPr>
          <p:nvPr/>
        </p:nvSpPr>
        <p:spPr bwMode="auto">
          <a:xfrm>
            <a:off x="390525" y="4370388"/>
            <a:ext cx="5378450" cy="2098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173038" indent="-173038">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endParaRPr lang="en-US" sz="1400" dirty="0">
              <a:latin typeface="Gill Sans MT" charset="0"/>
            </a:endParaRPr>
          </a:p>
          <a:p>
            <a:pPr marL="231775" indent="-177800">
              <a:buClr>
                <a:srgbClr val="000099"/>
              </a:buClr>
              <a:buSzPct val="100000"/>
              <a:buFont typeface="Wingdings" charset="2"/>
              <a:buChar char="§"/>
              <a:defRPr/>
            </a:pPr>
            <a:r>
              <a:rPr lang="en-US" sz="1200" dirty="0"/>
              <a:t>If you use these slides (e.g., in a class) that you mention their source (after all, we</a:t>
            </a:r>
            <a:r>
              <a:rPr lang="ja-JP" altLang="en-US" sz="1200" dirty="0"/>
              <a:t>’</a:t>
            </a:r>
            <a:r>
              <a:rPr lang="en-US" altLang="ja-JP" sz="1200" dirty="0"/>
              <a:t>d like people to use our book!)</a:t>
            </a:r>
          </a:p>
          <a:p>
            <a:pPr marL="231775" indent="-177800">
              <a:buClr>
                <a:srgbClr val="000099"/>
              </a:buClr>
              <a:buSzPct val="100000"/>
              <a:buFont typeface="Wingdings" charset="2"/>
              <a:buChar char="§"/>
              <a:defRPr/>
            </a:pPr>
            <a:r>
              <a:rPr lang="en-US" sz="1200" dirty="0"/>
              <a:t>If you post any slides on a www site, that you note that they are adapted from (or perhaps identical to) our slides, and note our copyright of this material.</a:t>
            </a:r>
          </a:p>
          <a:p>
            <a:pPr>
              <a:buClr>
                <a:schemeClr val="accent2"/>
              </a:buClr>
              <a:buFont typeface="Wingdings" charset="0"/>
              <a:buChar char="q"/>
              <a:defRPr/>
            </a:pPr>
            <a:endParaRPr lang="en-US" sz="1200" dirty="0"/>
          </a:p>
          <a:p>
            <a:pPr>
              <a:lnSpc>
                <a:spcPct val="85000"/>
              </a:lnSpc>
              <a:buClr>
                <a:schemeClr val="accent2"/>
              </a:buClr>
              <a:buFont typeface="Wingdings" charset="0"/>
              <a:buNone/>
              <a:defRPr/>
            </a:pPr>
            <a:r>
              <a:rPr lang="en-US" sz="1200" dirty="0"/>
              <a:t>Thanks and enjoy!  JFK/KWR</a:t>
            </a:r>
          </a:p>
          <a:p>
            <a:pPr>
              <a:lnSpc>
                <a:spcPct val="85000"/>
              </a:lnSpc>
              <a:defRPr/>
            </a:pPr>
            <a:endParaRPr lang="en-US" sz="1200" dirty="0"/>
          </a:p>
          <a:p>
            <a:pPr>
              <a:defRPr/>
            </a:pPr>
            <a:r>
              <a:rPr lang="en-US" sz="1200" dirty="0"/>
              <a:t>     All material copyright 1996-2016</a:t>
            </a:r>
          </a:p>
          <a:p>
            <a:pPr>
              <a:defRPr/>
            </a:pPr>
            <a:r>
              <a:rPr lang="en-US" sz="1200" dirty="0"/>
              <a:t>     J.F Kurose and K.W. Ross, All Rights Reserved</a:t>
            </a:r>
          </a:p>
        </p:txBody>
      </p:sp>
      <p:pic>
        <p:nvPicPr>
          <p:cNvPr id="4096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963" y="6146800"/>
            <a:ext cx="187325" cy="187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65" name="Picture 1" descr="kurose7e_cover_small.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10238" y="325438"/>
            <a:ext cx="3087687" cy="3819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0966" name="Rectangle 4"/>
          <p:cNvSpPr>
            <a:spLocks noChangeArrowheads="1"/>
          </p:cNvSpPr>
          <p:nvPr/>
        </p:nvSpPr>
        <p:spPr bwMode="auto">
          <a:xfrm>
            <a:off x="5634038" y="4510088"/>
            <a:ext cx="3260725" cy="2860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pPr eaLnBrk="1" hangingPunct="1"/>
            <a:r>
              <a:rPr lang="en-US" dirty="0">
                <a:solidFill>
                  <a:srgbClr val="008000"/>
                </a:solidFill>
                <a:cs typeface="Arial" charset="0"/>
              </a:rPr>
              <a:t>7</a:t>
            </a:r>
            <a:r>
              <a:rPr lang="en-US" baseline="30000" dirty="0">
                <a:solidFill>
                  <a:srgbClr val="008000"/>
                </a:solidFill>
                <a:cs typeface="Arial" charset="0"/>
              </a:rPr>
              <a:t>th</a:t>
            </a:r>
            <a:r>
              <a:rPr lang="en-US" dirty="0">
                <a:solidFill>
                  <a:srgbClr val="008000"/>
                </a:solidFill>
                <a:cs typeface="Arial" charset="0"/>
              </a:rPr>
              <a:t> edition </a:t>
            </a:r>
            <a:br>
              <a:rPr lang="en-US" dirty="0">
                <a:solidFill>
                  <a:srgbClr val="008000"/>
                </a:solidFill>
                <a:cs typeface="Arial" charset="0"/>
              </a:rPr>
            </a:br>
            <a:r>
              <a:rPr lang="en-US" dirty="0">
                <a:solidFill>
                  <a:srgbClr val="008000"/>
                </a:solidFill>
                <a:cs typeface="Arial" charset="0"/>
              </a:rPr>
              <a:t>Jim Kurose, Keith Ross</a:t>
            </a:r>
            <a:br>
              <a:rPr lang="en-US" dirty="0">
                <a:solidFill>
                  <a:srgbClr val="008000"/>
                </a:solidFill>
                <a:cs typeface="Arial" charset="0"/>
              </a:rPr>
            </a:br>
            <a:r>
              <a:rPr lang="en-US" sz="1400" dirty="0">
                <a:solidFill>
                  <a:srgbClr val="008000"/>
                </a:solidFill>
                <a:cs typeface="Arial" charset="0"/>
              </a:rPr>
              <a:t>Pearson/Addison Wesley</a:t>
            </a:r>
            <a:br>
              <a:rPr lang="en-US" sz="1400" dirty="0">
                <a:solidFill>
                  <a:srgbClr val="008000"/>
                </a:solidFill>
                <a:cs typeface="Arial" charset="0"/>
              </a:rPr>
            </a:br>
            <a:r>
              <a:rPr lang="en-US" sz="1400" dirty="0">
                <a:solidFill>
                  <a:srgbClr val="008000"/>
                </a:solidFill>
                <a:cs typeface="Arial" charset="0"/>
              </a:rPr>
              <a:t>April 2016</a:t>
            </a:r>
          </a:p>
        </p:txBody>
      </p:sp>
      <p:sp>
        <p:nvSpPr>
          <p:cNvPr id="40967" name="Rectangle 3"/>
          <p:cNvSpPr>
            <a:spLocks noChangeArrowheads="1"/>
          </p:cNvSpPr>
          <p:nvPr/>
        </p:nvSpPr>
        <p:spPr bwMode="auto">
          <a:xfrm>
            <a:off x="371475" y="715963"/>
            <a:ext cx="4487863" cy="1724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pPr eaLnBrk="1" hangingPunct="1">
              <a:lnSpc>
                <a:spcPct val="85000"/>
              </a:lnSpc>
            </a:pPr>
            <a:r>
              <a:rPr lang="en-US" sz="4400" dirty="0">
                <a:solidFill>
                  <a:srgbClr val="000099"/>
                </a:solidFill>
                <a:latin typeface="Gill Sans MT" charset="0"/>
                <a:cs typeface="Arial" charset="0"/>
              </a:rPr>
              <a:t>Chapter 6</a:t>
            </a:r>
            <a:br>
              <a:rPr lang="en-US" sz="4800" dirty="0">
                <a:solidFill>
                  <a:srgbClr val="000099"/>
                </a:solidFill>
                <a:latin typeface="Gill Sans MT" charset="0"/>
                <a:cs typeface="Arial" charset="0"/>
              </a:rPr>
            </a:br>
            <a:r>
              <a:rPr lang="en-US" sz="4400" dirty="0">
                <a:solidFill>
                  <a:srgbClr val="000099"/>
                </a:solidFill>
                <a:latin typeface="Gill Sans MT" charset="0"/>
                <a:cs typeface="Arial" charset="0"/>
              </a:rPr>
              <a:t>The Link Layer </a:t>
            </a:r>
          </a:p>
          <a:p>
            <a:pPr eaLnBrk="1" hangingPunct="1">
              <a:lnSpc>
                <a:spcPct val="85000"/>
              </a:lnSpc>
            </a:pPr>
            <a:r>
              <a:rPr lang="en-US" sz="4400" dirty="0">
                <a:solidFill>
                  <a:srgbClr val="000099"/>
                </a:solidFill>
                <a:latin typeface="Gill Sans MT" charset="0"/>
                <a:cs typeface="Arial" charset="0"/>
              </a:rPr>
              <a:t>and LANs</a:t>
            </a:r>
          </a:p>
        </p:txBody>
      </p:sp>
      <p:pic>
        <p:nvPicPr>
          <p:cNvPr id="40968" name="Picture 9"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438" y="2389188"/>
            <a:ext cx="3890962" cy="238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1</a:t>
            </a:fld>
            <a:endParaRPr lang="en-US" sz="1200" dirty="0">
              <a:latin typeface="Tahoma" charset="0"/>
            </a:endParaRPr>
          </a:p>
        </p:txBody>
      </p:sp>
      <p:sp>
        <p:nvSpPr>
          <p:cNvPr id="13"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1254019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2663E-06C4-BF4C-B215-F1FE7F91579A}"/>
              </a:ext>
            </a:extLst>
          </p:cNvPr>
          <p:cNvSpPr>
            <a:spLocks noGrp="1"/>
          </p:cNvSpPr>
          <p:nvPr>
            <p:ph type="title"/>
          </p:nvPr>
        </p:nvSpPr>
        <p:spPr>
          <a:xfrm>
            <a:off x="533400" y="228600"/>
            <a:ext cx="7772400" cy="589547"/>
          </a:xfrm>
        </p:spPr>
        <p:txBody>
          <a:bodyPr/>
          <a:lstStyle/>
          <a:p>
            <a:r>
              <a:rPr lang="en-US" dirty="0"/>
              <a:t>Reliable or unreliable delivery</a:t>
            </a:r>
          </a:p>
        </p:txBody>
      </p:sp>
      <p:sp>
        <p:nvSpPr>
          <p:cNvPr id="3" name="Content Placeholder 2">
            <a:extLst>
              <a:ext uri="{FF2B5EF4-FFF2-40B4-BE49-F238E27FC236}">
                <a16:creationId xmlns:a16="http://schemas.microsoft.com/office/drawing/2014/main" id="{28977B48-5BF1-6B48-90C2-99014E0ACEA6}"/>
              </a:ext>
            </a:extLst>
          </p:cNvPr>
          <p:cNvSpPr>
            <a:spLocks noGrp="1"/>
          </p:cNvSpPr>
          <p:nvPr>
            <p:ph idx="1"/>
          </p:nvPr>
        </p:nvSpPr>
        <p:spPr>
          <a:xfrm>
            <a:off x="437147" y="1086852"/>
            <a:ext cx="8318546" cy="5362074"/>
          </a:xfrm>
        </p:spPr>
        <p:txBody>
          <a:bodyPr/>
          <a:lstStyle/>
          <a:p>
            <a:pPr>
              <a:defRPr/>
            </a:pPr>
            <a:r>
              <a:rPr lang="en-US" dirty="0">
                <a:latin typeface="Gill Sans MT" charset="0"/>
              </a:rPr>
              <a:t>errors caused by signal attenuation, noise, interference</a:t>
            </a:r>
            <a:endParaRPr lang="en-US" i="1" dirty="0">
              <a:solidFill>
                <a:srgbClr val="CC0000"/>
              </a:solidFill>
              <a:latin typeface="Gill Sans MT" charset="0"/>
            </a:endParaRPr>
          </a:p>
          <a:p>
            <a:pPr>
              <a:defRPr/>
            </a:pPr>
            <a:r>
              <a:rPr lang="en-US" i="1" dirty="0">
                <a:solidFill>
                  <a:srgbClr val="CC0000"/>
                </a:solidFill>
                <a:latin typeface="Gill Sans MT" charset="0"/>
              </a:rPr>
              <a:t>error detection</a:t>
            </a:r>
            <a:r>
              <a:rPr lang="en-US" dirty="0">
                <a:solidFill>
                  <a:srgbClr val="CC0000"/>
                </a:solidFill>
                <a:latin typeface="Gill Sans MT" charset="0"/>
              </a:rPr>
              <a:t>: </a:t>
            </a:r>
          </a:p>
          <a:p>
            <a:pPr lvl="1">
              <a:defRPr/>
            </a:pPr>
            <a:r>
              <a:rPr lang="en-US" dirty="0">
                <a:latin typeface="Gill Sans MT" charset="0"/>
              </a:rPr>
              <a:t>receiver detects presence of errors in received information</a:t>
            </a:r>
          </a:p>
          <a:p>
            <a:pPr lvl="2">
              <a:defRPr/>
            </a:pPr>
            <a:r>
              <a:rPr lang="en-US" dirty="0">
                <a:latin typeface="Gill Sans MT" charset="0"/>
              </a:rPr>
              <a:t>can drop frame with errors </a:t>
            </a:r>
          </a:p>
          <a:p>
            <a:pPr lvl="3">
              <a:defRPr/>
            </a:pPr>
            <a:r>
              <a:rPr lang="en-US" dirty="0">
                <a:latin typeface="Gill Sans MT" charset="0"/>
              </a:rPr>
              <a:t>relying on higher layers to recover lost data</a:t>
            </a:r>
          </a:p>
          <a:p>
            <a:pPr marL="914400" lvl="2" indent="0">
              <a:buNone/>
              <a:defRPr/>
            </a:pPr>
            <a:r>
              <a:rPr lang="en-US" dirty="0">
                <a:latin typeface="Gill Sans MT" charset="0"/>
              </a:rPr>
              <a:t>or</a:t>
            </a:r>
          </a:p>
          <a:p>
            <a:pPr lvl="2">
              <a:defRPr/>
            </a:pPr>
            <a:r>
              <a:rPr lang="en-US" dirty="0">
                <a:latin typeface="Gill Sans MT" charset="0"/>
              </a:rPr>
              <a:t>recover from errors</a:t>
            </a:r>
          </a:p>
          <a:p>
            <a:pPr lvl="3">
              <a:defRPr/>
            </a:pPr>
            <a:r>
              <a:rPr lang="en-US" dirty="0">
                <a:latin typeface="Gill Sans MT" charset="0"/>
              </a:rPr>
              <a:t>assuming responsibility for data integrity at frame layer</a:t>
            </a:r>
          </a:p>
          <a:p>
            <a:pPr>
              <a:defRPr/>
            </a:pPr>
            <a:r>
              <a:rPr lang="en-US" i="1" dirty="0">
                <a:solidFill>
                  <a:srgbClr val="CC0000"/>
                </a:solidFill>
                <a:latin typeface="Gill Sans MT" charset="0"/>
              </a:rPr>
              <a:t>error recovery:</a:t>
            </a:r>
            <a:r>
              <a:rPr lang="en-US" dirty="0">
                <a:latin typeface="Gill Sans MT" charset="0"/>
              </a:rPr>
              <a:t> </a:t>
            </a:r>
          </a:p>
          <a:p>
            <a:pPr lvl="1">
              <a:defRPr/>
            </a:pPr>
            <a:r>
              <a:rPr lang="en-US" dirty="0">
                <a:latin typeface="Gill Sans MT" charset="0"/>
              </a:rPr>
              <a:t>receiver, after detecting errors, can try to </a:t>
            </a:r>
            <a:r>
              <a:rPr lang="en-US" dirty="0">
                <a:solidFill>
                  <a:srgbClr val="C00000"/>
                </a:solidFill>
                <a:latin typeface="Gill Sans MT" charset="0"/>
              </a:rPr>
              <a:t>recover</a:t>
            </a:r>
            <a:r>
              <a:rPr lang="en-US" dirty="0">
                <a:latin typeface="Gill Sans MT" charset="0"/>
              </a:rPr>
              <a:t> the data</a:t>
            </a:r>
          </a:p>
          <a:p>
            <a:pPr lvl="2">
              <a:defRPr/>
            </a:pPr>
            <a:r>
              <a:rPr lang="en-US" dirty="0">
                <a:solidFill>
                  <a:srgbClr val="C00000"/>
                </a:solidFill>
                <a:latin typeface="Gill Sans MT" charset="0"/>
              </a:rPr>
              <a:t>correction</a:t>
            </a:r>
            <a:r>
              <a:rPr lang="en-US" dirty="0">
                <a:latin typeface="Gill Sans MT" charset="0"/>
              </a:rPr>
              <a:t>: receiver identifies </a:t>
            </a:r>
            <a:r>
              <a:rPr lang="en-US" i="1" dirty="0">
                <a:solidFill>
                  <a:srgbClr val="CC0000"/>
                </a:solidFill>
                <a:latin typeface="Gill Sans MT" charset="0"/>
              </a:rPr>
              <a:t>and corrects</a:t>
            </a:r>
            <a:r>
              <a:rPr lang="en-US" dirty="0">
                <a:latin typeface="Gill Sans MT" charset="0"/>
              </a:rPr>
              <a:t> the bit error(s)</a:t>
            </a:r>
          </a:p>
          <a:p>
            <a:pPr lvl="2">
              <a:defRPr/>
            </a:pPr>
            <a:r>
              <a:rPr lang="en-US" dirty="0">
                <a:solidFill>
                  <a:srgbClr val="C00000"/>
                </a:solidFill>
                <a:latin typeface="Gill Sans MT" charset="0"/>
              </a:rPr>
              <a:t>retransmission</a:t>
            </a:r>
            <a:r>
              <a:rPr lang="en-US" dirty="0">
                <a:latin typeface="Gill Sans MT" charset="0"/>
              </a:rPr>
              <a:t>: signals sender for retransmission of errored frame</a:t>
            </a:r>
            <a:r>
              <a:rPr lang="en-US" sz="2400" dirty="0">
                <a:latin typeface="Gill Sans MT" charset="0"/>
              </a:rPr>
              <a:t> </a:t>
            </a:r>
          </a:p>
          <a:p>
            <a:endParaRPr lang="en-US" dirty="0"/>
          </a:p>
        </p:txBody>
      </p:sp>
      <p:sp>
        <p:nvSpPr>
          <p:cNvPr id="4" name="Footer Placeholder 3">
            <a:extLst>
              <a:ext uri="{FF2B5EF4-FFF2-40B4-BE49-F238E27FC236}">
                <a16:creationId xmlns:a16="http://schemas.microsoft.com/office/drawing/2014/main" id="{2A2B52A3-AF71-634D-A8F1-D6E60663EF63}"/>
              </a:ext>
            </a:extLst>
          </p:cNvPr>
          <p:cNvSpPr>
            <a:spLocks noGrp="1"/>
          </p:cNvSpPr>
          <p:nvPr>
            <p:ph type="ftr" sz="quarter" idx="11"/>
          </p:nvPr>
        </p:nvSpPr>
        <p:spPr/>
        <p:txBody>
          <a:bodyPr/>
          <a:lstStyle/>
          <a:p>
            <a:pPr>
              <a:defRPr/>
            </a:pPr>
            <a:r>
              <a:rPr lang="en-US"/>
              <a:t>Data Link Layer</a:t>
            </a:r>
            <a:endParaRPr lang="en-US" dirty="0"/>
          </a:p>
        </p:txBody>
      </p:sp>
      <p:sp>
        <p:nvSpPr>
          <p:cNvPr id="5" name="Slide Number Placeholder 4">
            <a:extLst>
              <a:ext uri="{FF2B5EF4-FFF2-40B4-BE49-F238E27FC236}">
                <a16:creationId xmlns:a16="http://schemas.microsoft.com/office/drawing/2014/main" id="{AC262135-9814-EC40-BB94-B99A01C07A45}"/>
              </a:ext>
            </a:extLst>
          </p:cNvPr>
          <p:cNvSpPr>
            <a:spLocks noGrp="1"/>
          </p:cNvSpPr>
          <p:nvPr>
            <p:ph type="sldNum" sz="quarter" idx="12"/>
          </p:nvPr>
        </p:nvSpPr>
        <p:spPr/>
        <p:txBody>
          <a:bodyPr/>
          <a:lstStyle/>
          <a:p>
            <a:pPr>
              <a:defRPr/>
            </a:pPr>
            <a:r>
              <a:rPr lang="en-US"/>
              <a:t>5-</a:t>
            </a:r>
            <a:fld id="{D0626857-DD43-9D46-91D4-DEBFBA1258D1}" type="slidenum">
              <a:rPr lang="en-US" smtClean="0"/>
              <a:pPr>
                <a:defRPr/>
              </a:pPr>
              <a:t>10</a:t>
            </a:fld>
            <a:endParaRPr lang="en-US" dirty="0"/>
          </a:p>
        </p:txBody>
      </p:sp>
      <p:pic>
        <p:nvPicPr>
          <p:cNvPr id="6" name="Picture 5" descr="underline_base">
            <a:extLst>
              <a:ext uri="{FF2B5EF4-FFF2-40B4-BE49-F238E27FC236}">
                <a16:creationId xmlns:a16="http://schemas.microsoft.com/office/drawing/2014/main" id="{B8FBD303-E9B8-BF46-9EC1-9275C78FD557}"/>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025" y="788068"/>
            <a:ext cx="6766259" cy="190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297744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3A454-9ED4-3742-8191-C8BB72637A75}"/>
              </a:ext>
            </a:extLst>
          </p:cNvPr>
          <p:cNvSpPr>
            <a:spLocks noGrp="1"/>
          </p:cNvSpPr>
          <p:nvPr>
            <p:ph type="title"/>
          </p:nvPr>
        </p:nvSpPr>
        <p:spPr>
          <a:xfrm>
            <a:off x="533400" y="228600"/>
            <a:ext cx="7772400" cy="495300"/>
          </a:xfrm>
        </p:spPr>
        <p:txBody>
          <a:bodyPr/>
          <a:lstStyle/>
          <a:p>
            <a:r>
              <a:rPr lang="en-US" sz="4000" dirty="0"/>
              <a:t>Comparing ARP to NDP</a:t>
            </a:r>
          </a:p>
        </p:txBody>
      </p:sp>
      <p:sp>
        <p:nvSpPr>
          <p:cNvPr id="4" name="Slide Number Placeholder 3">
            <a:extLst>
              <a:ext uri="{FF2B5EF4-FFF2-40B4-BE49-F238E27FC236}">
                <a16:creationId xmlns:a16="http://schemas.microsoft.com/office/drawing/2014/main" id="{EDF0F454-E18E-B541-8956-2B9074E56BD5}"/>
              </a:ext>
            </a:extLst>
          </p:cNvPr>
          <p:cNvSpPr>
            <a:spLocks noGrp="1"/>
          </p:cNvSpPr>
          <p:nvPr>
            <p:ph type="sldNum" sz="quarter" idx="12"/>
          </p:nvPr>
        </p:nvSpPr>
        <p:spPr/>
        <p:txBody>
          <a:bodyPr/>
          <a:lstStyle/>
          <a:p>
            <a:pPr>
              <a:defRPr/>
            </a:pPr>
            <a:r>
              <a:rPr lang="en-US"/>
              <a:t>2-</a:t>
            </a:r>
            <a:fld id="{B3616EB6-F471-2047-976B-63D7811A01EC}" type="slidenum">
              <a:rPr lang="en-US" smtClean="0"/>
              <a:pPr>
                <a:defRPr/>
              </a:pPr>
              <a:t>100</a:t>
            </a:fld>
            <a:endParaRPr lang="en-US" sz="1200" dirty="0"/>
          </a:p>
        </p:txBody>
      </p:sp>
      <p:pic>
        <p:nvPicPr>
          <p:cNvPr id="5" name="Picture 4" descr="underline_base">
            <a:extLst>
              <a:ext uri="{FF2B5EF4-FFF2-40B4-BE49-F238E27FC236}">
                <a16:creationId xmlns:a16="http://schemas.microsoft.com/office/drawing/2014/main" id="{BD3B1419-22D9-C14D-B06E-F2754C977C2B}"/>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589" y="738487"/>
            <a:ext cx="5604435" cy="1444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49544236-35BC-D24B-AD5D-9FFA05BB41B7}"/>
              </a:ext>
            </a:extLst>
          </p:cNvPr>
          <p:cNvSpPr txBox="1"/>
          <p:nvPr/>
        </p:nvSpPr>
        <p:spPr>
          <a:xfrm>
            <a:off x="492760" y="883920"/>
            <a:ext cx="6224781" cy="369332"/>
          </a:xfrm>
          <a:prstGeom prst="rect">
            <a:avLst/>
          </a:prstGeom>
          <a:noFill/>
        </p:spPr>
        <p:txBody>
          <a:bodyPr wrap="none" rtlCol="0">
            <a:spAutoFit/>
          </a:bodyPr>
          <a:lstStyle/>
          <a:p>
            <a:r>
              <a:rPr lang="en-US" dirty="0"/>
              <a:t>Arp and </a:t>
            </a:r>
            <a:r>
              <a:rPr lang="en-US" dirty="0">
                <a:solidFill>
                  <a:srgbClr val="C00000"/>
                </a:solidFill>
              </a:rPr>
              <a:t>Link-Local</a:t>
            </a:r>
            <a:r>
              <a:rPr lang="en-US" dirty="0"/>
              <a:t> have same process to find link address:</a:t>
            </a:r>
          </a:p>
        </p:txBody>
      </p:sp>
      <p:grpSp>
        <p:nvGrpSpPr>
          <p:cNvPr id="15" name="Group 14">
            <a:extLst>
              <a:ext uri="{FF2B5EF4-FFF2-40B4-BE49-F238E27FC236}">
                <a16:creationId xmlns:a16="http://schemas.microsoft.com/office/drawing/2014/main" id="{C821A84D-FD53-744C-A833-63ACD1C84EB7}"/>
              </a:ext>
            </a:extLst>
          </p:cNvPr>
          <p:cNvGrpSpPr/>
          <p:nvPr/>
        </p:nvGrpSpPr>
        <p:grpSpPr>
          <a:xfrm>
            <a:off x="479044" y="1364996"/>
            <a:ext cx="8166100" cy="1148931"/>
            <a:chOff x="469900" y="1993900"/>
            <a:chExt cx="8166100" cy="1148931"/>
          </a:xfrm>
        </p:grpSpPr>
        <p:pic>
          <p:nvPicPr>
            <p:cNvPr id="8" name="Picture 7">
              <a:extLst>
                <a:ext uri="{FF2B5EF4-FFF2-40B4-BE49-F238E27FC236}">
                  <a16:creationId xmlns:a16="http://schemas.microsoft.com/office/drawing/2014/main" id="{725B8F98-0219-9747-9869-C3418A5466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 y="2013369"/>
              <a:ext cx="8153400" cy="1129462"/>
            </a:xfrm>
            <a:prstGeom prst="rect">
              <a:avLst/>
            </a:prstGeom>
          </p:spPr>
        </p:pic>
        <p:sp>
          <p:nvSpPr>
            <p:cNvPr id="11" name="Rectangle 10">
              <a:extLst>
                <a:ext uri="{FF2B5EF4-FFF2-40B4-BE49-F238E27FC236}">
                  <a16:creationId xmlns:a16="http://schemas.microsoft.com/office/drawing/2014/main" id="{D69F23B3-8D9D-3743-ACF5-938D55EFE4A9}"/>
                </a:ext>
              </a:extLst>
            </p:cNvPr>
            <p:cNvSpPr/>
            <p:nvPr/>
          </p:nvSpPr>
          <p:spPr bwMode="auto">
            <a:xfrm>
              <a:off x="469900" y="1993900"/>
              <a:ext cx="6477000" cy="304800"/>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3DCA452-01BD-FC4A-892C-02FE840433FB}"/>
                </a:ext>
              </a:extLst>
            </p:cNvPr>
            <p:cNvSpPr/>
            <p:nvPr/>
          </p:nvSpPr>
          <p:spPr bwMode="auto">
            <a:xfrm>
              <a:off x="482600" y="2832100"/>
              <a:ext cx="6477000" cy="304800"/>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13A6822B-12A6-384E-A61F-A1334520CB84}"/>
              </a:ext>
            </a:extLst>
          </p:cNvPr>
          <p:cNvGrpSpPr/>
          <p:nvPr/>
        </p:nvGrpSpPr>
        <p:grpSpPr>
          <a:xfrm>
            <a:off x="422656" y="2594864"/>
            <a:ext cx="8153400" cy="1231900"/>
            <a:chOff x="469900" y="3263900"/>
            <a:chExt cx="8153400" cy="1231900"/>
          </a:xfrm>
        </p:grpSpPr>
        <p:pic>
          <p:nvPicPr>
            <p:cNvPr id="10" name="Picture 9">
              <a:extLst>
                <a:ext uri="{FF2B5EF4-FFF2-40B4-BE49-F238E27FC236}">
                  <a16:creationId xmlns:a16="http://schemas.microsoft.com/office/drawing/2014/main" id="{D85CBD72-8A2F-864E-872F-741308B64A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900" y="3267674"/>
              <a:ext cx="8153400" cy="1228126"/>
            </a:xfrm>
            <a:prstGeom prst="rect">
              <a:avLst/>
            </a:prstGeom>
          </p:spPr>
        </p:pic>
        <p:sp>
          <p:nvSpPr>
            <p:cNvPr id="13" name="Rectangle 12">
              <a:extLst>
                <a:ext uri="{FF2B5EF4-FFF2-40B4-BE49-F238E27FC236}">
                  <a16:creationId xmlns:a16="http://schemas.microsoft.com/office/drawing/2014/main" id="{15F409CC-E61B-374B-A141-5C39118E4CDA}"/>
                </a:ext>
              </a:extLst>
            </p:cNvPr>
            <p:cNvSpPr/>
            <p:nvPr/>
          </p:nvSpPr>
          <p:spPr bwMode="auto">
            <a:xfrm>
              <a:off x="482600" y="3263900"/>
              <a:ext cx="8128000" cy="304800"/>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EA22314-BBCA-7048-8A37-2C9D2617570A}"/>
                </a:ext>
              </a:extLst>
            </p:cNvPr>
            <p:cNvSpPr/>
            <p:nvPr/>
          </p:nvSpPr>
          <p:spPr bwMode="auto">
            <a:xfrm>
              <a:off x="482600" y="4165600"/>
              <a:ext cx="8128000" cy="304800"/>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7" name="TextBox 16">
            <a:extLst>
              <a:ext uri="{FF2B5EF4-FFF2-40B4-BE49-F238E27FC236}">
                <a16:creationId xmlns:a16="http://schemas.microsoft.com/office/drawing/2014/main" id="{5D4BF765-CE80-E54F-9BAF-ABB31860E7BA}"/>
              </a:ext>
            </a:extLst>
          </p:cNvPr>
          <p:cNvSpPr txBox="1"/>
          <p:nvPr/>
        </p:nvSpPr>
        <p:spPr>
          <a:xfrm>
            <a:off x="412496" y="3871976"/>
            <a:ext cx="8045792" cy="646331"/>
          </a:xfrm>
          <a:prstGeom prst="rect">
            <a:avLst/>
          </a:prstGeom>
          <a:noFill/>
        </p:spPr>
        <p:txBody>
          <a:bodyPr wrap="none" rtlCol="0">
            <a:spAutoFit/>
          </a:bodyPr>
          <a:lstStyle/>
          <a:p>
            <a:r>
              <a:rPr lang="en-US" dirty="0"/>
              <a:t>Arp and </a:t>
            </a:r>
            <a:r>
              <a:rPr lang="en-US" dirty="0">
                <a:solidFill>
                  <a:srgbClr val="C00000"/>
                </a:solidFill>
              </a:rPr>
              <a:t>Global</a:t>
            </a:r>
            <a:r>
              <a:rPr lang="en-US" dirty="0"/>
              <a:t> unicast have same process too to find link address, but latter </a:t>
            </a:r>
          </a:p>
          <a:p>
            <a:r>
              <a:rPr lang="en-US" dirty="0"/>
              <a:t>also solicits for link-local:</a:t>
            </a:r>
          </a:p>
        </p:txBody>
      </p:sp>
      <p:grpSp>
        <p:nvGrpSpPr>
          <p:cNvPr id="23" name="Group 22">
            <a:extLst>
              <a:ext uri="{FF2B5EF4-FFF2-40B4-BE49-F238E27FC236}">
                <a16:creationId xmlns:a16="http://schemas.microsoft.com/office/drawing/2014/main" id="{AAB08541-D0F3-A94D-A33F-15229803DA1C}"/>
              </a:ext>
            </a:extLst>
          </p:cNvPr>
          <p:cNvGrpSpPr/>
          <p:nvPr/>
        </p:nvGrpSpPr>
        <p:grpSpPr>
          <a:xfrm>
            <a:off x="340868" y="4530345"/>
            <a:ext cx="8572500" cy="1828800"/>
            <a:chOff x="368300" y="4909653"/>
            <a:chExt cx="8572500" cy="1576934"/>
          </a:xfrm>
        </p:grpSpPr>
        <p:pic>
          <p:nvPicPr>
            <p:cNvPr id="19" name="Picture 18" descr="Table&#10;&#10;Description automatically generated with medium confidence">
              <a:extLst>
                <a:ext uri="{FF2B5EF4-FFF2-40B4-BE49-F238E27FC236}">
                  <a16:creationId xmlns:a16="http://schemas.microsoft.com/office/drawing/2014/main" id="{BA098632-7694-7149-AEA3-BC6CA3C3BA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300" y="4918012"/>
              <a:ext cx="8572500" cy="1568575"/>
            </a:xfrm>
            <a:prstGeom prst="rect">
              <a:avLst/>
            </a:prstGeom>
          </p:spPr>
        </p:pic>
        <p:sp>
          <p:nvSpPr>
            <p:cNvPr id="20" name="Rectangle 19">
              <a:extLst>
                <a:ext uri="{FF2B5EF4-FFF2-40B4-BE49-F238E27FC236}">
                  <a16:creationId xmlns:a16="http://schemas.microsoft.com/office/drawing/2014/main" id="{8AEB95ED-44B0-B445-BFE6-08C98AE79941}"/>
                </a:ext>
              </a:extLst>
            </p:cNvPr>
            <p:cNvSpPr/>
            <p:nvPr/>
          </p:nvSpPr>
          <p:spPr bwMode="auto">
            <a:xfrm>
              <a:off x="368300" y="4909653"/>
              <a:ext cx="8559800" cy="271947"/>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D7819F6-6132-9447-996F-F240309F9868}"/>
                </a:ext>
              </a:extLst>
            </p:cNvPr>
            <p:cNvSpPr/>
            <p:nvPr/>
          </p:nvSpPr>
          <p:spPr bwMode="auto">
            <a:xfrm>
              <a:off x="393700" y="5689600"/>
              <a:ext cx="8534400" cy="266700"/>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705CBA6-5C56-074F-8D04-0332F454001F}"/>
                </a:ext>
              </a:extLst>
            </p:cNvPr>
            <p:cNvSpPr/>
            <p:nvPr/>
          </p:nvSpPr>
          <p:spPr bwMode="auto">
            <a:xfrm>
              <a:off x="393700" y="5956300"/>
              <a:ext cx="8534400" cy="508000"/>
            </a:xfrm>
            <a:prstGeom prst="rect">
              <a:avLst/>
            </a:prstGeom>
            <a:noFill/>
            <a:ln w="19050">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B0F0"/>
                </a:solidFill>
              </a:endParaRPr>
            </a:p>
          </p:txBody>
        </p:sp>
      </p:grpSp>
    </p:spTree>
    <p:extLst>
      <p:ext uri="{BB962C8B-B14F-4D97-AF65-F5344CB8AC3E}">
        <p14:creationId xmlns:p14="http://schemas.microsoft.com/office/powerpoint/2010/main" val="195724129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4"/>
          <p:cNvSpPr>
            <a:spLocks noChangeArrowheads="1"/>
          </p:cNvSpPr>
          <p:nvPr/>
        </p:nvSpPr>
        <p:spPr bwMode="auto">
          <a:xfrm>
            <a:off x="5374194" y="3573099"/>
            <a:ext cx="3609168" cy="21455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nSpc>
                <a:spcPts val="2297"/>
              </a:lnSpc>
            </a:pPr>
            <a:r>
              <a:rPr lang="en-US" sz="2100" i="1" dirty="0">
                <a:solidFill>
                  <a:srgbClr val="008000"/>
                </a:solidFill>
                <a:cs typeface="Arial" charset="0"/>
              </a:rPr>
              <a:t>Computer Networking: A Top Down Approach </a:t>
            </a:r>
            <a:br>
              <a:rPr lang="en-US" sz="2100" dirty="0">
                <a:solidFill>
                  <a:srgbClr val="008000"/>
                </a:solidFill>
                <a:cs typeface="Arial" charset="0"/>
              </a:rPr>
            </a:br>
            <a:endParaRPr lang="en-US" sz="1500" dirty="0">
              <a:solidFill>
                <a:srgbClr val="008000"/>
              </a:solidFill>
              <a:cs typeface="Arial" charset="0"/>
            </a:endParaRPr>
          </a:p>
        </p:txBody>
      </p:sp>
      <p:sp>
        <p:nvSpPr>
          <p:cNvPr id="40962" name="Text Box 6"/>
          <p:cNvSpPr txBox="1">
            <a:spLocks noChangeArrowheads="1"/>
          </p:cNvSpPr>
          <p:nvPr/>
        </p:nvSpPr>
        <p:spPr bwMode="auto">
          <a:xfrm>
            <a:off x="567799" y="2349394"/>
            <a:ext cx="4033838" cy="1129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350" dirty="0"/>
              <a:t>A note on the use of these Powerpoint slides:</a:t>
            </a:r>
          </a:p>
          <a:p>
            <a:r>
              <a:rPr lang="en-US" sz="900" dirty="0"/>
              <a:t>We</a:t>
            </a:r>
            <a:r>
              <a:rPr lang="ja-JP" altLang="en-US" sz="900" dirty="0"/>
              <a:t>’</a:t>
            </a:r>
            <a:r>
              <a:rPr lang="en-US" altLang="ja-JP" sz="900" dirty="0"/>
              <a:t>re making these slides freely available to all (faculty, students, readers). They’re in PowerPoint form so you see the animations; and can add, modify, and delete slides  (including this one) and slide content to suit your needs. They obviously represent a </a:t>
            </a:r>
            <a:r>
              <a:rPr lang="en-US" altLang="ja-JP" sz="900" i="1" dirty="0"/>
              <a:t>lot</a:t>
            </a:r>
            <a:r>
              <a:rPr lang="en-US" altLang="ja-JP" sz="900" dirty="0"/>
              <a:t> of work on our part. In return for use, we only ask the following:</a:t>
            </a:r>
          </a:p>
          <a:p>
            <a:pPr>
              <a:lnSpc>
                <a:spcPct val="85000"/>
              </a:lnSpc>
            </a:pPr>
            <a:endParaRPr lang="en-US" sz="1050" dirty="0"/>
          </a:p>
        </p:txBody>
      </p:sp>
      <p:sp>
        <p:nvSpPr>
          <p:cNvPr id="29702" name="Text Box 7"/>
          <p:cNvSpPr txBox="1">
            <a:spLocks noChangeArrowheads="1"/>
          </p:cNvSpPr>
          <p:nvPr/>
        </p:nvSpPr>
        <p:spPr bwMode="auto">
          <a:xfrm>
            <a:off x="620348" y="3443063"/>
            <a:ext cx="4033838" cy="1597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173038" indent="-173038">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endParaRPr lang="en-US" sz="1050" dirty="0">
              <a:latin typeface="Gill Sans MT" charset="0"/>
            </a:endParaRPr>
          </a:p>
          <a:p>
            <a:pPr marL="173831" indent="-133350">
              <a:buClr>
                <a:srgbClr val="000099"/>
              </a:buClr>
              <a:buSzPct val="100000"/>
              <a:buFont typeface="Wingdings" charset="2"/>
              <a:buChar char="§"/>
              <a:defRPr/>
            </a:pPr>
            <a:r>
              <a:rPr lang="en-US" sz="900" dirty="0"/>
              <a:t>If you use these slides (e.g., in a class) that you mention their source (after all, we</a:t>
            </a:r>
            <a:r>
              <a:rPr lang="ja-JP" altLang="en-US" sz="900" dirty="0"/>
              <a:t>’</a:t>
            </a:r>
            <a:r>
              <a:rPr lang="en-US" altLang="ja-JP" sz="900" dirty="0"/>
              <a:t>d like people to use our book!)</a:t>
            </a:r>
          </a:p>
          <a:p>
            <a:pPr marL="173831" indent="-133350">
              <a:buClr>
                <a:srgbClr val="000099"/>
              </a:buClr>
              <a:buSzPct val="100000"/>
              <a:buFont typeface="Wingdings" charset="2"/>
              <a:buChar char="§"/>
              <a:defRPr/>
            </a:pPr>
            <a:r>
              <a:rPr lang="en-US" sz="900" dirty="0"/>
              <a:t>If you post any slides on a www site, that you note that they are adapted from (or perhaps identical to) our slides, and note our copyright of this material.</a:t>
            </a:r>
          </a:p>
          <a:p>
            <a:pPr>
              <a:buClr>
                <a:schemeClr val="accent2"/>
              </a:buClr>
              <a:buFont typeface="Wingdings" charset="0"/>
              <a:buChar char="q"/>
              <a:defRPr/>
            </a:pPr>
            <a:endParaRPr lang="en-US" sz="900" dirty="0"/>
          </a:p>
          <a:p>
            <a:pPr>
              <a:lnSpc>
                <a:spcPct val="85000"/>
              </a:lnSpc>
              <a:buClr>
                <a:schemeClr val="accent2"/>
              </a:buClr>
              <a:buFont typeface="Wingdings" charset="0"/>
              <a:buNone/>
              <a:defRPr/>
            </a:pPr>
            <a:r>
              <a:rPr lang="en-US" sz="900" dirty="0"/>
              <a:t>Thanks and enjoy!  JFK/KWR</a:t>
            </a:r>
          </a:p>
          <a:p>
            <a:pPr>
              <a:lnSpc>
                <a:spcPct val="85000"/>
              </a:lnSpc>
              <a:defRPr/>
            </a:pPr>
            <a:endParaRPr lang="en-US" sz="900" dirty="0"/>
          </a:p>
          <a:p>
            <a:pPr>
              <a:defRPr/>
            </a:pPr>
            <a:r>
              <a:rPr lang="en-US" sz="900" dirty="0"/>
              <a:t>     All material copyright 1996-2016</a:t>
            </a:r>
          </a:p>
          <a:p>
            <a:pPr>
              <a:defRPr/>
            </a:pPr>
            <a:r>
              <a:rPr lang="en-US" sz="900" dirty="0"/>
              <a:t>     J.F Kurose and K.W. Ross, All Rights Reserved</a:t>
            </a:r>
          </a:p>
        </p:txBody>
      </p:sp>
      <p:pic>
        <p:nvPicPr>
          <p:cNvPr id="4096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9473" y="5467351"/>
            <a:ext cx="140494" cy="1404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65" name="Picture 1" descr="kurose7e_cover_small.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5680" y="1101330"/>
            <a:ext cx="2315765" cy="28646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966" name="Rectangle 4"/>
          <p:cNvSpPr>
            <a:spLocks noChangeArrowheads="1"/>
          </p:cNvSpPr>
          <p:nvPr/>
        </p:nvSpPr>
        <p:spPr bwMode="auto">
          <a:xfrm>
            <a:off x="5455027" y="4955059"/>
            <a:ext cx="3540692" cy="11368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eaLnBrk="1" hangingPunct="1"/>
            <a:r>
              <a:rPr lang="en-US" dirty="0">
                <a:solidFill>
                  <a:srgbClr val="008000"/>
                </a:solidFill>
                <a:cs typeface="Arial" charset="0"/>
              </a:rPr>
              <a:t>7</a:t>
            </a:r>
            <a:r>
              <a:rPr lang="en-US" baseline="30000" dirty="0">
                <a:solidFill>
                  <a:srgbClr val="008000"/>
                </a:solidFill>
                <a:cs typeface="Arial" charset="0"/>
              </a:rPr>
              <a:t>th</a:t>
            </a:r>
            <a:r>
              <a:rPr lang="en-US" dirty="0">
                <a:solidFill>
                  <a:srgbClr val="008000"/>
                </a:solidFill>
                <a:cs typeface="Arial" charset="0"/>
              </a:rPr>
              <a:t> edition </a:t>
            </a:r>
            <a:br>
              <a:rPr lang="en-US" dirty="0">
                <a:solidFill>
                  <a:srgbClr val="008000"/>
                </a:solidFill>
                <a:cs typeface="Arial" charset="0"/>
              </a:rPr>
            </a:br>
            <a:r>
              <a:rPr lang="en-US" dirty="0">
                <a:solidFill>
                  <a:srgbClr val="008000"/>
                </a:solidFill>
                <a:cs typeface="Arial" charset="0"/>
              </a:rPr>
              <a:t>Jim Kurose, Keith Ross</a:t>
            </a:r>
            <a:br>
              <a:rPr lang="en-US" dirty="0">
                <a:solidFill>
                  <a:srgbClr val="008000"/>
                </a:solidFill>
                <a:cs typeface="Arial" charset="0"/>
              </a:rPr>
            </a:br>
            <a:r>
              <a:rPr lang="en-US" sz="1050" dirty="0">
                <a:solidFill>
                  <a:srgbClr val="008000"/>
                </a:solidFill>
                <a:cs typeface="Arial" charset="0"/>
              </a:rPr>
              <a:t>Pearson/Addison Wesley</a:t>
            </a:r>
            <a:br>
              <a:rPr lang="en-US" sz="1050" dirty="0">
                <a:solidFill>
                  <a:srgbClr val="008000"/>
                </a:solidFill>
                <a:cs typeface="Arial" charset="0"/>
              </a:rPr>
            </a:br>
            <a:r>
              <a:rPr lang="en-US" sz="1050" dirty="0">
                <a:solidFill>
                  <a:srgbClr val="008000"/>
                </a:solidFill>
                <a:cs typeface="Arial" charset="0"/>
              </a:rPr>
              <a:t>April 2016</a:t>
            </a:r>
          </a:p>
        </p:txBody>
      </p:sp>
      <p:sp>
        <p:nvSpPr>
          <p:cNvPr id="40967" name="Rectangle 3"/>
          <p:cNvSpPr>
            <a:spLocks noChangeArrowheads="1"/>
          </p:cNvSpPr>
          <p:nvPr/>
        </p:nvSpPr>
        <p:spPr bwMode="auto">
          <a:xfrm>
            <a:off x="667846" y="862882"/>
            <a:ext cx="3365897" cy="12930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eaLnBrk="1" hangingPunct="1">
              <a:lnSpc>
                <a:spcPct val="85000"/>
              </a:lnSpc>
            </a:pPr>
            <a:r>
              <a:rPr lang="en-US" sz="3300" dirty="0">
                <a:solidFill>
                  <a:srgbClr val="000099"/>
                </a:solidFill>
                <a:latin typeface="Gill Sans MT" charset="0"/>
                <a:cs typeface="Arial" charset="0"/>
              </a:rPr>
              <a:t>Chapter 6</a:t>
            </a:r>
            <a:br>
              <a:rPr lang="en-US" sz="3600" dirty="0">
                <a:solidFill>
                  <a:srgbClr val="000099"/>
                </a:solidFill>
                <a:latin typeface="Gill Sans MT" charset="0"/>
                <a:cs typeface="Arial" charset="0"/>
              </a:rPr>
            </a:br>
            <a:r>
              <a:rPr lang="en-US" sz="3300" dirty="0">
                <a:solidFill>
                  <a:srgbClr val="000099"/>
                </a:solidFill>
                <a:latin typeface="Gill Sans MT" charset="0"/>
                <a:cs typeface="Arial" charset="0"/>
              </a:rPr>
              <a:t>LAN Switching</a:t>
            </a:r>
          </a:p>
        </p:txBody>
      </p:sp>
      <p:pic>
        <p:nvPicPr>
          <p:cNvPr id="40968" name="Picture 9"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712" y="2006590"/>
            <a:ext cx="2918222" cy="1785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Slide Number Placeholder 5"/>
          <p:cNvSpPr>
            <a:spLocks noGrp="1"/>
          </p:cNvSpPr>
          <p:nvPr>
            <p:ph type="sldNum" sz="quarter" idx="12"/>
          </p:nvPr>
        </p:nvSpPr>
        <p:spPr>
          <a:xfrm>
            <a:off x="7979969" y="6383726"/>
            <a:ext cx="873575" cy="253742"/>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800">
                <a:solidFill>
                  <a:schemeClr val="tx1"/>
                </a:solidFill>
                <a:latin typeface="Arial" charset="0"/>
                <a:ea typeface="ＭＳ Ｐゴシック" charset="0"/>
                <a:cs typeface="ＭＳ Ｐゴシック" charset="0"/>
              </a:defRPr>
            </a:lvl1pPr>
            <a:lvl2pPr marL="557213" indent="-214313">
              <a:defRPr sz="1800">
                <a:solidFill>
                  <a:schemeClr val="tx1"/>
                </a:solidFill>
                <a:latin typeface="Arial" charset="0"/>
                <a:ea typeface="ＭＳ Ｐゴシック" charset="0"/>
              </a:defRPr>
            </a:lvl2pPr>
            <a:lvl3pPr marL="857250" indent="-171450">
              <a:defRPr sz="1800">
                <a:solidFill>
                  <a:schemeClr val="tx1"/>
                </a:solidFill>
                <a:latin typeface="Arial" charset="0"/>
                <a:ea typeface="ＭＳ Ｐゴシック" charset="0"/>
              </a:defRPr>
            </a:lvl3pPr>
            <a:lvl4pPr marL="1200150" indent="-171450">
              <a:defRPr sz="1800">
                <a:solidFill>
                  <a:schemeClr val="tx1"/>
                </a:solidFill>
                <a:latin typeface="Arial" charset="0"/>
                <a:ea typeface="ＭＳ Ｐゴシック" charset="0"/>
              </a:defRPr>
            </a:lvl4pPr>
            <a:lvl5pPr marL="1543050" indent="-171450">
              <a:defRPr sz="1800">
                <a:solidFill>
                  <a:schemeClr val="tx1"/>
                </a:solidFill>
                <a:latin typeface="Arial" charset="0"/>
                <a:ea typeface="ＭＳ Ｐゴシック" charset="0"/>
              </a:defRPr>
            </a:lvl5pPr>
            <a:lvl6pPr marL="1885950" indent="-171450" eaLnBrk="0" fontAlgn="base" hangingPunct="0">
              <a:spcBef>
                <a:spcPct val="0"/>
              </a:spcBef>
              <a:spcAft>
                <a:spcPct val="0"/>
              </a:spcAft>
              <a:defRPr sz="1800">
                <a:solidFill>
                  <a:schemeClr val="tx1"/>
                </a:solidFill>
                <a:latin typeface="Arial" charset="0"/>
                <a:ea typeface="ＭＳ Ｐゴシック" charset="0"/>
              </a:defRPr>
            </a:lvl6pPr>
            <a:lvl7pPr marL="2228850" indent="-171450" eaLnBrk="0" fontAlgn="base" hangingPunct="0">
              <a:spcBef>
                <a:spcPct val="0"/>
              </a:spcBef>
              <a:spcAft>
                <a:spcPct val="0"/>
              </a:spcAft>
              <a:defRPr sz="1800">
                <a:solidFill>
                  <a:schemeClr val="tx1"/>
                </a:solidFill>
                <a:latin typeface="Arial" charset="0"/>
                <a:ea typeface="ＭＳ Ｐゴシック" charset="0"/>
              </a:defRPr>
            </a:lvl7pPr>
            <a:lvl8pPr marL="2571750" indent="-171450" eaLnBrk="0" fontAlgn="base" hangingPunct="0">
              <a:spcBef>
                <a:spcPct val="0"/>
              </a:spcBef>
              <a:spcAft>
                <a:spcPct val="0"/>
              </a:spcAft>
              <a:defRPr sz="1800">
                <a:solidFill>
                  <a:schemeClr val="tx1"/>
                </a:solidFill>
                <a:latin typeface="Arial" charset="0"/>
                <a:ea typeface="ＭＳ Ｐゴシック" charset="0"/>
              </a:defRPr>
            </a:lvl8pPr>
            <a:lvl9pPr marL="2914650" indent="-171450" eaLnBrk="0" fontAlgn="base" hangingPunct="0">
              <a:spcBef>
                <a:spcPct val="0"/>
              </a:spcBef>
              <a:spcAft>
                <a:spcPct val="0"/>
              </a:spcAft>
              <a:defRPr sz="1800">
                <a:solidFill>
                  <a:schemeClr val="tx1"/>
                </a:solidFill>
                <a:latin typeface="Arial" charset="0"/>
                <a:ea typeface="ＭＳ Ｐゴシック" charset="0"/>
              </a:defRPr>
            </a:lvl9pPr>
          </a:lstStyle>
          <a:p>
            <a:r>
              <a:rPr lang="en-US" sz="900" dirty="0">
                <a:latin typeface="Tahoma" charset="0"/>
              </a:rPr>
              <a:t>6-</a:t>
            </a:r>
            <a:fld id="{8E8C6E93-DF5B-BC4B-80F9-500DED1EEDCC}" type="slidenum">
              <a:rPr lang="en-US" sz="900">
                <a:latin typeface="Tahoma" charset="0"/>
              </a:rPr>
              <a:pPr/>
              <a:t>101</a:t>
            </a:fld>
            <a:endParaRPr lang="en-US" sz="900" dirty="0">
              <a:latin typeface="Tahoma" charset="0"/>
            </a:endParaRPr>
          </a:p>
        </p:txBody>
      </p:sp>
      <p:sp>
        <p:nvSpPr>
          <p:cNvPr id="13" name="Footer Placeholder 2"/>
          <p:cNvSpPr>
            <a:spLocks noGrp="1"/>
          </p:cNvSpPr>
          <p:nvPr>
            <p:ph type="ftr" sz="quarter" idx="11"/>
          </p:nvPr>
        </p:nvSpPr>
        <p:spPr>
          <a:xfrm>
            <a:off x="6333414" y="6372358"/>
            <a:ext cx="1633105" cy="181156"/>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800">
                <a:solidFill>
                  <a:schemeClr val="tx1"/>
                </a:solidFill>
                <a:latin typeface="Arial" charset="0"/>
                <a:ea typeface="ＭＳ Ｐゴシック" charset="0"/>
                <a:cs typeface="ＭＳ Ｐゴシック" charset="0"/>
              </a:defRPr>
            </a:lvl1pPr>
            <a:lvl2pPr marL="557213" indent="-214313">
              <a:defRPr sz="1800">
                <a:solidFill>
                  <a:schemeClr val="tx1"/>
                </a:solidFill>
                <a:latin typeface="Arial" charset="0"/>
                <a:ea typeface="ＭＳ Ｐゴシック" charset="0"/>
              </a:defRPr>
            </a:lvl2pPr>
            <a:lvl3pPr marL="857250" indent="-171450">
              <a:defRPr sz="1800">
                <a:solidFill>
                  <a:schemeClr val="tx1"/>
                </a:solidFill>
                <a:latin typeface="Arial" charset="0"/>
                <a:ea typeface="ＭＳ Ｐゴシック" charset="0"/>
              </a:defRPr>
            </a:lvl3pPr>
            <a:lvl4pPr marL="1200150" indent="-171450">
              <a:defRPr sz="1800">
                <a:solidFill>
                  <a:schemeClr val="tx1"/>
                </a:solidFill>
                <a:latin typeface="Arial" charset="0"/>
                <a:ea typeface="ＭＳ Ｐゴシック" charset="0"/>
              </a:defRPr>
            </a:lvl4pPr>
            <a:lvl5pPr marL="1543050" indent="-171450">
              <a:defRPr sz="1800">
                <a:solidFill>
                  <a:schemeClr val="tx1"/>
                </a:solidFill>
                <a:latin typeface="Arial" charset="0"/>
                <a:ea typeface="ＭＳ Ｐゴシック" charset="0"/>
              </a:defRPr>
            </a:lvl5pPr>
            <a:lvl6pPr marL="1885950" indent="-171450" eaLnBrk="0" fontAlgn="base" hangingPunct="0">
              <a:spcBef>
                <a:spcPct val="0"/>
              </a:spcBef>
              <a:spcAft>
                <a:spcPct val="0"/>
              </a:spcAft>
              <a:defRPr sz="1800">
                <a:solidFill>
                  <a:schemeClr val="tx1"/>
                </a:solidFill>
                <a:latin typeface="Arial" charset="0"/>
                <a:ea typeface="ＭＳ Ｐゴシック" charset="0"/>
              </a:defRPr>
            </a:lvl6pPr>
            <a:lvl7pPr marL="2228850" indent="-171450" eaLnBrk="0" fontAlgn="base" hangingPunct="0">
              <a:spcBef>
                <a:spcPct val="0"/>
              </a:spcBef>
              <a:spcAft>
                <a:spcPct val="0"/>
              </a:spcAft>
              <a:defRPr sz="1800">
                <a:solidFill>
                  <a:schemeClr val="tx1"/>
                </a:solidFill>
                <a:latin typeface="Arial" charset="0"/>
                <a:ea typeface="ＭＳ Ｐゴシック" charset="0"/>
              </a:defRPr>
            </a:lvl7pPr>
            <a:lvl8pPr marL="2571750" indent="-171450" eaLnBrk="0" fontAlgn="base" hangingPunct="0">
              <a:spcBef>
                <a:spcPct val="0"/>
              </a:spcBef>
              <a:spcAft>
                <a:spcPct val="0"/>
              </a:spcAft>
              <a:defRPr sz="1800">
                <a:solidFill>
                  <a:schemeClr val="tx1"/>
                </a:solidFill>
                <a:latin typeface="Arial" charset="0"/>
                <a:ea typeface="ＭＳ Ｐゴシック" charset="0"/>
              </a:defRPr>
            </a:lvl8pPr>
            <a:lvl9pPr marL="2914650" indent="-171450" eaLnBrk="0" fontAlgn="base" hangingPunct="0">
              <a:spcBef>
                <a:spcPct val="0"/>
              </a:spcBef>
              <a:spcAft>
                <a:spcPct val="0"/>
              </a:spcAft>
              <a:defRPr sz="1800">
                <a:solidFill>
                  <a:schemeClr val="tx1"/>
                </a:solidFill>
                <a:latin typeface="Arial" charset="0"/>
                <a:ea typeface="ＭＳ Ｐゴシック" charset="0"/>
              </a:defRPr>
            </a:lvl9pPr>
          </a:lstStyle>
          <a:p>
            <a:pPr algn="r"/>
            <a:r>
              <a:rPr lang="en-US" sz="9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42093367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3" name="Picture 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022" y="983135"/>
            <a:ext cx="3831431" cy="155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7" name="Rectangle 2"/>
          <p:cNvSpPr>
            <a:spLocks noGrp="1" noChangeArrowheads="1"/>
          </p:cNvSpPr>
          <p:nvPr>
            <p:ph type="title"/>
          </p:nvPr>
        </p:nvSpPr>
        <p:spPr>
          <a:xfrm>
            <a:off x="292958" y="325503"/>
            <a:ext cx="7886700" cy="513557"/>
          </a:xfrm>
        </p:spPr>
        <p:txBody>
          <a:bodyPr>
            <a:normAutofit fontScale="90000"/>
          </a:bodyPr>
          <a:lstStyle/>
          <a:p>
            <a:pPr>
              <a:defRPr/>
            </a:pPr>
            <a:r>
              <a:rPr lang="en-US" dirty="0">
                <a:latin typeface="Gill Sans MT" charset="0"/>
                <a:cs typeface="+mj-cs"/>
              </a:rPr>
              <a:t>Link layer, </a:t>
            </a:r>
            <a:r>
              <a:rPr lang="en-US" sz="3000" dirty="0">
                <a:latin typeface="Gill Sans MT" charset="0"/>
              </a:rPr>
              <a:t>LAN</a:t>
            </a:r>
            <a:r>
              <a:rPr lang="en-US" dirty="0">
                <a:latin typeface="Gill Sans MT" charset="0"/>
                <a:cs typeface="+mj-cs"/>
              </a:rPr>
              <a:t>s: outline</a:t>
            </a:r>
          </a:p>
        </p:txBody>
      </p:sp>
      <p:sp>
        <p:nvSpPr>
          <p:cNvPr id="3078" name="Rectangle 3"/>
          <p:cNvSpPr>
            <a:spLocks noGrp="1" noChangeArrowheads="1"/>
          </p:cNvSpPr>
          <p:nvPr>
            <p:ph type="body" sz="half" idx="1"/>
          </p:nvPr>
        </p:nvSpPr>
        <p:spPr>
          <a:xfrm>
            <a:off x="427511" y="1261075"/>
            <a:ext cx="6554057" cy="3486150"/>
          </a:xfrm>
        </p:spPr>
        <p:txBody>
          <a:bodyPr>
            <a:normAutofit fontScale="70000" lnSpcReduction="20000"/>
          </a:bodyPr>
          <a:lstStyle/>
          <a:p>
            <a:pPr>
              <a:lnSpc>
                <a:spcPct val="120000"/>
              </a:lnSpc>
              <a:spcBef>
                <a:spcPts val="600"/>
              </a:spcBef>
              <a:buNone/>
              <a:defRPr/>
            </a:pPr>
            <a:r>
              <a:rPr lang="en-US" dirty="0">
                <a:solidFill>
                  <a:srgbClr val="CC0000"/>
                </a:solidFill>
                <a:latin typeface="Gill Sans MT" charset="0"/>
                <a:cs typeface="+mn-cs"/>
              </a:rPr>
              <a:t>6.4 LAN Switches</a:t>
            </a:r>
          </a:p>
          <a:p>
            <a:pPr>
              <a:lnSpc>
                <a:spcPct val="120000"/>
              </a:lnSpc>
              <a:spcBef>
                <a:spcPts val="600"/>
              </a:spcBef>
            </a:pPr>
            <a:r>
              <a:rPr lang="en-US" altLang="en-US" dirty="0">
                <a:latin typeface="Gill Sans MT" panose="020B0502020104020203" pitchFamily="34" charset="77"/>
              </a:rPr>
              <a:t>Interconnection devices – Repeaters, Bridges</a:t>
            </a:r>
            <a:r>
              <a:rPr lang="en-US" altLang="en-US" baseline="30000" dirty="0">
                <a:latin typeface="Gill Sans MT" panose="020B0502020104020203" pitchFamily="34" charset="77"/>
              </a:rPr>
              <a:t>1</a:t>
            </a:r>
            <a:r>
              <a:rPr lang="en-US" altLang="en-US" dirty="0">
                <a:latin typeface="Gill Sans MT" panose="020B0502020104020203" pitchFamily="34" charset="77"/>
              </a:rPr>
              <a:t>, Routers</a:t>
            </a:r>
          </a:p>
          <a:p>
            <a:pPr>
              <a:lnSpc>
                <a:spcPct val="120000"/>
              </a:lnSpc>
              <a:spcBef>
                <a:spcPts val="600"/>
              </a:spcBef>
            </a:pPr>
            <a:r>
              <a:rPr lang="en-US" altLang="en-US" dirty="0">
                <a:latin typeface="Gill Sans MT" panose="020B0502020104020203" pitchFamily="34" charset="77"/>
              </a:rPr>
              <a:t>Bridges/LAN Switches vs. Routers</a:t>
            </a:r>
          </a:p>
          <a:p>
            <a:pPr>
              <a:lnSpc>
                <a:spcPct val="120000"/>
              </a:lnSpc>
              <a:spcBef>
                <a:spcPts val="600"/>
              </a:spcBef>
            </a:pPr>
            <a:r>
              <a:rPr lang="en-US" altLang="en-US" dirty="0">
                <a:latin typeface="Gill Sans MT" panose="020B0502020104020203" pitchFamily="34" charset="77"/>
              </a:rPr>
              <a:t>Bridges</a:t>
            </a:r>
          </a:p>
          <a:p>
            <a:pPr>
              <a:lnSpc>
                <a:spcPct val="120000"/>
              </a:lnSpc>
              <a:spcBef>
                <a:spcPts val="600"/>
              </a:spcBef>
            </a:pPr>
            <a:r>
              <a:rPr lang="en-US" altLang="en-US" dirty="0">
                <a:latin typeface="Gill Sans MT" panose="020B0502020104020203" pitchFamily="34" charset="77"/>
              </a:rPr>
              <a:t>Learning Bridges</a:t>
            </a:r>
          </a:p>
          <a:p>
            <a:pPr>
              <a:lnSpc>
                <a:spcPct val="120000"/>
              </a:lnSpc>
              <a:spcBef>
                <a:spcPts val="600"/>
              </a:spcBef>
            </a:pPr>
            <a:r>
              <a:rPr lang="en-US" altLang="en-US" dirty="0">
                <a:latin typeface="Gill Sans MT" panose="020B0502020104020203" pitchFamily="34" charset="77"/>
              </a:rPr>
              <a:t>Transparent Bridges</a:t>
            </a:r>
          </a:p>
          <a:p>
            <a:pPr marL="0" indent="0">
              <a:lnSpc>
                <a:spcPct val="120000"/>
              </a:lnSpc>
              <a:spcBef>
                <a:spcPts val="600"/>
              </a:spcBef>
              <a:buNone/>
            </a:pPr>
            <a:endParaRPr lang="en-US" altLang="en-US" dirty="0">
              <a:latin typeface="Gill Sans MT" panose="020B0502020104020203" pitchFamily="34" charset="77"/>
            </a:endParaRPr>
          </a:p>
          <a:p>
            <a:pPr marL="0" indent="0">
              <a:lnSpc>
                <a:spcPct val="120000"/>
              </a:lnSpc>
              <a:spcBef>
                <a:spcPts val="600"/>
              </a:spcBef>
              <a:buNone/>
            </a:pPr>
            <a:endParaRPr lang="en-US" altLang="en-US" dirty="0">
              <a:latin typeface="Gill Sans MT" panose="020B0502020104020203" pitchFamily="34" charset="77"/>
            </a:endParaRPr>
          </a:p>
          <a:p>
            <a:pPr marL="0" indent="0">
              <a:buNone/>
            </a:pPr>
            <a:r>
              <a:rPr lang="en-US" sz="1800" baseline="30000" dirty="0">
                <a:latin typeface="Gill Sans MT" panose="020B0502020104020203" pitchFamily="34" charset="77"/>
              </a:rPr>
              <a:t>1</a:t>
            </a:r>
            <a:r>
              <a:rPr lang="en-US" sz="1800" dirty="0">
                <a:latin typeface="Gill Sans MT" panose="020B0502020104020203" pitchFamily="34" charset="77"/>
              </a:rPr>
              <a:t>bridge: old name for switch</a:t>
            </a:r>
            <a:r>
              <a:rPr lang="en-US" dirty="0"/>
              <a:t> </a:t>
            </a:r>
            <a:endParaRPr lang="en-US" sz="2400" dirty="0"/>
          </a:p>
          <a:p>
            <a:pPr marL="0" indent="0">
              <a:buNone/>
            </a:pPr>
            <a:endParaRPr lang="en-US" altLang="en-US" dirty="0">
              <a:latin typeface="Gill Sans MT" panose="020B0502020104020203" pitchFamily="34" charset="77"/>
            </a:endParaRPr>
          </a:p>
        </p:txBody>
      </p:sp>
      <p:sp>
        <p:nvSpPr>
          <p:cNvPr id="8" name="Slide Number Placeholder 5"/>
          <p:cNvSpPr>
            <a:spLocks noGrp="1"/>
          </p:cNvSpPr>
          <p:nvPr>
            <p:ph type="sldNum" sz="quarter" idx="12"/>
          </p:nvPr>
        </p:nvSpPr>
        <p:spPr>
          <a:xfrm>
            <a:off x="7829361" y="6265393"/>
            <a:ext cx="626149" cy="199954"/>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800">
                <a:solidFill>
                  <a:schemeClr val="tx1"/>
                </a:solidFill>
                <a:latin typeface="Arial" charset="0"/>
                <a:ea typeface="ＭＳ Ｐゴシック" charset="0"/>
                <a:cs typeface="ＭＳ Ｐゴシック" charset="0"/>
              </a:defRPr>
            </a:lvl1pPr>
            <a:lvl2pPr marL="557213" indent="-214313">
              <a:defRPr sz="1800">
                <a:solidFill>
                  <a:schemeClr val="tx1"/>
                </a:solidFill>
                <a:latin typeface="Arial" charset="0"/>
                <a:ea typeface="ＭＳ Ｐゴシック" charset="0"/>
              </a:defRPr>
            </a:lvl2pPr>
            <a:lvl3pPr marL="857250" indent="-171450">
              <a:defRPr sz="1800">
                <a:solidFill>
                  <a:schemeClr val="tx1"/>
                </a:solidFill>
                <a:latin typeface="Arial" charset="0"/>
                <a:ea typeface="ＭＳ Ｐゴシック" charset="0"/>
              </a:defRPr>
            </a:lvl3pPr>
            <a:lvl4pPr marL="1200150" indent="-171450">
              <a:defRPr sz="1800">
                <a:solidFill>
                  <a:schemeClr val="tx1"/>
                </a:solidFill>
                <a:latin typeface="Arial" charset="0"/>
                <a:ea typeface="ＭＳ Ｐゴシック" charset="0"/>
              </a:defRPr>
            </a:lvl4pPr>
            <a:lvl5pPr marL="1543050" indent="-171450">
              <a:defRPr sz="1800">
                <a:solidFill>
                  <a:schemeClr val="tx1"/>
                </a:solidFill>
                <a:latin typeface="Arial" charset="0"/>
                <a:ea typeface="ＭＳ Ｐゴシック" charset="0"/>
              </a:defRPr>
            </a:lvl5pPr>
            <a:lvl6pPr marL="1885950" indent="-171450" eaLnBrk="0" fontAlgn="base" hangingPunct="0">
              <a:spcBef>
                <a:spcPct val="0"/>
              </a:spcBef>
              <a:spcAft>
                <a:spcPct val="0"/>
              </a:spcAft>
              <a:defRPr sz="1800">
                <a:solidFill>
                  <a:schemeClr val="tx1"/>
                </a:solidFill>
                <a:latin typeface="Arial" charset="0"/>
                <a:ea typeface="ＭＳ Ｐゴシック" charset="0"/>
              </a:defRPr>
            </a:lvl6pPr>
            <a:lvl7pPr marL="2228850" indent="-171450" eaLnBrk="0" fontAlgn="base" hangingPunct="0">
              <a:spcBef>
                <a:spcPct val="0"/>
              </a:spcBef>
              <a:spcAft>
                <a:spcPct val="0"/>
              </a:spcAft>
              <a:defRPr sz="1800">
                <a:solidFill>
                  <a:schemeClr val="tx1"/>
                </a:solidFill>
                <a:latin typeface="Arial" charset="0"/>
                <a:ea typeface="ＭＳ Ｐゴシック" charset="0"/>
              </a:defRPr>
            </a:lvl7pPr>
            <a:lvl8pPr marL="2571750" indent="-171450" eaLnBrk="0" fontAlgn="base" hangingPunct="0">
              <a:spcBef>
                <a:spcPct val="0"/>
              </a:spcBef>
              <a:spcAft>
                <a:spcPct val="0"/>
              </a:spcAft>
              <a:defRPr sz="1800">
                <a:solidFill>
                  <a:schemeClr val="tx1"/>
                </a:solidFill>
                <a:latin typeface="Arial" charset="0"/>
                <a:ea typeface="ＭＳ Ｐゴシック" charset="0"/>
              </a:defRPr>
            </a:lvl8pPr>
            <a:lvl9pPr marL="2914650" indent="-171450" eaLnBrk="0" fontAlgn="base" hangingPunct="0">
              <a:spcBef>
                <a:spcPct val="0"/>
              </a:spcBef>
              <a:spcAft>
                <a:spcPct val="0"/>
              </a:spcAft>
              <a:defRPr sz="1800">
                <a:solidFill>
                  <a:schemeClr val="tx1"/>
                </a:solidFill>
                <a:latin typeface="Arial" charset="0"/>
                <a:ea typeface="ＭＳ Ｐゴシック" charset="0"/>
              </a:defRPr>
            </a:lvl9pPr>
          </a:lstStyle>
          <a:p>
            <a:r>
              <a:rPr lang="en-US" sz="900" dirty="0">
                <a:latin typeface="Tahoma" charset="0"/>
              </a:rPr>
              <a:t>6-</a:t>
            </a:r>
            <a:fld id="{8E8C6E93-DF5B-BC4B-80F9-500DED1EEDCC}" type="slidenum">
              <a:rPr lang="en-US" sz="900">
                <a:latin typeface="Tahoma" charset="0"/>
              </a:rPr>
              <a:pPr/>
              <a:t>102</a:t>
            </a:fld>
            <a:endParaRPr lang="en-US" sz="900" dirty="0">
              <a:latin typeface="Tahoma" charset="0"/>
            </a:endParaRPr>
          </a:p>
        </p:txBody>
      </p:sp>
      <p:sp>
        <p:nvSpPr>
          <p:cNvPr id="9" name="Footer Placeholder 2"/>
          <p:cNvSpPr>
            <a:spLocks noGrp="1"/>
          </p:cNvSpPr>
          <p:nvPr>
            <p:ph type="ftr" sz="quarter" idx="11"/>
          </p:nvPr>
        </p:nvSpPr>
        <p:spPr>
          <a:xfrm>
            <a:off x="6193564" y="6264781"/>
            <a:ext cx="1633105" cy="181156"/>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800">
                <a:solidFill>
                  <a:schemeClr val="tx1"/>
                </a:solidFill>
                <a:latin typeface="Arial" charset="0"/>
                <a:ea typeface="ＭＳ Ｐゴシック" charset="0"/>
                <a:cs typeface="ＭＳ Ｐゴシック" charset="0"/>
              </a:defRPr>
            </a:lvl1pPr>
            <a:lvl2pPr marL="557213" indent="-214313">
              <a:defRPr sz="1800">
                <a:solidFill>
                  <a:schemeClr val="tx1"/>
                </a:solidFill>
                <a:latin typeface="Arial" charset="0"/>
                <a:ea typeface="ＭＳ Ｐゴシック" charset="0"/>
              </a:defRPr>
            </a:lvl2pPr>
            <a:lvl3pPr marL="857250" indent="-171450">
              <a:defRPr sz="1800">
                <a:solidFill>
                  <a:schemeClr val="tx1"/>
                </a:solidFill>
                <a:latin typeface="Arial" charset="0"/>
                <a:ea typeface="ＭＳ Ｐゴシック" charset="0"/>
              </a:defRPr>
            </a:lvl3pPr>
            <a:lvl4pPr marL="1200150" indent="-171450">
              <a:defRPr sz="1800">
                <a:solidFill>
                  <a:schemeClr val="tx1"/>
                </a:solidFill>
                <a:latin typeface="Arial" charset="0"/>
                <a:ea typeface="ＭＳ Ｐゴシック" charset="0"/>
              </a:defRPr>
            </a:lvl4pPr>
            <a:lvl5pPr marL="1543050" indent="-171450">
              <a:defRPr sz="1800">
                <a:solidFill>
                  <a:schemeClr val="tx1"/>
                </a:solidFill>
                <a:latin typeface="Arial" charset="0"/>
                <a:ea typeface="ＭＳ Ｐゴシック" charset="0"/>
              </a:defRPr>
            </a:lvl5pPr>
            <a:lvl6pPr marL="1885950" indent="-171450" eaLnBrk="0" fontAlgn="base" hangingPunct="0">
              <a:spcBef>
                <a:spcPct val="0"/>
              </a:spcBef>
              <a:spcAft>
                <a:spcPct val="0"/>
              </a:spcAft>
              <a:defRPr sz="1800">
                <a:solidFill>
                  <a:schemeClr val="tx1"/>
                </a:solidFill>
                <a:latin typeface="Arial" charset="0"/>
                <a:ea typeface="ＭＳ Ｐゴシック" charset="0"/>
              </a:defRPr>
            </a:lvl6pPr>
            <a:lvl7pPr marL="2228850" indent="-171450" eaLnBrk="0" fontAlgn="base" hangingPunct="0">
              <a:spcBef>
                <a:spcPct val="0"/>
              </a:spcBef>
              <a:spcAft>
                <a:spcPct val="0"/>
              </a:spcAft>
              <a:defRPr sz="1800">
                <a:solidFill>
                  <a:schemeClr val="tx1"/>
                </a:solidFill>
                <a:latin typeface="Arial" charset="0"/>
                <a:ea typeface="ＭＳ Ｐゴシック" charset="0"/>
              </a:defRPr>
            </a:lvl7pPr>
            <a:lvl8pPr marL="2571750" indent="-171450" eaLnBrk="0" fontAlgn="base" hangingPunct="0">
              <a:spcBef>
                <a:spcPct val="0"/>
              </a:spcBef>
              <a:spcAft>
                <a:spcPct val="0"/>
              </a:spcAft>
              <a:defRPr sz="1800">
                <a:solidFill>
                  <a:schemeClr val="tx1"/>
                </a:solidFill>
                <a:latin typeface="Arial" charset="0"/>
                <a:ea typeface="ＭＳ Ｐゴシック" charset="0"/>
              </a:defRPr>
            </a:lvl8pPr>
            <a:lvl9pPr marL="2914650" indent="-171450" eaLnBrk="0" fontAlgn="base" hangingPunct="0">
              <a:spcBef>
                <a:spcPct val="0"/>
              </a:spcBef>
              <a:spcAft>
                <a:spcPct val="0"/>
              </a:spcAft>
              <a:defRPr sz="1800">
                <a:solidFill>
                  <a:schemeClr val="tx1"/>
                </a:solidFill>
                <a:latin typeface="Arial" charset="0"/>
                <a:ea typeface="ＭＳ Ｐゴシック" charset="0"/>
              </a:defRPr>
            </a:lvl9pPr>
          </a:lstStyle>
          <a:p>
            <a:pPr algn="r"/>
            <a:r>
              <a:rPr lang="en-US" sz="9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35971078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Number Placeholder 3"/>
          <p:cNvSpPr>
            <a:spLocks noGrp="1"/>
          </p:cNvSpPr>
          <p:nvPr>
            <p:ph type="sldNum" sz="quarter" idx="10"/>
          </p:nvPr>
        </p:nvSpPr>
        <p:spPr>
          <a:xfrm>
            <a:off x="838200" y="6356350"/>
            <a:ext cx="2743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fld id="{80FEE50C-F84D-784B-A1AD-74D8DA4AEFB4}" type="datetimeFigureOut">
              <a:rPr lang="en-US" smtClean="0"/>
              <a:pPr>
                <a:spcBef>
                  <a:spcPct val="0"/>
                </a:spcBef>
                <a:buFontTx/>
                <a:buNone/>
              </a:pPr>
              <a:t>3/7/21</a:t>
            </a:fld>
            <a:endParaRPr lang="en-US" altLang="en-US" sz="1050">
              <a:latin typeface="Times New Roman" charset="0"/>
            </a:endParaRPr>
          </a:p>
        </p:txBody>
      </p:sp>
      <p:sp>
        <p:nvSpPr>
          <p:cNvPr id="318466" name="Rectangle 2"/>
          <p:cNvSpPr>
            <a:spLocks noGrp="1" noChangeArrowheads="1"/>
          </p:cNvSpPr>
          <p:nvPr>
            <p:ph type="title"/>
          </p:nvPr>
        </p:nvSpPr>
        <p:spPr>
          <a:xfrm>
            <a:off x="154289" y="288776"/>
            <a:ext cx="7886700" cy="500856"/>
          </a:xfrm>
        </p:spPr>
        <p:txBody>
          <a:bodyPr>
            <a:normAutofit fontScale="90000"/>
          </a:bodyPr>
          <a:lstStyle/>
          <a:p>
            <a:pPr>
              <a:defRPr/>
            </a:pPr>
            <a:r>
              <a:rPr lang="en-US" dirty="0">
                <a:latin typeface="Gill Sans MT" panose="020B0502020104020203" pitchFamily="34" charset="77"/>
              </a:rPr>
              <a:t>Interconnection Devices</a:t>
            </a:r>
            <a:r>
              <a:rPr lang="en-US" dirty="0">
                <a:cs typeface="+mj-cs"/>
              </a:rPr>
              <a:t>	</a:t>
            </a:r>
          </a:p>
        </p:txBody>
      </p:sp>
      <p:sp>
        <p:nvSpPr>
          <p:cNvPr id="318467" name="Rectangle 3"/>
          <p:cNvSpPr>
            <a:spLocks noGrp="1" noChangeArrowheads="1"/>
          </p:cNvSpPr>
          <p:nvPr>
            <p:ph type="body" idx="1"/>
          </p:nvPr>
        </p:nvSpPr>
        <p:spPr>
          <a:xfrm>
            <a:off x="292443" y="1301750"/>
            <a:ext cx="6686550" cy="563166"/>
          </a:xfrm>
        </p:spPr>
        <p:txBody>
          <a:bodyPr>
            <a:normAutofit fontScale="77500" lnSpcReduction="20000"/>
          </a:bodyPr>
          <a:lstStyle/>
          <a:p>
            <a:pPr>
              <a:defRPr/>
            </a:pPr>
            <a:r>
              <a:rPr lang="en-US" dirty="0">
                <a:latin typeface="Gill Sans MT" panose="020B0502020104020203" pitchFamily="34" charset="77"/>
              </a:rPr>
              <a:t>there are many different devices for interconnecting networks</a:t>
            </a:r>
            <a:r>
              <a:rPr lang="en-US" dirty="0">
                <a:cs typeface="+mn-cs"/>
              </a:rPr>
              <a:t>.</a:t>
            </a:r>
          </a:p>
        </p:txBody>
      </p:sp>
      <p:sp>
        <p:nvSpPr>
          <p:cNvPr id="17413" name="Rectangle 1"/>
          <p:cNvSpPr>
            <a:spLocks noChangeArrowheads="1"/>
          </p:cNvSpPr>
          <p:nvPr/>
        </p:nvSpPr>
        <p:spPr bwMode="auto">
          <a:xfrm>
            <a:off x="4343400" y="4114801"/>
            <a:ext cx="2857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ts val="750"/>
              </a:spcBef>
              <a:spcAft>
                <a:spcPts val="750"/>
              </a:spcAft>
            </a:pPr>
            <a:endParaRPr lang="x-none" altLang="x-none" sz="1800">
              <a:solidFill>
                <a:srgbClr val="000000"/>
              </a:solidFill>
              <a:latin typeface="Courier New" charset="0"/>
            </a:endParaRPr>
          </a:p>
        </p:txBody>
      </p:sp>
      <p:pic>
        <p:nvPicPr>
          <p:cNvPr id="8" name="Picture 5" descr="underline_base">
            <a:extLst>
              <a:ext uri="{FF2B5EF4-FFF2-40B4-BE49-F238E27FC236}">
                <a16:creationId xmlns:a16="http://schemas.microsoft.com/office/drawing/2014/main" id="{A4260532-10C9-A943-A3D1-1C9820A5A28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190" y="958764"/>
            <a:ext cx="3894929" cy="1174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 name="Group 1">
            <a:extLst>
              <a:ext uri="{FF2B5EF4-FFF2-40B4-BE49-F238E27FC236}">
                <a16:creationId xmlns:a16="http://schemas.microsoft.com/office/drawing/2014/main" id="{1F4A8D1A-DDE2-D041-8125-0DBF97F75FBC}"/>
              </a:ext>
            </a:extLst>
          </p:cNvPr>
          <p:cNvGrpSpPr/>
          <p:nvPr/>
        </p:nvGrpSpPr>
        <p:grpSpPr>
          <a:xfrm>
            <a:off x="1295624" y="3160732"/>
            <a:ext cx="6535943" cy="2626882"/>
            <a:chOff x="1295624" y="3160732"/>
            <a:chExt cx="6535943" cy="2626882"/>
          </a:xfrm>
        </p:grpSpPr>
        <p:graphicFrame>
          <p:nvGraphicFramePr>
            <p:cNvPr id="17412" name="Object 4"/>
            <p:cNvGraphicFramePr>
              <a:graphicFrameLocks noChangeAspect="1"/>
            </p:cNvGraphicFramePr>
            <p:nvPr>
              <p:extLst>
                <p:ext uri="{D42A27DB-BD31-4B8C-83A1-F6EECF244321}">
                  <p14:modId xmlns:p14="http://schemas.microsoft.com/office/powerpoint/2010/main" val="2882037176"/>
                </p:ext>
              </p:extLst>
            </p:nvPr>
          </p:nvGraphicFramePr>
          <p:xfrm>
            <a:off x="1295624" y="3160732"/>
            <a:ext cx="6172200" cy="2493169"/>
          </p:xfrm>
          <a:graphic>
            <a:graphicData uri="http://schemas.openxmlformats.org/presentationml/2006/ole">
              <mc:AlternateContent xmlns:mc="http://schemas.openxmlformats.org/markup-compatibility/2006">
                <mc:Choice xmlns:v="urn:schemas-microsoft-com:vml" Requires="v">
                  <p:oleObj spid="_x0000_s148521" name="VISIO" r:id="rId4" imgW="8281416" imgH="3334512" progId="Visio.Drawing.4">
                    <p:embed/>
                  </p:oleObj>
                </mc:Choice>
                <mc:Fallback>
                  <p:oleObj name="VISIO" r:id="rId4" imgW="8281416" imgH="3334512" progId="Visio.Drawing.4">
                    <p:embed/>
                    <p:pic>
                      <p:nvPicPr>
                        <p:cNvPr id="17412"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624" y="3160732"/>
                          <a:ext cx="6172200" cy="2493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 name="Rectangle 8">
              <a:extLst>
                <a:ext uri="{FF2B5EF4-FFF2-40B4-BE49-F238E27FC236}">
                  <a16:creationId xmlns:a16="http://schemas.microsoft.com/office/drawing/2014/main" id="{D57F8F3D-0DFA-714A-A9DF-E9BF5D2AB7BD}"/>
                </a:ext>
              </a:extLst>
            </p:cNvPr>
            <p:cNvSpPr/>
            <p:nvPr/>
          </p:nvSpPr>
          <p:spPr bwMode="auto">
            <a:xfrm>
              <a:off x="4869554" y="4615031"/>
              <a:ext cx="2962013" cy="1172583"/>
            </a:xfrm>
            <a:prstGeom prst="rect">
              <a:avLst/>
            </a:prstGeom>
            <a:solidFill>
              <a:schemeClr val="bg1"/>
            </a:solidFill>
            <a:ln>
              <a:noFill/>
            </a:ln>
            <a:effectLst/>
          </p:spPr>
          <p:txBody>
            <a:bodyPr wrap="square">
              <a:spAutoFit/>
            </a:bodyPr>
            <a:lstStyle/>
            <a:p>
              <a:pPr>
                <a:spcBef>
                  <a:spcPts val="750"/>
                </a:spcBef>
                <a:spcAft>
                  <a:spcPts val="750"/>
                </a:spcAft>
                <a:buFontTx/>
                <a:buChar char="•"/>
                <a:defRPr/>
              </a:pPr>
              <a:endParaRPr lang="en-US">
                <a:ea typeface="ＭＳ Ｐゴシック" charset="0"/>
                <a:cs typeface="ＭＳ Ｐゴシック" charset="0"/>
              </a:endParaRPr>
            </a:p>
          </p:txBody>
        </p:sp>
      </p:grpSp>
    </p:spTree>
    <p:extLst>
      <p:ext uri="{BB962C8B-B14F-4D97-AF65-F5344CB8AC3E}">
        <p14:creationId xmlns:p14="http://schemas.microsoft.com/office/powerpoint/2010/main" val="34800489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Number Placeholder 3"/>
          <p:cNvSpPr>
            <a:spLocks noGrp="1"/>
          </p:cNvSpPr>
          <p:nvPr>
            <p:ph type="sldNum" sz="quarter" idx="10"/>
          </p:nvPr>
        </p:nvSpPr>
        <p:spPr>
          <a:xfrm>
            <a:off x="838200" y="6356350"/>
            <a:ext cx="2743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fld id="{80FEE50C-F84D-784B-A1AD-74D8DA4AEFB4}" type="datetimeFigureOut">
              <a:rPr lang="en-US" smtClean="0"/>
              <a:pPr>
                <a:spcBef>
                  <a:spcPct val="0"/>
                </a:spcBef>
                <a:buFontTx/>
                <a:buNone/>
              </a:pPr>
              <a:t>3/7/21</a:t>
            </a:fld>
            <a:endParaRPr lang="en-US" altLang="en-US" sz="1050">
              <a:latin typeface="Times New Roman" charset="0"/>
            </a:endParaRPr>
          </a:p>
        </p:txBody>
      </p:sp>
      <p:sp>
        <p:nvSpPr>
          <p:cNvPr id="319490" name="Rectangle 2"/>
          <p:cNvSpPr>
            <a:spLocks noGrp="1" noChangeArrowheads="1"/>
          </p:cNvSpPr>
          <p:nvPr>
            <p:ph type="title"/>
          </p:nvPr>
        </p:nvSpPr>
        <p:spPr>
          <a:xfrm>
            <a:off x="252132" y="238210"/>
            <a:ext cx="7886700" cy="488156"/>
          </a:xfrm>
        </p:spPr>
        <p:txBody>
          <a:bodyPr>
            <a:noAutofit/>
          </a:bodyPr>
          <a:lstStyle/>
          <a:p>
            <a:pPr>
              <a:defRPr/>
            </a:pPr>
            <a:r>
              <a:rPr lang="en-US" sz="3600" dirty="0">
                <a:latin typeface="Gill Sans MT" panose="020B0502020104020203" pitchFamily="34" charset="77"/>
              </a:rPr>
              <a:t>Repeaters</a:t>
            </a:r>
            <a:r>
              <a:rPr lang="en-US" sz="3600" dirty="0">
                <a:cs typeface="+mj-cs"/>
              </a:rPr>
              <a:t> </a:t>
            </a:r>
          </a:p>
        </p:txBody>
      </p:sp>
      <p:sp>
        <p:nvSpPr>
          <p:cNvPr id="18435" name="Rectangle 3"/>
          <p:cNvSpPr>
            <a:spLocks noGrp="1" noChangeArrowheads="1"/>
          </p:cNvSpPr>
          <p:nvPr>
            <p:ph type="body" idx="1"/>
          </p:nvPr>
        </p:nvSpPr>
        <p:spPr>
          <a:xfrm>
            <a:off x="417905" y="1065680"/>
            <a:ext cx="8318322" cy="2641347"/>
          </a:xfrm>
        </p:spPr>
        <p:txBody>
          <a:bodyPr>
            <a:noAutofit/>
          </a:bodyPr>
          <a:lstStyle/>
          <a:p>
            <a:pPr>
              <a:lnSpc>
                <a:spcPct val="100000"/>
              </a:lnSpc>
              <a:spcBef>
                <a:spcPts val="600"/>
              </a:spcBef>
            </a:pPr>
            <a:r>
              <a:rPr lang="en-US" altLang="x-none" sz="2000" dirty="0">
                <a:latin typeface="Gill Sans MT" panose="020B0502020104020203" pitchFamily="34" charset="77"/>
              </a:rPr>
              <a:t>used to extend physical layers</a:t>
            </a:r>
          </a:p>
          <a:p>
            <a:pPr lvl="1">
              <a:lnSpc>
                <a:spcPct val="100000"/>
              </a:lnSpc>
              <a:spcBef>
                <a:spcPts val="600"/>
              </a:spcBef>
            </a:pPr>
            <a:r>
              <a:rPr lang="en-US" altLang="x-none" sz="2000" dirty="0">
                <a:latin typeface="Gill Sans MT" panose="020B0502020104020203" pitchFamily="34" charset="77"/>
              </a:rPr>
              <a:t>merely extends the baseband cable</a:t>
            </a:r>
          </a:p>
          <a:p>
            <a:pPr lvl="1">
              <a:lnSpc>
                <a:spcPct val="100000"/>
              </a:lnSpc>
              <a:spcBef>
                <a:spcPts val="600"/>
              </a:spcBef>
            </a:pPr>
            <a:r>
              <a:rPr lang="en-US" altLang="x-none" sz="2000" dirty="0">
                <a:latin typeface="Gill Sans MT" panose="020B0502020104020203" pitchFamily="34" charset="77"/>
              </a:rPr>
              <a:t>amplifies all signals including collisions/errors – signals are attenuated as they travel along a medium and the repeater is used to extend the medium by amplifying the signal and enabling it to travel further. It is placed at a point where the signal is still considered to be strong enough</a:t>
            </a:r>
          </a:p>
        </p:txBody>
      </p:sp>
      <p:graphicFrame>
        <p:nvGraphicFramePr>
          <p:cNvPr id="18436" name="Object 4"/>
          <p:cNvGraphicFramePr>
            <a:graphicFrameLocks noChangeAspect="1"/>
          </p:cNvGraphicFramePr>
          <p:nvPr>
            <p:extLst>
              <p:ext uri="{D42A27DB-BD31-4B8C-83A1-F6EECF244321}">
                <p14:modId xmlns:p14="http://schemas.microsoft.com/office/powerpoint/2010/main" val="2277010680"/>
              </p:ext>
            </p:extLst>
          </p:nvPr>
        </p:nvGraphicFramePr>
        <p:xfrm>
          <a:off x="1853542" y="3692351"/>
          <a:ext cx="5522119" cy="1421606"/>
        </p:xfrm>
        <a:graphic>
          <a:graphicData uri="http://schemas.openxmlformats.org/presentationml/2006/ole">
            <mc:AlternateContent xmlns:mc="http://schemas.openxmlformats.org/markup-compatibility/2006">
              <mc:Choice xmlns:v="urn:schemas-microsoft-com:vml" Requires="v">
                <p:oleObj spid="_x0000_s149585" name="VISIO" r:id="rId3" imgW="9799320" imgH="2328672" progId="Visio.Drawing.4">
                  <p:embed/>
                </p:oleObj>
              </mc:Choice>
              <mc:Fallback>
                <p:oleObj name="VISIO" r:id="rId3" imgW="9799320" imgH="2328672" progId="Visio.Drawing.4">
                  <p:embed/>
                  <p:pic>
                    <p:nvPicPr>
                      <p:cNvPr id="1843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3542" y="3692351"/>
                        <a:ext cx="5522119" cy="1421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8437" name="Object 5"/>
          <p:cNvGraphicFramePr>
            <a:graphicFrameLocks noChangeAspect="1"/>
          </p:cNvGraphicFramePr>
          <p:nvPr>
            <p:extLst>
              <p:ext uri="{D42A27DB-BD31-4B8C-83A1-F6EECF244321}">
                <p14:modId xmlns:p14="http://schemas.microsoft.com/office/powerpoint/2010/main" val="4028849000"/>
              </p:ext>
            </p:extLst>
          </p:nvPr>
        </p:nvGraphicFramePr>
        <p:xfrm>
          <a:off x="2308769" y="4901979"/>
          <a:ext cx="4514850" cy="1557338"/>
        </p:xfrm>
        <a:graphic>
          <a:graphicData uri="http://schemas.openxmlformats.org/presentationml/2006/ole">
            <mc:AlternateContent xmlns:mc="http://schemas.openxmlformats.org/markup-compatibility/2006">
              <mc:Choice xmlns:v="urn:schemas-microsoft-com:vml" Requires="v">
                <p:oleObj spid="_x0000_s149586" name="VISIO" r:id="rId5" imgW="8866632" imgH="3060192" progId="Visio.Drawing.4">
                  <p:embed/>
                </p:oleObj>
              </mc:Choice>
              <mc:Fallback>
                <p:oleObj name="VISIO" r:id="rId5" imgW="8866632" imgH="3060192" progId="Visio.Drawing.4">
                  <p:embed/>
                  <p:pic>
                    <p:nvPicPr>
                      <p:cNvPr id="18437"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8769" y="4901979"/>
                        <a:ext cx="4514850" cy="155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pic>
        <p:nvPicPr>
          <p:cNvPr id="7" name="Picture 5" descr="underline_base">
            <a:extLst>
              <a:ext uri="{FF2B5EF4-FFF2-40B4-BE49-F238E27FC236}">
                <a16:creationId xmlns:a16="http://schemas.microsoft.com/office/drawing/2014/main" id="{CD9A1C12-0192-8649-A784-BD9401CEFA74}"/>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391" y="761759"/>
            <a:ext cx="1523999" cy="114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85525220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Number Placeholder 3"/>
          <p:cNvSpPr>
            <a:spLocks noGrp="1"/>
          </p:cNvSpPr>
          <p:nvPr>
            <p:ph type="sldNum" sz="quarter" idx="10"/>
          </p:nvPr>
        </p:nvSpPr>
        <p:spPr>
          <a:xfrm>
            <a:off x="838200" y="6356350"/>
            <a:ext cx="2743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fld id="{80FEE50C-F84D-784B-A1AD-74D8DA4AEFB4}" type="datetimeFigureOut">
              <a:rPr lang="en-US" smtClean="0"/>
              <a:pPr>
                <a:spcBef>
                  <a:spcPct val="0"/>
                </a:spcBef>
                <a:buFontTx/>
                <a:buNone/>
              </a:pPr>
              <a:t>3/7/21</a:t>
            </a:fld>
            <a:endParaRPr lang="en-US" altLang="en-US" sz="1050">
              <a:latin typeface="Times New Roman" charset="0"/>
            </a:endParaRPr>
          </a:p>
        </p:txBody>
      </p:sp>
      <p:sp>
        <p:nvSpPr>
          <p:cNvPr id="320514" name="Rectangle 2"/>
          <p:cNvSpPr>
            <a:spLocks noGrp="1" noChangeArrowheads="1"/>
          </p:cNvSpPr>
          <p:nvPr>
            <p:ph type="title"/>
          </p:nvPr>
        </p:nvSpPr>
        <p:spPr>
          <a:xfrm>
            <a:off x="359709" y="335028"/>
            <a:ext cx="7886700" cy="373856"/>
          </a:xfrm>
        </p:spPr>
        <p:txBody>
          <a:bodyPr>
            <a:noAutofit/>
          </a:bodyPr>
          <a:lstStyle/>
          <a:p>
            <a:pPr>
              <a:defRPr/>
            </a:pPr>
            <a:r>
              <a:rPr lang="en-US" sz="3600" dirty="0">
                <a:latin typeface="Gill Sans MT" panose="020B0502020104020203" pitchFamily="34" charset="77"/>
              </a:rPr>
              <a:t>Bridges/LAN switches </a:t>
            </a:r>
          </a:p>
        </p:txBody>
      </p:sp>
      <p:sp>
        <p:nvSpPr>
          <p:cNvPr id="19459" name="Rectangle 3"/>
          <p:cNvSpPr>
            <a:spLocks noGrp="1" noChangeArrowheads="1"/>
          </p:cNvSpPr>
          <p:nvPr>
            <p:ph type="body" idx="1"/>
          </p:nvPr>
        </p:nvSpPr>
        <p:spPr>
          <a:xfrm>
            <a:off x="392504" y="984799"/>
            <a:ext cx="8257225" cy="1931396"/>
          </a:xfrm>
        </p:spPr>
        <p:txBody>
          <a:bodyPr>
            <a:noAutofit/>
          </a:bodyPr>
          <a:lstStyle/>
          <a:p>
            <a:pPr>
              <a:lnSpc>
                <a:spcPct val="100000"/>
              </a:lnSpc>
              <a:spcBef>
                <a:spcPts val="600"/>
              </a:spcBef>
            </a:pPr>
            <a:r>
              <a:rPr lang="en-US" altLang="x-none" sz="2000" dirty="0"/>
              <a:t>interconnect multiple LANs, possibly different types</a:t>
            </a:r>
          </a:p>
          <a:p>
            <a:pPr>
              <a:lnSpc>
                <a:spcPct val="100000"/>
              </a:lnSpc>
              <a:spcBef>
                <a:spcPts val="600"/>
              </a:spcBef>
            </a:pPr>
            <a:r>
              <a:rPr lang="en-US" altLang="x-none" sz="2000" dirty="0"/>
              <a:t>bridges operate at the Data Link Layer (Layer 2) and only forward link layer frames</a:t>
            </a:r>
          </a:p>
          <a:p>
            <a:pPr>
              <a:lnSpc>
                <a:spcPct val="100000"/>
              </a:lnSpc>
              <a:spcBef>
                <a:spcPts val="600"/>
              </a:spcBef>
            </a:pPr>
            <a:r>
              <a:rPr lang="en-US" altLang="x-none" sz="2000" dirty="0"/>
              <a:t>forwarding is done based on MAC addresses and is hop-by-hop using a MAC layer forwarding table populated by the bridges themselves</a:t>
            </a:r>
          </a:p>
        </p:txBody>
      </p:sp>
      <p:graphicFrame>
        <p:nvGraphicFramePr>
          <p:cNvPr id="19460" name="Object 4"/>
          <p:cNvGraphicFramePr>
            <a:graphicFrameLocks noChangeAspect="1"/>
          </p:cNvGraphicFramePr>
          <p:nvPr/>
        </p:nvGraphicFramePr>
        <p:xfrm>
          <a:off x="2286000" y="3067049"/>
          <a:ext cx="5200650" cy="1339454"/>
        </p:xfrm>
        <a:graphic>
          <a:graphicData uri="http://schemas.openxmlformats.org/presentationml/2006/ole">
            <mc:AlternateContent xmlns:mc="http://schemas.openxmlformats.org/markup-compatibility/2006">
              <mc:Choice xmlns:v="urn:schemas-microsoft-com:vml" Requires="v">
                <p:oleObj spid="_x0000_s150609" name="VISIO" r:id="rId3" imgW="9799320" imgH="2328672" progId="Visio.Drawing.4">
                  <p:embed/>
                </p:oleObj>
              </mc:Choice>
              <mc:Fallback>
                <p:oleObj name="VISIO" r:id="rId3" imgW="9799320" imgH="2328672" progId="Visio.Drawing.4">
                  <p:embed/>
                  <p:pic>
                    <p:nvPicPr>
                      <p:cNvPr id="1946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3067049"/>
                        <a:ext cx="5200650" cy="1339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9461" name="Object 5"/>
          <p:cNvGraphicFramePr>
            <a:graphicFrameLocks noChangeAspect="1"/>
          </p:cNvGraphicFramePr>
          <p:nvPr/>
        </p:nvGraphicFramePr>
        <p:xfrm>
          <a:off x="1551385" y="3788570"/>
          <a:ext cx="6243638" cy="1846660"/>
        </p:xfrm>
        <a:graphic>
          <a:graphicData uri="http://schemas.openxmlformats.org/presentationml/2006/ole">
            <mc:AlternateContent xmlns:mc="http://schemas.openxmlformats.org/markup-compatibility/2006">
              <mc:Choice xmlns:v="urn:schemas-microsoft-com:vml" Requires="v">
                <p:oleObj spid="_x0000_s150610" name="VISIO" r:id="rId5" imgW="11628120" imgH="3383280" progId="Visio.Drawing.4">
                  <p:embed/>
                </p:oleObj>
              </mc:Choice>
              <mc:Fallback>
                <p:oleObj name="VISIO" r:id="rId5" imgW="11628120" imgH="3383280" progId="Visio.Drawing.4">
                  <p:embed/>
                  <p:pic>
                    <p:nvPicPr>
                      <p:cNvPr id="19461"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1385" y="3788570"/>
                        <a:ext cx="6243638" cy="1846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pic>
        <p:nvPicPr>
          <p:cNvPr id="7" name="Picture 5" descr="underline_base">
            <a:extLst>
              <a:ext uri="{FF2B5EF4-FFF2-40B4-BE49-F238E27FC236}">
                <a16:creationId xmlns:a16="http://schemas.microsoft.com/office/drawing/2014/main" id="{C37BF070-DCFE-6A47-A368-75D5F8868D86}"/>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081" y="813970"/>
            <a:ext cx="3209130" cy="104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982631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Number Placeholder 3"/>
          <p:cNvSpPr>
            <a:spLocks noGrp="1"/>
          </p:cNvSpPr>
          <p:nvPr>
            <p:ph type="sldNum" sz="quarter" idx="10"/>
          </p:nvPr>
        </p:nvSpPr>
        <p:spPr>
          <a:xfrm>
            <a:off x="838200" y="6356350"/>
            <a:ext cx="2743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fld id="{80FEE50C-F84D-784B-A1AD-74D8DA4AEFB4}" type="datetimeFigureOut">
              <a:rPr lang="en-US" smtClean="0"/>
              <a:pPr>
                <a:spcBef>
                  <a:spcPct val="0"/>
                </a:spcBef>
                <a:buFontTx/>
                <a:buNone/>
              </a:pPr>
              <a:t>3/7/21</a:t>
            </a:fld>
            <a:endParaRPr lang="en-US" altLang="en-US" sz="1050">
              <a:latin typeface="Times New Roman" charset="0"/>
            </a:endParaRPr>
          </a:p>
        </p:txBody>
      </p:sp>
      <p:sp>
        <p:nvSpPr>
          <p:cNvPr id="321538" name="Rectangle 2"/>
          <p:cNvSpPr>
            <a:spLocks noGrp="1" noChangeArrowheads="1"/>
          </p:cNvSpPr>
          <p:nvPr>
            <p:ph type="title"/>
          </p:nvPr>
        </p:nvSpPr>
        <p:spPr>
          <a:xfrm>
            <a:off x="330424" y="232532"/>
            <a:ext cx="7886700" cy="399257"/>
          </a:xfrm>
        </p:spPr>
        <p:txBody>
          <a:bodyPr>
            <a:noAutofit/>
          </a:bodyPr>
          <a:lstStyle/>
          <a:p>
            <a:pPr>
              <a:defRPr/>
            </a:pPr>
            <a:r>
              <a:rPr lang="en-US" sz="3600" dirty="0">
                <a:latin typeface="Gill Sans MT" panose="020B0502020104020203" pitchFamily="34" charset="77"/>
              </a:rPr>
              <a:t>Routers </a:t>
            </a:r>
          </a:p>
        </p:txBody>
      </p:sp>
      <p:sp>
        <p:nvSpPr>
          <p:cNvPr id="20483" name="Rectangle 3"/>
          <p:cNvSpPr>
            <a:spLocks noGrp="1" noChangeArrowheads="1"/>
          </p:cNvSpPr>
          <p:nvPr>
            <p:ph type="body" idx="1"/>
          </p:nvPr>
        </p:nvSpPr>
        <p:spPr>
          <a:xfrm>
            <a:off x="239582" y="961596"/>
            <a:ext cx="8348363" cy="1213193"/>
          </a:xfrm>
        </p:spPr>
        <p:txBody>
          <a:bodyPr>
            <a:normAutofit fontScale="85000" lnSpcReduction="20000"/>
          </a:bodyPr>
          <a:lstStyle/>
          <a:p>
            <a:r>
              <a:rPr lang="en-US" altLang="x-none" dirty="0">
                <a:latin typeface="Gill Sans MT" panose="020B0502020104020203" pitchFamily="34" charset="77"/>
              </a:rPr>
              <a:t>routers operate at the Network Layer (Layer 3) </a:t>
            </a:r>
          </a:p>
          <a:p>
            <a:r>
              <a:rPr lang="en-US" altLang="x-none" dirty="0">
                <a:latin typeface="Gill Sans MT" panose="020B0502020104020203" pitchFamily="34" charset="77"/>
              </a:rPr>
              <a:t>interconnect different subnetworks</a:t>
            </a:r>
          </a:p>
          <a:p>
            <a:r>
              <a:rPr lang="en-US" altLang="x-none" dirty="0">
                <a:latin typeface="Gill Sans MT" panose="020B0502020104020203" pitchFamily="34" charset="77"/>
              </a:rPr>
              <a:t>use a forwarding table and IP addresses to route packets hop-by-hop</a:t>
            </a:r>
          </a:p>
        </p:txBody>
      </p:sp>
      <p:graphicFrame>
        <p:nvGraphicFramePr>
          <p:cNvPr id="20484" name="Object 4"/>
          <p:cNvGraphicFramePr>
            <a:graphicFrameLocks noChangeAspect="1"/>
          </p:cNvGraphicFramePr>
          <p:nvPr/>
        </p:nvGraphicFramePr>
        <p:xfrm>
          <a:off x="1428751" y="2514601"/>
          <a:ext cx="6079331" cy="721519"/>
        </p:xfrm>
        <a:graphic>
          <a:graphicData uri="http://schemas.openxmlformats.org/presentationml/2006/ole">
            <mc:AlternateContent xmlns:mc="http://schemas.openxmlformats.org/markup-compatibility/2006">
              <mc:Choice xmlns:v="urn:schemas-microsoft-com:vml" Requires="v">
                <p:oleObj spid="_x0000_s151633" name="VISIO" r:id="rId4" imgW="11558016" imgH="1371600" progId="Visio.Drawing.4">
                  <p:embed/>
                </p:oleObj>
              </mc:Choice>
              <mc:Fallback>
                <p:oleObj name="VISIO" r:id="rId4" imgW="11558016" imgH="1371600" progId="Visio.Drawing.4">
                  <p:embed/>
                  <p:pic>
                    <p:nvPicPr>
                      <p:cNvPr id="2048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8751" y="2514601"/>
                        <a:ext cx="6079331" cy="721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20485" name="Object 5"/>
          <p:cNvGraphicFramePr>
            <a:graphicFrameLocks noChangeAspect="1"/>
          </p:cNvGraphicFramePr>
          <p:nvPr/>
        </p:nvGraphicFramePr>
        <p:xfrm>
          <a:off x="1350170" y="3086101"/>
          <a:ext cx="6650831" cy="2478881"/>
        </p:xfrm>
        <a:graphic>
          <a:graphicData uri="http://schemas.openxmlformats.org/presentationml/2006/ole">
            <mc:AlternateContent xmlns:mc="http://schemas.openxmlformats.org/markup-compatibility/2006">
              <mc:Choice xmlns:v="urn:schemas-microsoft-com:vml" Requires="v">
                <p:oleObj spid="_x0000_s151634" name="VISIO" r:id="rId6" imgW="8866632" imgH="3307080" progId="Visio.Drawing.4">
                  <p:embed/>
                </p:oleObj>
              </mc:Choice>
              <mc:Fallback>
                <p:oleObj name="VISIO" r:id="rId6" imgW="8866632" imgH="3307080" progId="Visio.Drawing.4">
                  <p:embed/>
                  <p:pic>
                    <p:nvPicPr>
                      <p:cNvPr id="20485"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50170" y="3086101"/>
                        <a:ext cx="6650831" cy="2478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pic>
        <p:nvPicPr>
          <p:cNvPr id="7" name="Picture 5" descr="underline_base">
            <a:extLst>
              <a:ext uri="{FF2B5EF4-FFF2-40B4-BE49-F238E27FC236}">
                <a16:creationId xmlns:a16="http://schemas.microsoft.com/office/drawing/2014/main" id="{59D2BE7F-9005-F341-AE61-17D01E14D35A}"/>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686" y="725868"/>
            <a:ext cx="1278730" cy="1301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5248414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Rectangle 2"/>
          <p:cNvSpPr>
            <a:spLocks noGrp="1" noChangeArrowheads="1"/>
          </p:cNvSpPr>
          <p:nvPr>
            <p:ph type="title"/>
          </p:nvPr>
        </p:nvSpPr>
        <p:spPr>
          <a:xfrm>
            <a:off x="236539" y="169834"/>
            <a:ext cx="8166056" cy="744565"/>
          </a:xfrm>
        </p:spPr>
        <p:txBody>
          <a:bodyPr/>
          <a:lstStyle/>
          <a:p>
            <a:pPr>
              <a:defRPr/>
            </a:pPr>
            <a:r>
              <a:rPr lang="en-US" sz="3600" dirty="0">
                <a:latin typeface="Gill Sans MT" charset="0"/>
              </a:rPr>
              <a:t>Switches/Bridges vs. Routers</a:t>
            </a:r>
          </a:p>
        </p:txBody>
      </p:sp>
      <p:sp>
        <p:nvSpPr>
          <p:cNvPr id="71685" name="Rectangle 3"/>
          <p:cNvSpPr>
            <a:spLocks noGrp="1" noChangeArrowheads="1"/>
          </p:cNvSpPr>
          <p:nvPr>
            <p:ph type="body" idx="1"/>
          </p:nvPr>
        </p:nvSpPr>
        <p:spPr>
          <a:xfrm>
            <a:off x="905741" y="1445741"/>
            <a:ext cx="3567404" cy="3805881"/>
          </a:xfrm>
        </p:spPr>
        <p:txBody>
          <a:bodyPr/>
          <a:lstStyle/>
          <a:p>
            <a:pPr marL="0" indent="0">
              <a:lnSpc>
                <a:spcPct val="80000"/>
              </a:lnSpc>
              <a:buNone/>
              <a:defRPr/>
            </a:pPr>
            <a:r>
              <a:rPr lang="en-US" dirty="0">
                <a:solidFill>
                  <a:srgbClr val="000099"/>
                </a:solidFill>
                <a:latin typeface="Gill Sans MT" charset="0"/>
              </a:rPr>
              <a:t>both are store-and-forward: </a:t>
            </a:r>
          </a:p>
          <a:p>
            <a:pPr marL="173831" indent="-173831">
              <a:defRPr/>
            </a:pPr>
            <a:r>
              <a:rPr lang="en-US" i="1" dirty="0">
                <a:solidFill>
                  <a:srgbClr val="CC0000"/>
                </a:solidFill>
                <a:latin typeface="Gill Sans MT" charset="0"/>
              </a:rPr>
              <a:t>routers: </a:t>
            </a:r>
            <a:r>
              <a:rPr lang="en-US" dirty="0">
                <a:latin typeface="Gill Sans MT" charset="0"/>
              </a:rPr>
              <a:t>network-layer devices (examine network-layer headers)</a:t>
            </a:r>
          </a:p>
          <a:p>
            <a:pPr marL="173831" indent="-173831">
              <a:defRPr/>
            </a:pPr>
            <a:r>
              <a:rPr lang="en-US" i="1" dirty="0">
                <a:solidFill>
                  <a:srgbClr val="CC0000"/>
                </a:solidFill>
                <a:latin typeface="Gill Sans MT" charset="0"/>
              </a:rPr>
              <a:t>switches</a:t>
            </a:r>
            <a:r>
              <a:rPr lang="en-US" i="1" dirty="0">
                <a:latin typeface="Gill Sans MT" charset="0"/>
              </a:rPr>
              <a:t>: </a:t>
            </a:r>
            <a:r>
              <a:rPr lang="en-US" dirty="0">
                <a:latin typeface="Gill Sans MT" charset="0"/>
              </a:rPr>
              <a:t>link-layer devices (examine link-layer headers</a:t>
            </a:r>
            <a:r>
              <a:rPr lang="en-US" sz="1800" dirty="0">
                <a:latin typeface="Gill Sans MT" charset="0"/>
              </a:rPr>
              <a:t>)</a:t>
            </a:r>
          </a:p>
        </p:txBody>
      </p:sp>
      <p:pic>
        <p:nvPicPr>
          <p:cNvPr id="179236" name="Picture 23"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896821" y="782337"/>
            <a:ext cx="4121729" cy="589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 name="Group 1">
            <a:extLst>
              <a:ext uri="{FF2B5EF4-FFF2-40B4-BE49-F238E27FC236}">
                <a16:creationId xmlns:a16="http://schemas.microsoft.com/office/drawing/2014/main" id="{753A7DFE-0A51-2A4E-823C-555B6040B36B}"/>
              </a:ext>
            </a:extLst>
          </p:cNvPr>
          <p:cNvGrpSpPr/>
          <p:nvPr/>
        </p:nvGrpSpPr>
        <p:grpSpPr>
          <a:xfrm>
            <a:off x="4979774" y="1025610"/>
            <a:ext cx="3899297" cy="5585254"/>
            <a:chOff x="4114801" y="1490664"/>
            <a:chExt cx="3899297" cy="4388644"/>
          </a:xfrm>
        </p:grpSpPr>
        <p:sp>
          <p:nvSpPr>
            <p:cNvPr id="179205" name="Freeform 3"/>
            <p:cNvSpPr>
              <a:spLocks/>
            </p:cNvSpPr>
            <p:nvPr/>
          </p:nvSpPr>
          <p:spPr bwMode="auto">
            <a:xfrm flipH="1">
              <a:off x="6050758" y="2434830"/>
              <a:ext cx="478631" cy="639365"/>
            </a:xfrm>
            <a:custGeom>
              <a:avLst/>
              <a:gdLst>
                <a:gd name="T0" fmla="*/ 2147483647 w 402"/>
                <a:gd name="T1" fmla="*/ 2147483647 h 537"/>
                <a:gd name="T2" fmla="*/ 2147483647 w 402"/>
                <a:gd name="T3" fmla="*/ 0 h 537"/>
                <a:gd name="T4" fmla="*/ 0 w 402"/>
                <a:gd name="T5" fmla="*/ 2147483647 h 537"/>
                <a:gd name="T6" fmla="*/ 2147483647 w 402"/>
                <a:gd name="T7" fmla="*/ 2147483647 h 537"/>
                <a:gd name="T8" fmla="*/ 2147483647 w 402"/>
                <a:gd name="T9" fmla="*/ 2147483647 h 537"/>
                <a:gd name="T10" fmla="*/ 0 60000 65536"/>
                <a:gd name="T11" fmla="*/ 0 60000 65536"/>
                <a:gd name="T12" fmla="*/ 0 60000 65536"/>
                <a:gd name="T13" fmla="*/ 0 60000 65536"/>
                <a:gd name="T14" fmla="*/ 0 60000 65536"/>
                <a:gd name="T15" fmla="*/ 0 w 402"/>
                <a:gd name="T16" fmla="*/ 0 h 537"/>
                <a:gd name="T17" fmla="*/ 402 w 402"/>
                <a:gd name="T18" fmla="*/ 537 h 537"/>
              </a:gdLst>
              <a:ahLst/>
              <a:cxnLst>
                <a:cxn ang="T10">
                  <a:pos x="T0" y="T1"/>
                </a:cxn>
                <a:cxn ang="T11">
                  <a:pos x="T2" y="T3"/>
                </a:cxn>
                <a:cxn ang="T12">
                  <a:pos x="T4" y="T5"/>
                </a:cxn>
                <a:cxn ang="T13">
                  <a:pos x="T6" y="T7"/>
                </a:cxn>
                <a:cxn ang="T14">
                  <a:pos x="T8" y="T9"/>
                </a:cxn>
              </a:cxnLst>
              <a:rect l="T15" t="T16" r="T17" b="T18"/>
              <a:pathLst>
                <a:path w="402" h="537">
                  <a:moveTo>
                    <a:pt x="402" y="363"/>
                  </a:moveTo>
                  <a:lnTo>
                    <a:pt x="28" y="0"/>
                  </a:lnTo>
                  <a:lnTo>
                    <a:pt x="0" y="470"/>
                  </a:lnTo>
                  <a:lnTo>
                    <a:pt x="242" y="537"/>
                  </a:lnTo>
                  <a:lnTo>
                    <a:pt x="402" y="363"/>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79206" name="Freeform 10"/>
            <p:cNvSpPr>
              <a:spLocks/>
            </p:cNvSpPr>
            <p:nvPr/>
          </p:nvSpPr>
          <p:spPr bwMode="auto">
            <a:xfrm>
              <a:off x="6041233" y="1490664"/>
              <a:ext cx="270272" cy="1183481"/>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79207" name="Rectangle 23"/>
            <p:cNvSpPr>
              <a:spLocks noChangeArrowheads="1"/>
            </p:cNvSpPr>
            <p:nvPr/>
          </p:nvSpPr>
          <p:spPr bwMode="auto">
            <a:xfrm>
              <a:off x="5123261" y="1495426"/>
              <a:ext cx="972740" cy="1159669"/>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solidFill>
                  <a:srgbClr val="000000"/>
                </a:solidFill>
                <a:cs typeface="Arial" charset="0"/>
              </a:endParaRPr>
            </a:p>
          </p:txBody>
        </p:sp>
        <p:sp>
          <p:nvSpPr>
            <p:cNvPr id="179208" name="Rectangle 24"/>
            <p:cNvSpPr>
              <a:spLocks noChangeArrowheads="1"/>
            </p:cNvSpPr>
            <p:nvPr/>
          </p:nvSpPr>
          <p:spPr bwMode="auto">
            <a:xfrm>
              <a:off x="5087542" y="1549004"/>
              <a:ext cx="954881" cy="1152525"/>
            </a:xfrm>
            <a:prstGeom prst="rect">
              <a:avLst/>
            </a:prstGeom>
            <a:solidFill>
              <a:schemeClr val="bg1"/>
            </a:solidFill>
            <a:ln w="28575">
              <a:solidFill>
                <a:schemeClr val="tx1"/>
              </a:solidFill>
              <a:miter lim="800000"/>
              <a:headEnd/>
              <a:tailEnd/>
            </a:ln>
          </p:spPr>
          <p:txBody>
            <a:bodyPr wrap="none" anchor="ctr"/>
            <a:lstStyle/>
            <a:p>
              <a:endParaRPr lang="en-US" dirty="0">
                <a:solidFill>
                  <a:srgbClr val="000000"/>
                </a:solidFill>
                <a:cs typeface="Arial" charset="0"/>
              </a:endParaRPr>
            </a:p>
          </p:txBody>
        </p:sp>
        <p:sp>
          <p:nvSpPr>
            <p:cNvPr id="179209" name="Line 25"/>
            <p:cNvSpPr>
              <a:spLocks noChangeShapeType="1"/>
            </p:cNvSpPr>
            <p:nvPr/>
          </p:nvSpPr>
          <p:spPr bwMode="auto">
            <a:xfrm>
              <a:off x="5087541" y="1787130"/>
              <a:ext cx="947738" cy="2381"/>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79210" name="Text Box 26"/>
            <p:cNvSpPr txBox="1">
              <a:spLocks noChangeArrowheads="1"/>
            </p:cNvSpPr>
            <p:nvPr/>
          </p:nvSpPr>
          <p:spPr bwMode="auto">
            <a:xfrm>
              <a:off x="5055395" y="1524000"/>
              <a:ext cx="988219" cy="14457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ct val="110000"/>
                </a:lnSpc>
              </a:pPr>
              <a:r>
                <a:rPr lang="en-US" sz="1350" i="0" dirty="0">
                  <a:solidFill>
                    <a:srgbClr val="000000"/>
                  </a:solidFill>
                  <a:latin typeface="Arial" charset="0"/>
                  <a:cs typeface="Arial" charset="0"/>
                </a:rPr>
                <a:t>application</a:t>
              </a:r>
            </a:p>
            <a:p>
              <a:pPr algn="ctr">
                <a:lnSpc>
                  <a:spcPct val="110000"/>
                </a:lnSpc>
              </a:pPr>
              <a:r>
                <a:rPr lang="en-US" sz="1350" i="0" dirty="0">
                  <a:solidFill>
                    <a:srgbClr val="000000"/>
                  </a:solidFill>
                  <a:latin typeface="Arial" charset="0"/>
                  <a:cs typeface="Arial" charset="0"/>
                </a:rPr>
                <a:t>transport</a:t>
              </a:r>
            </a:p>
            <a:p>
              <a:pPr algn="ctr">
                <a:lnSpc>
                  <a:spcPct val="110000"/>
                </a:lnSpc>
              </a:pPr>
              <a:r>
                <a:rPr lang="en-US" sz="1350" i="0" dirty="0">
                  <a:solidFill>
                    <a:srgbClr val="000000"/>
                  </a:solidFill>
                  <a:latin typeface="Arial" charset="0"/>
                  <a:cs typeface="Arial" charset="0"/>
                </a:rPr>
                <a:t>network</a:t>
              </a:r>
            </a:p>
            <a:p>
              <a:pPr algn="ctr">
                <a:lnSpc>
                  <a:spcPct val="110000"/>
                </a:lnSpc>
              </a:pPr>
              <a:r>
                <a:rPr lang="en-US" sz="1350" i="0" dirty="0">
                  <a:solidFill>
                    <a:srgbClr val="000000"/>
                  </a:solidFill>
                  <a:latin typeface="Arial" charset="0"/>
                  <a:cs typeface="Arial" charset="0"/>
                </a:rPr>
                <a:t>link</a:t>
              </a:r>
            </a:p>
            <a:p>
              <a:pPr algn="ctr">
                <a:lnSpc>
                  <a:spcPct val="110000"/>
                </a:lnSpc>
              </a:pPr>
              <a:r>
                <a:rPr lang="en-US" sz="1350" i="0" dirty="0">
                  <a:solidFill>
                    <a:srgbClr val="000000"/>
                  </a:solidFill>
                  <a:latin typeface="Arial" charset="0"/>
                  <a:cs typeface="Arial" charset="0"/>
                </a:rPr>
                <a:t>physical</a:t>
              </a:r>
            </a:p>
          </p:txBody>
        </p:sp>
        <p:sp>
          <p:nvSpPr>
            <p:cNvPr id="179211" name="Line 27"/>
            <p:cNvSpPr>
              <a:spLocks noChangeShapeType="1"/>
            </p:cNvSpPr>
            <p:nvPr/>
          </p:nvSpPr>
          <p:spPr bwMode="auto">
            <a:xfrm>
              <a:off x="5093494" y="2027636"/>
              <a:ext cx="947738" cy="2381"/>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79212" name="Line 28"/>
            <p:cNvSpPr>
              <a:spLocks noChangeShapeType="1"/>
            </p:cNvSpPr>
            <p:nvPr/>
          </p:nvSpPr>
          <p:spPr bwMode="auto">
            <a:xfrm>
              <a:off x="5097066" y="2238376"/>
              <a:ext cx="947738" cy="2381"/>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79213" name="Line 29"/>
            <p:cNvSpPr>
              <a:spLocks noChangeShapeType="1"/>
            </p:cNvSpPr>
            <p:nvPr/>
          </p:nvSpPr>
          <p:spPr bwMode="auto">
            <a:xfrm>
              <a:off x="5097066" y="2445545"/>
              <a:ext cx="947738" cy="2381"/>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nvGrpSpPr>
            <p:cNvPr id="179214" name="Group 88"/>
            <p:cNvGrpSpPr>
              <a:grpSpLocks/>
            </p:cNvGrpSpPr>
            <p:nvPr/>
          </p:nvGrpSpPr>
          <p:grpSpPr bwMode="auto">
            <a:xfrm>
              <a:off x="6180536" y="3501629"/>
              <a:ext cx="1040606" cy="788194"/>
              <a:chOff x="3601" y="168"/>
              <a:chExt cx="874" cy="662"/>
            </a:xfrm>
          </p:grpSpPr>
          <p:sp>
            <p:nvSpPr>
              <p:cNvPr id="179263" name="Rectangle 89"/>
              <p:cNvSpPr>
                <a:spLocks noChangeArrowheads="1"/>
              </p:cNvSpPr>
              <p:nvPr/>
            </p:nvSpPr>
            <p:spPr bwMode="auto">
              <a:xfrm>
                <a:off x="3658" y="168"/>
                <a:ext cx="817" cy="596"/>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solidFill>
                    <a:srgbClr val="000000"/>
                  </a:solidFill>
                  <a:cs typeface="Arial" charset="0"/>
                </a:endParaRPr>
              </a:p>
            </p:txBody>
          </p:sp>
          <p:sp>
            <p:nvSpPr>
              <p:cNvPr id="179264" name="Rectangle 90"/>
              <p:cNvSpPr>
                <a:spLocks noChangeArrowheads="1"/>
              </p:cNvSpPr>
              <p:nvPr/>
            </p:nvSpPr>
            <p:spPr bwMode="auto">
              <a:xfrm>
                <a:off x="3628" y="213"/>
                <a:ext cx="802" cy="596"/>
              </a:xfrm>
              <a:prstGeom prst="rect">
                <a:avLst/>
              </a:prstGeom>
              <a:solidFill>
                <a:schemeClr val="bg1"/>
              </a:solidFill>
              <a:ln w="28575">
                <a:solidFill>
                  <a:schemeClr val="tx1"/>
                </a:solidFill>
                <a:miter lim="800000"/>
                <a:headEnd/>
                <a:tailEnd/>
              </a:ln>
            </p:spPr>
            <p:txBody>
              <a:bodyPr wrap="none" anchor="ctr"/>
              <a:lstStyle/>
              <a:p>
                <a:endParaRPr lang="en-US" dirty="0">
                  <a:solidFill>
                    <a:srgbClr val="000000"/>
                  </a:solidFill>
                  <a:cs typeface="Arial" charset="0"/>
                </a:endParaRPr>
              </a:p>
            </p:txBody>
          </p:sp>
          <p:sp>
            <p:nvSpPr>
              <p:cNvPr id="179265" name="Line 91"/>
              <p:cNvSpPr>
                <a:spLocks noChangeShapeType="1"/>
              </p:cNvSpPr>
              <p:nvPr/>
            </p:nvSpPr>
            <p:spPr bwMode="auto">
              <a:xfrm>
                <a:off x="3628" y="413"/>
                <a:ext cx="796" cy="2"/>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79266" name="Text Box 92"/>
              <p:cNvSpPr txBox="1">
                <a:spLocks noChangeArrowheads="1"/>
              </p:cNvSpPr>
              <p:nvPr/>
            </p:nvSpPr>
            <p:spPr bwMode="auto">
              <a:xfrm>
                <a:off x="3601" y="192"/>
                <a:ext cx="830" cy="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ct val="110000"/>
                  </a:lnSpc>
                </a:pPr>
                <a:r>
                  <a:rPr lang="en-US" sz="1350" i="0" dirty="0">
                    <a:solidFill>
                      <a:srgbClr val="000000"/>
                    </a:solidFill>
                    <a:latin typeface="Arial" charset="0"/>
                    <a:cs typeface="Arial" charset="0"/>
                  </a:rPr>
                  <a:t>network</a:t>
                </a:r>
              </a:p>
              <a:p>
                <a:pPr algn="ctr">
                  <a:lnSpc>
                    <a:spcPct val="110000"/>
                  </a:lnSpc>
                </a:pPr>
                <a:r>
                  <a:rPr lang="en-US" sz="1350" i="0" dirty="0">
                    <a:solidFill>
                      <a:srgbClr val="000000"/>
                    </a:solidFill>
                    <a:latin typeface="Arial" charset="0"/>
                    <a:cs typeface="Arial" charset="0"/>
                  </a:rPr>
                  <a:t>link</a:t>
                </a:r>
              </a:p>
              <a:p>
                <a:pPr algn="ctr">
                  <a:lnSpc>
                    <a:spcPct val="110000"/>
                  </a:lnSpc>
                </a:pPr>
                <a:r>
                  <a:rPr lang="en-US" sz="1350" i="0" dirty="0">
                    <a:solidFill>
                      <a:srgbClr val="000000"/>
                    </a:solidFill>
                    <a:latin typeface="Arial" charset="0"/>
                    <a:cs typeface="Arial" charset="0"/>
                  </a:rPr>
                  <a:t>physical</a:t>
                </a:r>
              </a:p>
            </p:txBody>
          </p:sp>
          <p:sp>
            <p:nvSpPr>
              <p:cNvPr id="179267" name="Line 93"/>
              <p:cNvSpPr>
                <a:spLocks noChangeShapeType="1"/>
              </p:cNvSpPr>
              <p:nvPr/>
            </p:nvSpPr>
            <p:spPr bwMode="auto">
              <a:xfrm>
                <a:off x="3633" y="615"/>
                <a:ext cx="796" cy="2"/>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grpSp>
          <p:nvGrpSpPr>
            <p:cNvPr id="179215" name="Group 94"/>
            <p:cNvGrpSpPr>
              <a:grpSpLocks/>
            </p:cNvGrpSpPr>
            <p:nvPr/>
          </p:nvGrpSpPr>
          <p:grpSpPr bwMode="auto">
            <a:xfrm>
              <a:off x="6434139" y="2432449"/>
              <a:ext cx="1040606" cy="560784"/>
              <a:chOff x="4696" y="597"/>
              <a:chExt cx="874" cy="471"/>
            </a:xfrm>
          </p:grpSpPr>
          <p:sp>
            <p:nvSpPr>
              <p:cNvPr id="179259" name="Rectangle 95"/>
              <p:cNvSpPr>
                <a:spLocks noChangeArrowheads="1"/>
              </p:cNvSpPr>
              <p:nvPr/>
            </p:nvSpPr>
            <p:spPr bwMode="auto">
              <a:xfrm>
                <a:off x="4753" y="597"/>
                <a:ext cx="817" cy="416"/>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solidFill>
                    <a:srgbClr val="000000"/>
                  </a:solidFill>
                  <a:cs typeface="Arial" charset="0"/>
                </a:endParaRPr>
              </a:p>
            </p:txBody>
          </p:sp>
          <p:sp>
            <p:nvSpPr>
              <p:cNvPr id="179260" name="Rectangle 96"/>
              <p:cNvSpPr>
                <a:spLocks noChangeArrowheads="1"/>
              </p:cNvSpPr>
              <p:nvPr/>
            </p:nvSpPr>
            <p:spPr bwMode="auto">
              <a:xfrm>
                <a:off x="4723" y="642"/>
                <a:ext cx="802" cy="413"/>
              </a:xfrm>
              <a:prstGeom prst="rect">
                <a:avLst/>
              </a:prstGeom>
              <a:solidFill>
                <a:schemeClr val="bg1"/>
              </a:solidFill>
              <a:ln w="28575">
                <a:solidFill>
                  <a:schemeClr val="tx1"/>
                </a:solidFill>
                <a:miter lim="800000"/>
                <a:headEnd/>
                <a:tailEnd/>
              </a:ln>
            </p:spPr>
            <p:txBody>
              <a:bodyPr wrap="none" anchor="ctr"/>
              <a:lstStyle/>
              <a:p>
                <a:endParaRPr lang="en-US" dirty="0">
                  <a:solidFill>
                    <a:srgbClr val="000000"/>
                  </a:solidFill>
                  <a:cs typeface="Arial" charset="0"/>
                </a:endParaRPr>
              </a:p>
            </p:txBody>
          </p:sp>
          <p:sp>
            <p:nvSpPr>
              <p:cNvPr id="179261" name="Line 97"/>
              <p:cNvSpPr>
                <a:spLocks noChangeShapeType="1"/>
              </p:cNvSpPr>
              <p:nvPr/>
            </p:nvSpPr>
            <p:spPr bwMode="auto">
              <a:xfrm>
                <a:off x="4723" y="842"/>
                <a:ext cx="796" cy="2"/>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79262" name="Text Box 98"/>
              <p:cNvSpPr txBox="1">
                <a:spLocks noChangeArrowheads="1"/>
              </p:cNvSpPr>
              <p:nvPr/>
            </p:nvSpPr>
            <p:spPr bwMode="auto">
              <a:xfrm>
                <a:off x="4696" y="621"/>
                <a:ext cx="830" cy="4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ct val="110000"/>
                  </a:lnSpc>
                </a:pPr>
                <a:r>
                  <a:rPr lang="en-US" sz="1350" i="0" dirty="0">
                    <a:solidFill>
                      <a:srgbClr val="000000"/>
                    </a:solidFill>
                    <a:latin typeface="Arial" charset="0"/>
                    <a:cs typeface="Arial" charset="0"/>
                  </a:rPr>
                  <a:t>link</a:t>
                </a:r>
              </a:p>
              <a:p>
                <a:pPr algn="ctr">
                  <a:lnSpc>
                    <a:spcPct val="110000"/>
                  </a:lnSpc>
                </a:pPr>
                <a:r>
                  <a:rPr lang="en-US" sz="1350" i="0" dirty="0">
                    <a:solidFill>
                      <a:srgbClr val="000000"/>
                    </a:solidFill>
                    <a:latin typeface="Arial" charset="0"/>
                    <a:cs typeface="Arial" charset="0"/>
                  </a:rPr>
                  <a:t>physical</a:t>
                </a:r>
              </a:p>
            </p:txBody>
          </p:sp>
        </p:grpSp>
        <p:sp>
          <p:nvSpPr>
            <p:cNvPr id="179216" name="Text Box 167"/>
            <p:cNvSpPr txBox="1">
              <a:spLocks noChangeArrowheads="1"/>
            </p:cNvSpPr>
            <p:nvPr/>
          </p:nvSpPr>
          <p:spPr bwMode="auto">
            <a:xfrm>
              <a:off x="5534026" y="3109912"/>
              <a:ext cx="723275" cy="30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350" b="1" i="0" dirty="0">
                  <a:solidFill>
                    <a:srgbClr val="000000"/>
                  </a:solidFill>
                  <a:latin typeface="Arial" charset="0"/>
                  <a:cs typeface="Arial" charset="0"/>
                </a:rPr>
                <a:t>switch</a:t>
              </a:r>
            </a:p>
          </p:txBody>
        </p:sp>
        <p:grpSp>
          <p:nvGrpSpPr>
            <p:cNvPr id="179217" name="Group 39"/>
            <p:cNvGrpSpPr>
              <a:grpSpLocks/>
            </p:cNvGrpSpPr>
            <p:nvPr/>
          </p:nvGrpSpPr>
          <p:grpSpPr bwMode="auto">
            <a:xfrm>
              <a:off x="4220140" y="2004417"/>
              <a:ext cx="754857" cy="253603"/>
              <a:chOff x="1070" y="918"/>
              <a:chExt cx="634" cy="213"/>
            </a:xfrm>
          </p:grpSpPr>
          <p:sp>
            <p:nvSpPr>
              <p:cNvPr id="71738" name="Rectangle 40"/>
              <p:cNvSpPr>
                <a:spLocks noChangeArrowheads="1"/>
              </p:cNvSpPr>
              <p:nvPr/>
            </p:nvSpPr>
            <p:spPr bwMode="auto">
              <a:xfrm>
                <a:off x="1082" y="939"/>
                <a:ext cx="576" cy="13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CC0000"/>
                  </a:solidFill>
                  <a:latin typeface="Arial" charset="0"/>
                  <a:cs typeface="Arial" charset="0"/>
                </a:endParaRPr>
              </a:p>
            </p:txBody>
          </p:sp>
          <p:sp>
            <p:nvSpPr>
              <p:cNvPr id="179258" name="Text Box 4"/>
              <p:cNvSpPr txBox="1">
                <a:spLocks noChangeArrowheads="1"/>
              </p:cNvSpPr>
              <p:nvPr/>
            </p:nvSpPr>
            <p:spPr bwMode="auto">
              <a:xfrm>
                <a:off x="1070" y="918"/>
                <a:ext cx="634"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r>
                  <a:rPr lang="en-US" sz="1050" i="0" dirty="0">
                    <a:solidFill>
                      <a:srgbClr val="CC0000"/>
                    </a:solidFill>
                    <a:latin typeface="Arial" charset="0"/>
                    <a:cs typeface="Arial" charset="0"/>
                  </a:rPr>
                  <a:t>datagram</a:t>
                </a:r>
              </a:p>
            </p:txBody>
          </p:sp>
        </p:grpSp>
        <p:sp>
          <p:nvSpPr>
            <p:cNvPr id="179218" name="Rectangle 57"/>
            <p:cNvSpPr>
              <a:spLocks noChangeArrowheads="1"/>
            </p:cNvSpPr>
            <p:nvPr/>
          </p:nvSpPr>
          <p:spPr bwMode="auto">
            <a:xfrm>
              <a:off x="5049442" y="4302920"/>
              <a:ext cx="972740" cy="1159669"/>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solidFill>
                  <a:srgbClr val="000000"/>
                </a:solidFill>
                <a:cs typeface="Arial" charset="0"/>
              </a:endParaRPr>
            </a:p>
          </p:txBody>
        </p:sp>
        <p:sp>
          <p:nvSpPr>
            <p:cNvPr id="179219" name="Rectangle 58"/>
            <p:cNvSpPr>
              <a:spLocks noChangeArrowheads="1"/>
            </p:cNvSpPr>
            <p:nvPr/>
          </p:nvSpPr>
          <p:spPr bwMode="auto">
            <a:xfrm>
              <a:off x="5013724" y="4356497"/>
              <a:ext cx="954881" cy="1152525"/>
            </a:xfrm>
            <a:prstGeom prst="rect">
              <a:avLst/>
            </a:prstGeom>
            <a:solidFill>
              <a:schemeClr val="bg1"/>
            </a:solidFill>
            <a:ln w="28575">
              <a:solidFill>
                <a:schemeClr val="tx1"/>
              </a:solidFill>
              <a:miter lim="800000"/>
              <a:headEnd/>
              <a:tailEnd/>
            </a:ln>
          </p:spPr>
          <p:txBody>
            <a:bodyPr wrap="none" anchor="ctr"/>
            <a:lstStyle/>
            <a:p>
              <a:endParaRPr lang="en-US" dirty="0">
                <a:solidFill>
                  <a:srgbClr val="000000"/>
                </a:solidFill>
                <a:cs typeface="Arial" charset="0"/>
              </a:endParaRPr>
            </a:p>
          </p:txBody>
        </p:sp>
        <p:sp>
          <p:nvSpPr>
            <p:cNvPr id="179220" name="Line 59"/>
            <p:cNvSpPr>
              <a:spLocks noChangeShapeType="1"/>
            </p:cNvSpPr>
            <p:nvPr/>
          </p:nvSpPr>
          <p:spPr bwMode="auto">
            <a:xfrm>
              <a:off x="5013722" y="4594624"/>
              <a:ext cx="947738" cy="2381"/>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79221" name="Text Box 60"/>
            <p:cNvSpPr txBox="1">
              <a:spLocks noChangeArrowheads="1"/>
            </p:cNvSpPr>
            <p:nvPr/>
          </p:nvSpPr>
          <p:spPr bwMode="auto">
            <a:xfrm>
              <a:off x="4981576" y="4331494"/>
              <a:ext cx="988219" cy="14457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ct val="110000"/>
                </a:lnSpc>
              </a:pPr>
              <a:r>
                <a:rPr lang="en-US" sz="1350" i="0" dirty="0">
                  <a:solidFill>
                    <a:srgbClr val="000000"/>
                  </a:solidFill>
                  <a:latin typeface="Arial" charset="0"/>
                  <a:cs typeface="Arial" charset="0"/>
                </a:rPr>
                <a:t>application</a:t>
              </a:r>
            </a:p>
            <a:p>
              <a:pPr algn="ctr">
                <a:lnSpc>
                  <a:spcPct val="110000"/>
                </a:lnSpc>
              </a:pPr>
              <a:r>
                <a:rPr lang="en-US" sz="1350" i="0" dirty="0">
                  <a:solidFill>
                    <a:srgbClr val="000000"/>
                  </a:solidFill>
                  <a:latin typeface="Arial" charset="0"/>
                  <a:cs typeface="Arial" charset="0"/>
                </a:rPr>
                <a:t>transport</a:t>
              </a:r>
            </a:p>
            <a:p>
              <a:pPr algn="ctr">
                <a:lnSpc>
                  <a:spcPct val="110000"/>
                </a:lnSpc>
              </a:pPr>
              <a:r>
                <a:rPr lang="en-US" sz="1350" i="0" dirty="0">
                  <a:solidFill>
                    <a:srgbClr val="000000"/>
                  </a:solidFill>
                  <a:latin typeface="Arial" charset="0"/>
                  <a:cs typeface="Arial" charset="0"/>
                </a:rPr>
                <a:t>network</a:t>
              </a:r>
            </a:p>
            <a:p>
              <a:pPr algn="ctr">
                <a:lnSpc>
                  <a:spcPct val="110000"/>
                </a:lnSpc>
              </a:pPr>
              <a:r>
                <a:rPr lang="en-US" sz="1350" i="0" dirty="0">
                  <a:solidFill>
                    <a:srgbClr val="000000"/>
                  </a:solidFill>
                  <a:latin typeface="Arial" charset="0"/>
                  <a:cs typeface="Arial" charset="0"/>
                </a:rPr>
                <a:t>link</a:t>
              </a:r>
            </a:p>
            <a:p>
              <a:pPr algn="ctr">
                <a:lnSpc>
                  <a:spcPct val="110000"/>
                </a:lnSpc>
              </a:pPr>
              <a:r>
                <a:rPr lang="en-US" sz="1350" i="0" dirty="0">
                  <a:solidFill>
                    <a:srgbClr val="000000"/>
                  </a:solidFill>
                  <a:latin typeface="Arial" charset="0"/>
                  <a:cs typeface="Arial" charset="0"/>
                </a:rPr>
                <a:t>physical</a:t>
              </a:r>
            </a:p>
          </p:txBody>
        </p:sp>
        <p:sp>
          <p:nvSpPr>
            <p:cNvPr id="179222" name="Line 61"/>
            <p:cNvSpPr>
              <a:spLocks noChangeShapeType="1"/>
            </p:cNvSpPr>
            <p:nvPr/>
          </p:nvSpPr>
          <p:spPr bwMode="auto">
            <a:xfrm>
              <a:off x="5019675" y="4835130"/>
              <a:ext cx="947738" cy="2381"/>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79223" name="Line 62"/>
            <p:cNvSpPr>
              <a:spLocks noChangeShapeType="1"/>
            </p:cNvSpPr>
            <p:nvPr/>
          </p:nvSpPr>
          <p:spPr bwMode="auto">
            <a:xfrm>
              <a:off x="5023247" y="5045870"/>
              <a:ext cx="947738" cy="2381"/>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79224" name="Line 63"/>
            <p:cNvSpPr>
              <a:spLocks noChangeShapeType="1"/>
            </p:cNvSpPr>
            <p:nvPr/>
          </p:nvSpPr>
          <p:spPr bwMode="auto">
            <a:xfrm>
              <a:off x="5023247" y="5253039"/>
              <a:ext cx="947738" cy="2381"/>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79225" name="Freeform 49"/>
            <p:cNvSpPr>
              <a:spLocks/>
            </p:cNvSpPr>
            <p:nvPr/>
          </p:nvSpPr>
          <p:spPr bwMode="auto">
            <a:xfrm>
              <a:off x="5997179" y="4307683"/>
              <a:ext cx="285750" cy="1393031"/>
            </a:xfrm>
            <a:custGeom>
              <a:avLst/>
              <a:gdLst>
                <a:gd name="T0" fmla="*/ 0 w 240"/>
                <a:gd name="T1" fmla="*/ 2147483647 h 1170"/>
                <a:gd name="T2" fmla="*/ 2147483647 w 240"/>
                <a:gd name="T3" fmla="*/ 0 h 1170"/>
                <a:gd name="T4" fmla="*/ 2147483647 w 240"/>
                <a:gd name="T5" fmla="*/ 2147483647 h 1170"/>
                <a:gd name="T6" fmla="*/ 2147483647 w 240"/>
                <a:gd name="T7" fmla="*/ 2147483647 h 1170"/>
                <a:gd name="T8" fmla="*/ 0 w 240"/>
                <a:gd name="T9" fmla="*/ 2147483647 h 11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1170">
                  <a:moveTo>
                    <a:pt x="0" y="960"/>
                  </a:moveTo>
                  <a:lnTo>
                    <a:pt x="6" y="0"/>
                  </a:lnTo>
                  <a:lnTo>
                    <a:pt x="240" y="1092"/>
                  </a:lnTo>
                  <a:lnTo>
                    <a:pt x="168" y="1170"/>
                  </a:lnTo>
                  <a:lnTo>
                    <a:pt x="0" y="960"/>
                  </a:lnTo>
                  <a:close/>
                </a:path>
              </a:pathLst>
            </a:custGeom>
            <a:gradFill rotWithShape="1">
              <a:gsLst>
                <a:gs pos="0">
                  <a:srgbClr val="000099"/>
                </a:gs>
                <a:gs pos="100000">
                  <a:schemeClr val="bg1"/>
                </a:gs>
              </a:gsLst>
              <a:lin ang="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nvGrpSpPr>
            <p:cNvPr id="179226" name="Group 50"/>
            <p:cNvGrpSpPr>
              <a:grpSpLocks/>
            </p:cNvGrpSpPr>
            <p:nvPr/>
          </p:nvGrpSpPr>
          <p:grpSpPr bwMode="auto">
            <a:xfrm>
              <a:off x="4236883" y="2232426"/>
              <a:ext cx="821531" cy="277416"/>
              <a:chOff x="998" y="1077"/>
              <a:chExt cx="690" cy="233"/>
            </a:xfrm>
          </p:grpSpPr>
          <p:sp>
            <p:nvSpPr>
              <p:cNvPr id="71736" name="Rectangle 51"/>
              <p:cNvSpPr>
                <a:spLocks noChangeArrowheads="1"/>
              </p:cNvSpPr>
              <p:nvPr/>
            </p:nvSpPr>
            <p:spPr bwMode="auto">
              <a:xfrm>
                <a:off x="998" y="1113"/>
                <a:ext cx="690" cy="13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CC0000"/>
                  </a:solidFill>
                  <a:latin typeface="Arial" charset="0"/>
                  <a:cs typeface="Arial" charset="0"/>
                </a:endParaRPr>
              </a:p>
            </p:txBody>
          </p:sp>
          <p:sp>
            <p:nvSpPr>
              <p:cNvPr id="179256" name="Text Box 7"/>
              <p:cNvSpPr txBox="1">
                <a:spLocks noChangeArrowheads="1"/>
              </p:cNvSpPr>
              <p:nvPr/>
            </p:nvSpPr>
            <p:spPr bwMode="auto">
              <a:xfrm>
                <a:off x="1107" y="1077"/>
                <a:ext cx="485"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r>
                  <a:rPr lang="en-US" sz="1200" i="0" dirty="0">
                    <a:solidFill>
                      <a:srgbClr val="CC0000"/>
                    </a:solidFill>
                    <a:latin typeface="Arial" charset="0"/>
                    <a:cs typeface="Arial" charset="0"/>
                  </a:rPr>
                  <a:t>frame</a:t>
                </a:r>
              </a:p>
            </p:txBody>
          </p:sp>
        </p:grpSp>
        <p:grpSp>
          <p:nvGrpSpPr>
            <p:cNvPr id="179228" name="Group 54"/>
            <p:cNvGrpSpPr>
              <a:grpSpLocks/>
            </p:cNvGrpSpPr>
            <p:nvPr/>
          </p:nvGrpSpPr>
          <p:grpSpPr bwMode="auto">
            <a:xfrm>
              <a:off x="7192567" y="2482457"/>
              <a:ext cx="821531" cy="277416"/>
              <a:chOff x="998" y="1077"/>
              <a:chExt cx="690" cy="233"/>
            </a:xfrm>
          </p:grpSpPr>
          <p:sp>
            <p:nvSpPr>
              <p:cNvPr id="71734" name="Rectangle 55"/>
              <p:cNvSpPr>
                <a:spLocks noChangeArrowheads="1"/>
              </p:cNvSpPr>
              <p:nvPr/>
            </p:nvSpPr>
            <p:spPr bwMode="auto">
              <a:xfrm>
                <a:off x="998" y="1113"/>
                <a:ext cx="690" cy="13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CC0000"/>
                  </a:solidFill>
                  <a:latin typeface="Arial" charset="0"/>
                  <a:cs typeface="Arial" charset="0"/>
                </a:endParaRPr>
              </a:p>
            </p:txBody>
          </p:sp>
          <p:sp>
            <p:nvSpPr>
              <p:cNvPr id="179254" name="Text Box 7"/>
              <p:cNvSpPr txBox="1">
                <a:spLocks noChangeArrowheads="1"/>
              </p:cNvSpPr>
              <p:nvPr/>
            </p:nvSpPr>
            <p:spPr bwMode="auto">
              <a:xfrm>
                <a:off x="1107" y="1077"/>
                <a:ext cx="485"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r>
                  <a:rPr lang="en-US" sz="1200" i="0" dirty="0">
                    <a:solidFill>
                      <a:srgbClr val="CC0000"/>
                    </a:solidFill>
                    <a:latin typeface="Arial" charset="0"/>
                    <a:cs typeface="Arial" charset="0"/>
                  </a:rPr>
                  <a:t>frame</a:t>
                </a:r>
              </a:p>
            </p:txBody>
          </p:sp>
        </p:grpSp>
        <p:grpSp>
          <p:nvGrpSpPr>
            <p:cNvPr id="179229" name="Group 57"/>
            <p:cNvGrpSpPr>
              <a:grpSpLocks/>
            </p:cNvGrpSpPr>
            <p:nvPr/>
          </p:nvGrpSpPr>
          <p:grpSpPr bwMode="auto">
            <a:xfrm>
              <a:off x="6949680" y="3796907"/>
              <a:ext cx="821531" cy="277416"/>
              <a:chOff x="998" y="1077"/>
              <a:chExt cx="690" cy="233"/>
            </a:xfrm>
          </p:grpSpPr>
          <p:sp>
            <p:nvSpPr>
              <p:cNvPr id="71732" name="Rectangle 58"/>
              <p:cNvSpPr>
                <a:spLocks noChangeArrowheads="1"/>
              </p:cNvSpPr>
              <p:nvPr/>
            </p:nvSpPr>
            <p:spPr bwMode="auto">
              <a:xfrm>
                <a:off x="998" y="1113"/>
                <a:ext cx="690" cy="13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CC0000"/>
                  </a:solidFill>
                  <a:latin typeface="Arial" charset="0"/>
                  <a:cs typeface="Arial" charset="0"/>
                </a:endParaRPr>
              </a:p>
            </p:txBody>
          </p:sp>
          <p:sp>
            <p:nvSpPr>
              <p:cNvPr id="179252" name="Text Box 7"/>
              <p:cNvSpPr txBox="1">
                <a:spLocks noChangeArrowheads="1"/>
              </p:cNvSpPr>
              <p:nvPr/>
            </p:nvSpPr>
            <p:spPr bwMode="auto">
              <a:xfrm>
                <a:off x="1107" y="1077"/>
                <a:ext cx="485"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r>
                  <a:rPr lang="en-US" sz="1200" i="0" dirty="0">
                    <a:solidFill>
                      <a:srgbClr val="CC0000"/>
                    </a:solidFill>
                    <a:latin typeface="Arial" charset="0"/>
                    <a:cs typeface="Arial" charset="0"/>
                  </a:rPr>
                  <a:t>frame</a:t>
                </a:r>
              </a:p>
            </p:txBody>
          </p:sp>
        </p:grpSp>
        <p:grpSp>
          <p:nvGrpSpPr>
            <p:cNvPr id="179230" name="Group 60"/>
            <p:cNvGrpSpPr>
              <a:grpSpLocks/>
            </p:cNvGrpSpPr>
            <p:nvPr/>
          </p:nvGrpSpPr>
          <p:grpSpPr bwMode="auto">
            <a:xfrm>
              <a:off x="6999685" y="3586162"/>
              <a:ext cx="754857" cy="253603"/>
              <a:chOff x="1070" y="918"/>
              <a:chExt cx="634" cy="213"/>
            </a:xfrm>
          </p:grpSpPr>
          <p:sp>
            <p:nvSpPr>
              <p:cNvPr id="71730" name="Rectangle 61"/>
              <p:cNvSpPr>
                <a:spLocks noChangeArrowheads="1"/>
              </p:cNvSpPr>
              <p:nvPr/>
            </p:nvSpPr>
            <p:spPr bwMode="auto">
              <a:xfrm>
                <a:off x="1082" y="939"/>
                <a:ext cx="576" cy="13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CC0000"/>
                  </a:solidFill>
                  <a:latin typeface="Arial" charset="0"/>
                  <a:cs typeface="Arial" charset="0"/>
                </a:endParaRPr>
              </a:p>
            </p:txBody>
          </p:sp>
          <p:sp>
            <p:nvSpPr>
              <p:cNvPr id="179250" name="Text Box 4"/>
              <p:cNvSpPr txBox="1">
                <a:spLocks noChangeArrowheads="1"/>
              </p:cNvSpPr>
              <p:nvPr/>
            </p:nvSpPr>
            <p:spPr bwMode="auto">
              <a:xfrm>
                <a:off x="1070" y="918"/>
                <a:ext cx="634"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r>
                  <a:rPr lang="en-US" sz="1050" i="0" dirty="0">
                    <a:solidFill>
                      <a:srgbClr val="CC0000"/>
                    </a:solidFill>
                    <a:latin typeface="Arial" charset="0"/>
                    <a:cs typeface="Arial" charset="0"/>
                  </a:rPr>
                  <a:t>datagram</a:t>
                </a:r>
              </a:p>
            </p:txBody>
          </p:sp>
        </p:grpSp>
        <p:sp>
          <p:nvSpPr>
            <p:cNvPr id="179231" name="Freeform 63"/>
            <p:cNvSpPr>
              <a:spLocks/>
            </p:cNvSpPr>
            <p:nvPr/>
          </p:nvSpPr>
          <p:spPr bwMode="auto">
            <a:xfrm>
              <a:off x="5961460" y="3507582"/>
              <a:ext cx="271463" cy="692944"/>
            </a:xfrm>
            <a:custGeom>
              <a:avLst/>
              <a:gdLst>
                <a:gd name="T0" fmla="*/ 2147483647 w 228"/>
                <a:gd name="T1" fmla="*/ 0 h 582"/>
                <a:gd name="T2" fmla="*/ 2147483647 w 228"/>
                <a:gd name="T3" fmla="*/ 2147483647 h 582"/>
                <a:gd name="T4" fmla="*/ 2147483647 w 228"/>
                <a:gd name="T5" fmla="*/ 2147483647 h 582"/>
                <a:gd name="T6" fmla="*/ 0 w 228"/>
                <a:gd name="T7" fmla="*/ 2147483647 h 582"/>
                <a:gd name="T8" fmla="*/ 2147483647 w 228"/>
                <a:gd name="T9" fmla="*/ 0 h 5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 h="582">
                  <a:moveTo>
                    <a:pt x="228" y="0"/>
                  </a:moveTo>
                  <a:lnTo>
                    <a:pt x="228" y="582"/>
                  </a:lnTo>
                  <a:lnTo>
                    <a:pt x="12" y="360"/>
                  </a:lnTo>
                  <a:lnTo>
                    <a:pt x="0" y="222"/>
                  </a:lnTo>
                  <a:lnTo>
                    <a:pt x="228" y="0"/>
                  </a:lnTo>
                  <a:close/>
                </a:path>
              </a:pathLst>
            </a:custGeom>
            <a:gradFill rotWithShape="1">
              <a:gsLst>
                <a:gs pos="0">
                  <a:schemeClr val="bg1"/>
                </a:gs>
                <a:gs pos="100000">
                  <a:srgbClr val="000099"/>
                </a:gs>
              </a:gsLst>
              <a:lin ang="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nvGrpSpPr>
            <p:cNvPr id="179232" name="Group 44"/>
            <p:cNvGrpSpPr>
              <a:grpSpLocks/>
            </p:cNvGrpSpPr>
            <p:nvPr/>
          </p:nvGrpSpPr>
          <p:grpSpPr bwMode="auto">
            <a:xfrm>
              <a:off x="6004322" y="1868092"/>
              <a:ext cx="571500" cy="520303"/>
              <a:chOff x="-44" y="1473"/>
              <a:chExt cx="981" cy="1105"/>
            </a:xfrm>
          </p:grpSpPr>
          <p:pic>
            <p:nvPicPr>
              <p:cNvPr id="179247"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924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9233" name="Group 44"/>
            <p:cNvGrpSpPr>
              <a:grpSpLocks/>
            </p:cNvGrpSpPr>
            <p:nvPr/>
          </p:nvGrpSpPr>
          <p:grpSpPr bwMode="auto">
            <a:xfrm>
              <a:off x="5988844" y="5359005"/>
              <a:ext cx="571500" cy="520303"/>
              <a:chOff x="-44" y="1473"/>
              <a:chExt cx="981" cy="1105"/>
            </a:xfrm>
          </p:grpSpPr>
          <p:pic>
            <p:nvPicPr>
              <p:cNvPr id="179245"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924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pic>
          <p:nvPicPr>
            <p:cNvPr id="7171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8099" y="2861073"/>
              <a:ext cx="658415" cy="2928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nvGrpSpPr>
            <p:cNvPr id="71" name="Group 347"/>
            <p:cNvGrpSpPr>
              <a:grpSpLocks/>
            </p:cNvGrpSpPr>
            <p:nvPr/>
          </p:nvGrpSpPr>
          <p:grpSpPr bwMode="auto">
            <a:xfrm>
              <a:off x="5498817" y="3733446"/>
              <a:ext cx="585814" cy="323378"/>
              <a:chOff x="1871277" y="1576300"/>
              <a:chExt cx="1128371" cy="437861"/>
            </a:xfrm>
          </p:grpSpPr>
          <p:sp>
            <p:nvSpPr>
              <p:cNvPr id="72" name="Oval 7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73" name="Rectangle 7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4" name="Oval 7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75" name="Freeform 7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6" name="Freeform 7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7" name="Freeform 7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8" name="Freeform 7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79" name="Straight Connector 78"/>
              <p:cNvCxnSpPr>
                <a:cxnSpLocks/>
                <a:endCxn id="7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81" name="Group 50">
              <a:extLst>
                <a:ext uri="{FF2B5EF4-FFF2-40B4-BE49-F238E27FC236}">
                  <a16:creationId xmlns:a16="http://schemas.microsoft.com/office/drawing/2014/main" id="{7A90DDEE-CBA4-C946-AF01-7DDB26659998}"/>
                </a:ext>
              </a:extLst>
            </p:cNvPr>
            <p:cNvGrpSpPr>
              <a:grpSpLocks/>
            </p:cNvGrpSpPr>
            <p:nvPr/>
          </p:nvGrpSpPr>
          <p:grpSpPr bwMode="auto">
            <a:xfrm>
              <a:off x="4116587" y="5033219"/>
              <a:ext cx="821531" cy="277416"/>
              <a:chOff x="998" y="1077"/>
              <a:chExt cx="690" cy="233"/>
            </a:xfrm>
          </p:grpSpPr>
          <p:sp>
            <p:nvSpPr>
              <p:cNvPr id="82" name="Rectangle 51">
                <a:extLst>
                  <a:ext uri="{FF2B5EF4-FFF2-40B4-BE49-F238E27FC236}">
                    <a16:creationId xmlns:a16="http://schemas.microsoft.com/office/drawing/2014/main" id="{1BAFE3FF-5F26-9F40-B573-A429C651D609}"/>
                  </a:ext>
                </a:extLst>
              </p:cNvPr>
              <p:cNvSpPr>
                <a:spLocks noChangeArrowheads="1"/>
              </p:cNvSpPr>
              <p:nvPr/>
            </p:nvSpPr>
            <p:spPr bwMode="auto">
              <a:xfrm>
                <a:off x="998" y="1113"/>
                <a:ext cx="690" cy="13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CC0000"/>
                  </a:solidFill>
                  <a:latin typeface="Arial" charset="0"/>
                  <a:cs typeface="Arial" charset="0"/>
                </a:endParaRPr>
              </a:p>
            </p:txBody>
          </p:sp>
          <p:sp>
            <p:nvSpPr>
              <p:cNvPr id="83" name="Text Box 7">
                <a:extLst>
                  <a:ext uri="{FF2B5EF4-FFF2-40B4-BE49-F238E27FC236}">
                    <a16:creationId xmlns:a16="http://schemas.microsoft.com/office/drawing/2014/main" id="{317D3F5D-0E4F-3D49-A661-1B85E7880A05}"/>
                  </a:ext>
                </a:extLst>
              </p:cNvPr>
              <p:cNvSpPr txBox="1">
                <a:spLocks noChangeArrowheads="1"/>
              </p:cNvSpPr>
              <p:nvPr/>
            </p:nvSpPr>
            <p:spPr bwMode="auto">
              <a:xfrm>
                <a:off x="1107" y="1077"/>
                <a:ext cx="485"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r>
                  <a:rPr lang="en-US" sz="1200" i="0" dirty="0">
                    <a:solidFill>
                      <a:srgbClr val="CC0000"/>
                    </a:solidFill>
                    <a:latin typeface="Arial" charset="0"/>
                    <a:cs typeface="Arial" charset="0"/>
                  </a:rPr>
                  <a:t>frame</a:t>
                </a:r>
              </a:p>
            </p:txBody>
          </p:sp>
        </p:grpSp>
        <p:grpSp>
          <p:nvGrpSpPr>
            <p:cNvPr id="84" name="Group 39">
              <a:extLst>
                <a:ext uri="{FF2B5EF4-FFF2-40B4-BE49-F238E27FC236}">
                  <a16:creationId xmlns:a16="http://schemas.microsoft.com/office/drawing/2014/main" id="{21D2EF6C-A859-834F-A4A8-2A5625E5A709}"/>
                </a:ext>
              </a:extLst>
            </p:cNvPr>
            <p:cNvGrpSpPr>
              <a:grpSpLocks/>
            </p:cNvGrpSpPr>
            <p:nvPr/>
          </p:nvGrpSpPr>
          <p:grpSpPr bwMode="auto">
            <a:xfrm>
              <a:off x="4114801" y="4826875"/>
              <a:ext cx="754857" cy="253603"/>
              <a:chOff x="1070" y="918"/>
              <a:chExt cx="634" cy="213"/>
            </a:xfrm>
          </p:grpSpPr>
          <p:sp>
            <p:nvSpPr>
              <p:cNvPr id="85" name="Rectangle 40">
                <a:extLst>
                  <a:ext uri="{FF2B5EF4-FFF2-40B4-BE49-F238E27FC236}">
                    <a16:creationId xmlns:a16="http://schemas.microsoft.com/office/drawing/2014/main" id="{C0CE16A3-8FD6-F749-B2D9-128A114E8D6E}"/>
                  </a:ext>
                </a:extLst>
              </p:cNvPr>
              <p:cNvSpPr>
                <a:spLocks noChangeArrowheads="1"/>
              </p:cNvSpPr>
              <p:nvPr/>
            </p:nvSpPr>
            <p:spPr bwMode="auto">
              <a:xfrm>
                <a:off x="1082" y="939"/>
                <a:ext cx="576" cy="13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CC0000"/>
                  </a:solidFill>
                  <a:latin typeface="Arial" charset="0"/>
                  <a:cs typeface="Arial" charset="0"/>
                </a:endParaRPr>
              </a:p>
            </p:txBody>
          </p:sp>
          <p:sp>
            <p:nvSpPr>
              <p:cNvPr id="86" name="Text Box 4">
                <a:extLst>
                  <a:ext uri="{FF2B5EF4-FFF2-40B4-BE49-F238E27FC236}">
                    <a16:creationId xmlns:a16="http://schemas.microsoft.com/office/drawing/2014/main" id="{CBB8425E-DB6E-AE47-B790-EB1C80E466D6}"/>
                  </a:ext>
                </a:extLst>
              </p:cNvPr>
              <p:cNvSpPr txBox="1">
                <a:spLocks noChangeArrowheads="1"/>
              </p:cNvSpPr>
              <p:nvPr/>
            </p:nvSpPr>
            <p:spPr bwMode="auto">
              <a:xfrm>
                <a:off x="1070" y="918"/>
                <a:ext cx="634"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r>
                  <a:rPr lang="en-US" sz="1050" i="0" dirty="0">
                    <a:solidFill>
                      <a:srgbClr val="CC0000"/>
                    </a:solidFill>
                    <a:latin typeface="Arial" charset="0"/>
                    <a:cs typeface="Arial" charset="0"/>
                  </a:rPr>
                  <a:t>datagram</a:t>
                </a:r>
              </a:p>
            </p:txBody>
          </p:sp>
        </p:grpSp>
      </p:grpSp>
      <p:sp>
        <p:nvSpPr>
          <p:cNvPr id="179227" name="Freeform 53"/>
          <p:cNvSpPr>
            <a:spLocks/>
          </p:cNvSpPr>
          <p:nvPr/>
        </p:nvSpPr>
        <p:spPr bwMode="auto">
          <a:xfrm>
            <a:off x="5412261" y="1025612"/>
            <a:ext cx="2767912" cy="4930346"/>
          </a:xfrm>
          <a:custGeom>
            <a:avLst/>
            <a:gdLst>
              <a:gd name="T0" fmla="*/ 2147483647 w 1842"/>
              <a:gd name="T1" fmla="*/ 0 h 3348"/>
              <a:gd name="T2" fmla="*/ 2147483647 w 1842"/>
              <a:gd name="T3" fmla="*/ 2147483647 h 3348"/>
              <a:gd name="T4" fmla="*/ 2147483647 w 1842"/>
              <a:gd name="T5" fmla="*/ 2147483647 h 3348"/>
              <a:gd name="T6" fmla="*/ 2147483647 w 1842"/>
              <a:gd name="T7" fmla="*/ 2147483647 h 3348"/>
              <a:gd name="T8" fmla="*/ 2147483647 w 1842"/>
              <a:gd name="T9" fmla="*/ 2147483647 h 3348"/>
              <a:gd name="T10" fmla="*/ 2147483647 w 1842"/>
              <a:gd name="T11" fmla="*/ 2147483647 h 3348"/>
              <a:gd name="T12" fmla="*/ 2147483647 w 1842"/>
              <a:gd name="T13" fmla="*/ 2147483647 h 3348"/>
              <a:gd name="T14" fmla="*/ 2147483647 w 1842"/>
              <a:gd name="T15" fmla="*/ 2147483647 h 3348"/>
              <a:gd name="T16" fmla="*/ 2147483647 w 1842"/>
              <a:gd name="T17" fmla="*/ 2147483647 h 3348"/>
              <a:gd name="T18" fmla="*/ 2147483647 w 1842"/>
              <a:gd name="T19" fmla="*/ 2147483647 h 3348"/>
              <a:gd name="T20" fmla="*/ 2147483647 w 1842"/>
              <a:gd name="T21" fmla="*/ 2147483647 h 3348"/>
              <a:gd name="T22" fmla="*/ 2147483647 w 1842"/>
              <a:gd name="T23" fmla="*/ 2147483647 h 3348"/>
              <a:gd name="T24" fmla="*/ 0 w 1842"/>
              <a:gd name="T25" fmla="*/ 2147483647 h 33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42" h="3348">
                <a:moveTo>
                  <a:pt x="132" y="0"/>
                </a:moveTo>
                <a:lnTo>
                  <a:pt x="138" y="1200"/>
                </a:lnTo>
                <a:lnTo>
                  <a:pt x="1326" y="1200"/>
                </a:lnTo>
                <a:lnTo>
                  <a:pt x="1326" y="948"/>
                </a:lnTo>
                <a:lnTo>
                  <a:pt x="1830" y="948"/>
                </a:lnTo>
                <a:lnTo>
                  <a:pt x="1842" y="2496"/>
                </a:lnTo>
                <a:lnTo>
                  <a:pt x="1656" y="2340"/>
                </a:lnTo>
                <a:lnTo>
                  <a:pt x="1644" y="1896"/>
                </a:lnTo>
                <a:lnTo>
                  <a:pt x="1248" y="1902"/>
                </a:lnTo>
                <a:lnTo>
                  <a:pt x="1230" y="2430"/>
                </a:lnTo>
                <a:lnTo>
                  <a:pt x="774" y="3348"/>
                </a:lnTo>
                <a:lnTo>
                  <a:pt x="6" y="3348"/>
                </a:lnTo>
                <a:lnTo>
                  <a:pt x="0" y="2226"/>
                </a:lnTo>
              </a:path>
            </a:pathLst>
          </a:custGeom>
          <a:noFill/>
          <a:ln w="28575" cap="flat" cmpd="sng">
            <a:solidFill>
              <a:srgbClr val="FF0000"/>
            </a:solidFill>
            <a:prstDash val="solid"/>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spTree>
    <p:extLst>
      <p:ext uri="{BB962C8B-B14F-4D97-AF65-F5344CB8AC3E}">
        <p14:creationId xmlns:p14="http://schemas.microsoft.com/office/powerpoint/2010/main" val="116412138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Rectangle 2"/>
          <p:cNvSpPr>
            <a:spLocks noGrp="1" noChangeArrowheads="1"/>
          </p:cNvSpPr>
          <p:nvPr>
            <p:ph type="title"/>
          </p:nvPr>
        </p:nvSpPr>
        <p:spPr>
          <a:xfrm>
            <a:off x="249280" y="269617"/>
            <a:ext cx="6386297" cy="928988"/>
          </a:xfrm>
        </p:spPr>
        <p:txBody>
          <a:bodyPr>
            <a:normAutofit/>
          </a:bodyPr>
          <a:lstStyle/>
          <a:p>
            <a:pPr>
              <a:defRPr/>
            </a:pPr>
            <a:r>
              <a:rPr lang="en-US" dirty="0">
                <a:latin typeface="Gill Sans MT" charset="0"/>
                <a:cs typeface="+mj-cs"/>
              </a:rPr>
              <a:t>Ethernet Switch</a:t>
            </a:r>
            <a:r>
              <a:rPr lang="en-US" baseline="30000" dirty="0">
                <a:latin typeface="Gill Sans MT" charset="0"/>
                <a:cs typeface="+mj-cs"/>
              </a:rPr>
              <a:t>*</a:t>
            </a:r>
          </a:p>
        </p:txBody>
      </p:sp>
      <p:sp>
        <p:nvSpPr>
          <p:cNvPr id="61445" name="Rectangle 3"/>
          <p:cNvSpPr>
            <a:spLocks noGrp="1" noChangeArrowheads="1"/>
          </p:cNvSpPr>
          <p:nvPr>
            <p:ph type="body" idx="1"/>
          </p:nvPr>
        </p:nvSpPr>
        <p:spPr>
          <a:xfrm>
            <a:off x="480217" y="1272747"/>
            <a:ext cx="8317793" cy="4147774"/>
          </a:xfrm>
        </p:spPr>
        <p:txBody>
          <a:bodyPr>
            <a:normAutofit lnSpcReduction="10000"/>
          </a:bodyPr>
          <a:lstStyle/>
          <a:p>
            <a:pPr>
              <a:defRPr/>
            </a:pPr>
            <a:r>
              <a:rPr lang="en-US" dirty="0">
                <a:solidFill>
                  <a:srgbClr val="CC0000"/>
                </a:solidFill>
                <a:latin typeface="Gill Sans MT" charset="0"/>
                <a:cs typeface="+mn-cs"/>
              </a:rPr>
              <a:t>link-layer device: takes an </a:t>
            </a:r>
            <a:r>
              <a:rPr lang="en-US" i="1" dirty="0">
                <a:solidFill>
                  <a:srgbClr val="CC0000"/>
                </a:solidFill>
                <a:latin typeface="Gill Sans MT" charset="0"/>
                <a:cs typeface="+mn-cs"/>
              </a:rPr>
              <a:t>active</a:t>
            </a:r>
            <a:r>
              <a:rPr lang="en-US" dirty="0">
                <a:solidFill>
                  <a:srgbClr val="CC0000"/>
                </a:solidFill>
                <a:latin typeface="Gill Sans MT" charset="0"/>
                <a:cs typeface="+mn-cs"/>
              </a:rPr>
              <a:t> role in forwarding frames</a:t>
            </a:r>
          </a:p>
          <a:p>
            <a:pPr lvl="1">
              <a:defRPr/>
            </a:pPr>
            <a:r>
              <a:rPr lang="en-US" sz="2100" dirty="0">
                <a:latin typeface="Gill Sans MT" charset="0"/>
              </a:rPr>
              <a:t>store, forward Ethernet frames</a:t>
            </a:r>
          </a:p>
          <a:p>
            <a:pPr lvl="2">
              <a:defRPr/>
            </a:pPr>
            <a:r>
              <a:rPr lang="en-US" sz="1800" dirty="0">
                <a:latin typeface="Gill Sans MT" charset="0"/>
              </a:rPr>
              <a:t>examine incoming frame</a:t>
            </a:r>
            <a:r>
              <a:rPr lang="ja-JP" altLang="en-US" sz="1800">
                <a:latin typeface="Gill Sans MT" charset="0"/>
              </a:rPr>
              <a:t>’</a:t>
            </a:r>
            <a:r>
              <a:rPr lang="en-US" sz="1800" dirty="0">
                <a:latin typeface="Gill Sans MT" charset="0"/>
              </a:rPr>
              <a:t>s MAC address, </a:t>
            </a:r>
          </a:p>
          <a:p>
            <a:pPr lvl="2">
              <a:defRPr/>
            </a:pPr>
            <a:r>
              <a:rPr lang="en-US" sz="1800" dirty="0">
                <a:solidFill>
                  <a:srgbClr val="CC0000"/>
                </a:solidFill>
                <a:latin typeface="Gill Sans MT" charset="0"/>
              </a:rPr>
              <a:t>selectively</a:t>
            </a:r>
            <a:r>
              <a:rPr lang="en-US" sz="1800" dirty="0">
                <a:latin typeface="Gill Sans MT" charset="0"/>
              </a:rPr>
              <a:t> forward  frame to one-or-more outgoing links </a:t>
            </a:r>
          </a:p>
          <a:p>
            <a:pPr lvl="2">
              <a:defRPr/>
            </a:pPr>
            <a:r>
              <a:rPr lang="en-US" sz="1800" dirty="0">
                <a:latin typeface="Gill Sans MT" charset="0"/>
              </a:rPr>
              <a:t>when frame is to be forwarded on segment, uses Ethernet protocol to access segment</a:t>
            </a:r>
          </a:p>
          <a:p>
            <a:pPr>
              <a:defRPr/>
            </a:pPr>
            <a:r>
              <a:rPr lang="en-US" i="1" dirty="0">
                <a:solidFill>
                  <a:srgbClr val="CC0000"/>
                </a:solidFill>
                <a:latin typeface="Gill Sans MT" charset="0"/>
                <a:cs typeface="+mn-cs"/>
              </a:rPr>
              <a:t>transparent</a:t>
            </a:r>
          </a:p>
          <a:p>
            <a:pPr lvl="1">
              <a:defRPr/>
            </a:pPr>
            <a:r>
              <a:rPr lang="en-US" sz="2100" dirty="0">
                <a:latin typeface="Gill Sans MT" charset="0"/>
              </a:rPr>
              <a:t>hosts are unaware of presence of switches</a:t>
            </a:r>
          </a:p>
          <a:p>
            <a:pPr>
              <a:defRPr/>
            </a:pPr>
            <a:r>
              <a:rPr lang="en-US" i="1" dirty="0">
                <a:solidFill>
                  <a:srgbClr val="CC0000"/>
                </a:solidFill>
                <a:latin typeface="Gill Sans MT" charset="0"/>
                <a:cs typeface="+mn-cs"/>
              </a:rPr>
              <a:t>plug-and-play, self-learning</a:t>
            </a:r>
          </a:p>
          <a:p>
            <a:pPr lvl="1">
              <a:defRPr/>
            </a:pPr>
            <a:r>
              <a:rPr lang="en-US" sz="2100" dirty="0">
                <a:latin typeface="Gill Sans MT" charset="0"/>
              </a:rPr>
              <a:t>switches do not need to be configured, i.e., they create and manage their own forwarding tables</a:t>
            </a:r>
          </a:p>
          <a:p>
            <a:pPr>
              <a:defRPr/>
            </a:pPr>
            <a:endParaRPr lang="en-US" sz="1800" dirty="0">
              <a:latin typeface="Gill Sans MT" charset="0"/>
            </a:endParaRPr>
          </a:p>
        </p:txBody>
      </p:sp>
      <p:pic>
        <p:nvPicPr>
          <p:cNvPr id="160773" name="Picture 2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413" y="1047535"/>
            <a:ext cx="3530749" cy="1510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a:extLst>
              <a:ext uri="{FF2B5EF4-FFF2-40B4-BE49-F238E27FC236}">
                <a16:creationId xmlns:a16="http://schemas.microsoft.com/office/drawing/2014/main" id="{D2D2D980-9BA9-3A45-99B7-AAA8BE10FD5E}"/>
              </a:ext>
            </a:extLst>
          </p:cNvPr>
          <p:cNvSpPr txBox="1"/>
          <p:nvPr/>
        </p:nvSpPr>
        <p:spPr>
          <a:xfrm>
            <a:off x="173414" y="5692370"/>
            <a:ext cx="6885218"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t>Henceforth we will use “switch” most of the time, but occasionally may </a:t>
            </a:r>
          </a:p>
          <a:p>
            <a:r>
              <a:rPr lang="en-US" sz="1600" dirty="0"/>
              <a:t>refer to “bridge” when discussing some aspects of the protocol</a:t>
            </a:r>
          </a:p>
        </p:txBody>
      </p:sp>
    </p:spTree>
    <p:extLst>
      <p:ext uri="{BB962C8B-B14F-4D97-AF65-F5344CB8AC3E}">
        <p14:creationId xmlns:p14="http://schemas.microsoft.com/office/powerpoint/2010/main" val="37777881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Rectangle 2"/>
          <p:cNvSpPr>
            <a:spLocks noGrp="1" noChangeArrowheads="1"/>
          </p:cNvSpPr>
          <p:nvPr>
            <p:ph type="title"/>
          </p:nvPr>
        </p:nvSpPr>
        <p:spPr>
          <a:xfrm>
            <a:off x="322071" y="242952"/>
            <a:ext cx="7536826" cy="857250"/>
          </a:xfrm>
        </p:spPr>
        <p:txBody>
          <a:bodyPr/>
          <a:lstStyle/>
          <a:p>
            <a:pPr>
              <a:defRPr/>
            </a:pPr>
            <a:r>
              <a:rPr lang="en-US" sz="3200" dirty="0">
                <a:latin typeface="Gill Sans MT" charset="0"/>
              </a:rPr>
              <a:t>Switch: </a:t>
            </a:r>
            <a:r>
              <a:rPr lang="en-US" sz="3200" i="1" dirty="0">
                <a:latin typeface="Gill Sans MT" charset="0"/>
              </a:rPr>
              <a:t>multiple</a:t>
            </a:r>
            <a:r>
              <a:rPr lang="en-US" sz="3200" dirty="0">
                <a:latin typeface="Gill Sans MT" charset="0"/>
              </a:rPr>
              <a:t> simultaneous transmissions</a:t>
            </a:r>
          </a:p>
        </p:txBody>
      </p:sp>
      <p:sp>
        <p:nvSpPr>
          <p:cNvPr id="62469" name="Rectangle 3"/>
          <p:cNvSpPr>
            <a:spLocks noGrp="1" noChangeArrowheads="1"/>
          </p:cNvSpPr>
          <p:nvPr>
            <p:ph type="body" idx="1"/>
          </p:nvPr>
        </p:nvSpPr>
        <p:spPr>
          <a:xfrm>
            <a:off x="497286" y="1223319"/>
            <a:ext cx="4000573" cy="4819135"/>
          </a:xfrm>
        </p:spPr>
        <p:txBody>
          <a:bodyPr>
            <a:normAutofit/>
          </a:bodyPr>
          <a:lstStyle/>
          <a:p>
            <a:pPr>
              <a:lnSpc>
                <a:spcPct val="90000"/>
              </a:lnSpc>
              <a:defRPr/>
            </a:pPr>
            <a:r>
              <a:rPr lang="en-US" sz="2400" dirty="0">
                <a:latin typeface="Gill Sans MT" charset="0"/>
              </a:rPr>
              <a:t>hosts have dedicated, direct connection to switch</a:t>
            </a:r>
          </a:p>
          <a:p>
            <a:pPr>
              <a:lnSpc>
                <a:spcPct val="90000"/>
              </a:lnSpc>
              <a:defRPr/>
            </a:pPr>
            <a:r>
              <a:rPr lang="en-US" sz="2400" dirty="0">
                <a:latin typeface="Gill Sans MT" charset="0"/>
              </a:rPr>
              <a:t>switches buffer packets</a:t>
            </a:r>
          </a:p>
          <a:p>
            <a:pPr>
              <a:lnSpc>
                <a:spcPct val="90000"/>
              </a:lnSpc>
              <a:defRPr/>
            </a:pPr>
            <a:r>
              <a:rPr lang="en-US" sz="2400" dirty="0">
                <a:latin typeface="Gill Sans MT" charset="0"/>
              </a:rPr>
              <a:t>Ethernet protocol used on </a:t>
            </a:r>
            <a:r>
              <a:rPr lang="en-US" sz="2400" i="1" dirty="0">
                <a:latin typeface="Gill Sans MT" charset="0"/>
              </a:rPr>
              <a:t>each</a:t>
            </a:r>
            <a:r>
              <a:rPr lang="en-US" sz="2400" dirty="0">
                <a:latin typeface="Gill Sans MT" charset="0"/>
              </a:rPr>
              <a:t> link:</a:t>
            </a:r>
          </a:p>
          <a:p>
            <a:pPr lvl="1">
              <a:defRPr/>
            </a:pPr>
            <a:r>
              <a:rPr lang="en-US" sz="1800" dirty="0">
                <a:latin typeface="Gill Sans MT" charset="0"/>
              </a:rPr>
              <a:t>no collisions; one device at each end, full duplex</a:t>
            </a:r>
          </a:p>
          <a:p>
            <a:pPr>
              <a:lnSpc>
                <a:spcPct val="90000"/>
              </a:lnSpc>
              <a:defRPr/>
            </a:pPr>
            <a:r>
              <a:rPr lang="en-US" sz="2400" i="1" dirty="0">
                <a:solidFill>
                  <a:srgbClr val="CC0000"/>
                </a:solidFill>
                <a:latin typeface="Gill Sans MT" charset="0"/>
              </a:rPr>
              <a:t>switching:</a:t>
            </a:r>
            <a:r>
              <a:rPr lang="en-US" sz="2400" dirty="0">
                <a:solidFill>
                  <a:srgbClr val="CC0000"/>
                </a:solidFill>
                <a:latin typeface="Gill Sans MT" charset="0"/>
              </a:rPr>
              <a:t> </a:t>
            </a:r>
          </a:p>
          <a:p>
            <a:pPr lvl="1">
              <a:defRPr/>
            </a:pPr>
            <a:r>
              <a:rPr lang="en-US" sz="1800" dirty="0">
                <a:latin typeface="Gill Sans MT" charset="0"/>
              </a:rPr>
              <a:t>A-to-A</a:t>
            </a:r>
            <a:r>
              <a:rPr lang="ja-JP" altLang="en-US" sz="1800" dirty="0">
                <a:latin typeface="Gill Sans MT" charset="0"/>
              </a:rPr>
              <a:t>’</a:t>
            </a:r>
            <a:r>
              <a:rPr lang="en-US" sz="1800" dirty="0">
                <a:latin typeface="Gill Sans MT" charset="0"/>
              </a:rPr>
              <a:t> and B-to-B</a:t>
            </a:r>
            <a:r>
              <a:rPr lang="ja-JP" altLang="en-US" sz="1800" dirty="0">
                <a:latin typeface="Gill Sans MT" charset="0"/>
              </a:rPr>
              <a:t>’</a:t>
            </a:r>
            <a:r>
              <a:rPr lang="en-US" sz="1800" dirty="0">
                <a:latin typeface="Gill Sans MT" charset="0"/>
              </a:rPr>
              <a:t> can transmit simultaneously, without collisions</a:t>
            </a:r>
          </a:p>
          <a:p>
            <a:pPr lvl="1">
              <a:defRPr/>
            </a:pPr>
            <a:r>
              <a:rPr lang="en-US" sz="1800" dirty="0">
                <a:latin typeface="Gill Sans MT" charset="0"/>
              </a:rPr>
              <a:t> A-to-B</a:t>
            </a:r>
            <a:r>
              <a:rPr lang="ja-JP" altLang="en-US" sz="1800">
                <a:latin typeface="Gill Sans MT" charset="0"/>
              </a:rPr>
              <a:t>’</a:t>
            </a:r>
            <a:r>
              <a:rPr lang="en-US" sz="1800" dirty="0">
                <a:latin typeface="Gill Sans MT" charset="0"/>
              </a:rPr>
              <a:t> and B-to-B</a:t>
            </a:r>
            <a:r>
              <a:rPr lang="ja-JP" altLang="en-US" sz="1800">
                <a:latin typeface="Gill Sans MT" charset="0"/>
              </a:rPr>
              <a:t>’</a:t>
            </a:r>
            <a:r>
              <a:rPr lang="en-US" sz="1800" dirty="0">
                <a:latin typeface="Gill Sans MT" charset="0"/>
              </a:rPr>
              <a:t> can transmit simultaneously, without collisions, switch will buffer one of the frames if both arrive at the switch at the same time</a:t>
            </a:r>
          </a:p>
          <a:p>
            <a:pPr marL="0" indent="0">
              <a:lnSpc>
                <a:spcPct val="90000"/>
              </a:lnSpc>
              <a:buNone/>
              <a:defRPr/>
            </a:pPr>
            <a:endParaRPr lang="en-US" sz="1800" dirty="0">
              <a:latin typeface="Gill Sans MT" charset="0"/>
            </a:endParaRPr>
          </a:p>
        </p:txBody>
      </p:sp>
      <p:grpSp>
        <p:nvGrpSpPr>
          <p:cNvPr id="162821" name="Group 1"/>
          <p:cNvGrpSpPr>
            <a:grpSpLocks/>
          </p:cNvGrpSpPr>
          <p:nvPr/>
        </p:nvGrpSpPr>
        <p:grpSpPr bwMode="auto">
          <a:xfrm>
            <a:off x="4973242" y="1926433"/>
            <a:ext cx="2912243" cy="3374053"/>
            <a:chOff x="5106576" y="1425893"/>
            <a:chExt cx="3883764" cy="4498634"/>
          </a:xfrm>
        </p:grpSpPr>
        <p:sp>
          <p:nvSpPr>
            <p:cNvPr id="62472" name="Text Box 34"/>
            <p:cNvSpPr txBox="1">
              <a:spLocks noChangeArrowheads="1"/>
            </p:cNvSpPr>
            <p:nvPr/>
          </p:nvSpPr>
          <p:spPr bwMode="auto">
            <a:xfrm>
              <a:off x="5374953" y="5062772"/>
              <a:ext cx="3615387" cy="8617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dirty="0">
                  <a:latin typeface="Arial" charset="0"/>
                  <a:cs typeface="Arial" charset="0"/>
                </a:rPr>
                <a:t>switch with six interfaces</a:t>
              </a:r>
            </a:p>
            <a:p>
              <a:pPr algn="ctr">
                <a:defRPr/>
              </a:pPr>
              <a:r>
                <a:rPr lang="en-US" dirty="0">
                  <a:latin typeface="Arial" charset="0"/>
                  <a:cs typeface="Arial" charset="0"/>
                </a:rPr>
                <a:t>(</a:t>
              </a:r>
              <a:r>
                <a:rPr lang="en-US" dirty="0">
                  <a:solidFill>
                    <a:srgbClr val="FF0000"/>
                  </a:solidFill>
                  <a:latin typeface="Arial" charset="0"/>
                  <a:cs typeface="Arial" charset="0"/>
                </a:rPr>
                <a:t>1,2,3,4,5,6</a:t>
              </a:r>
              <a:r>
                <a:rPr lang="en-US" dirty="0">
                  <a:latin typeface="Arial" charset="0"/>
                  <a:cs typeface="Arial" charset="0"/>
                </a:rPr>
                <a:t>)</a:t>
              </a:r>
              <a:r>
                <a:rPr lang="en-US" i="0" dirty="0">
                  <a:latin typeface="Arial" charset="0"/>
                  <a:cs typeface="Arial" charset="0"/>
                </a:rPr>
                <a:t>  </a:t>
              </a:r>
            </a:p>
          </p:txBody>
        </p:sp>
        <p:grpSp>
          <p:nvGrpSpPr>
            <p:cNvPr id="162824" name="Group 34"/>
            <p:cNvGrpSpPr>
              <a:grpSpLocks/>
            </p:cNvGrpSpPr>
            <p:nvPr/>
          </p:nvGrpSpPr>
          <p:grpSpPr bwMode="auto">
            <a:xfrm>
              <a:off x="5106576" y="1425893"/>
              <a:ext cx="3774021" cy="3722919"/>
              <a:chOff x="731524" y="1819788"/>
              <a:chExt cx="3774021" cy="3722919"/>
            </a:xfrm>
          </p:grpSpPr>
          <p:sp>
            <p:nvSpPr>
              <p:cNvPr id="62474" name="Text Box 23"/>
              <p:cNvSpPr txBox="1">
                <a:spLocks noChangeArrowheads="1"/>
              </p:cNvSpPr>
              <p:nvPr/>
            </p:nvSpPr>
            <p:spPr bwMode="auto">
              <a:xfrm>
                <a:off x="2655957" y="1819788"/>
                <a:ext cx="451495" cy="4924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Arial" charset="0"/>
                  </a:rPr>
                  <a:t>A</a:t>
                </a:r>
              </a:p>
            </p:txBody>
          </p:sp>
          <p:sp>
            <p:nvSpPr>
              <p:cNvPr id="62475" name="Text Box 24"/>
              <p:cNvSpPr txBox="1">
                <a:spLocks noChangeArrowheads="1"/>
              </p:cNvSpPr>
              <p:nvPr/>
            </p:nvSpPr>
            <p:spPr bwMode="auto">
              <a:xfrm>
                <a:off x="2371737" y="5050276"/>
                <a:ext cx="605414" cy="4924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Arial" charset="0"/>
                  </a:rPr>
                  <a:t>A</a:t>
                </a:r>
                <a:r>
                  <a:rPr lang="ja-JP" altLang="en-US" i="0">
                    <a:latin typeface="Arial" charset="0"/>
                    <a:cs typeface="Arial" charset="0"/>
                  </a:rPr>
                  <a:t>’</a:t>
                </a:r>
                <a:endParaRPr lang="en-US" i="0" dirty="0">
                  <a:latin typeface="Arial" charset="0"/>
                  <a:cs typeface="Arial" charset="0"/>
                </a:endParaRPr>
              </a:p>
            </p:txBody>
          </p:sp>
          <p:sp>
            <p:nvSpPr>
              <p:cNvPr id="62476" name="Text Box 25"/>
              <p:cNvSpPr txBox="1">
                <a:spLocks noChangeArrowheads="1"/>
              </p:cNvSpPr>
              <p:nvPr/>
            </p:nvSpPr>
            <p:spPr bwMode="auto">
              <a:xfrm>
                <a:off x="4054050" y="2205670"/>
                <a:ext cx="451495" cy="4924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Arial" charset="0"/>
                  </a:rPr>
                  <a:t>B</a:t>
                </a:r>
              </a:p>
            </p:txBody>
          </p:sp>
          <p:sp>
            <p:nvSpPr>
              <p:cNvPr id="62477" name="Text Box 26"/>
              <p:cNvSpPr txBox="1">
                <a:spLocks noChangeArrowheads="1"/>
              </p:cNvSpPr>
              <p:nvPr/>
            </p:nvSpPr>
            <p:spPr bwMode="auto">
              <a:xfrm>
                <a:off x="995100" y="4188283"/>
                <a:ext cx="605414" cy="4924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Arial" charset="0"/>
                  </a:rPr>
                  <a:t>B</a:t>
                </a:r>
                <a:r>
                  <a:rPr lang="ja-JP" altLang="en-US" i="0">
                    <a:latin typeface="Arial" charset="0"/>
                    <a:cs typeface="Arial" charset="0"/>
                  </a:rPr>
                  <a:t>’</a:t>
                </a:r>
                <a:endParaRPr lang="en-US" i="0" dirty="0">
                  <a:latin typeface="Arial" charset="0"/>
                  <a:cs typeface="Arial" charset="0"/>
                </a:endParaRPr>
              </a:p>
            </p:txBody>
          </p:sp>
          <p:sp>
            <p:nvSpPr>
              <p:cNvPr id="62478" name="Text Box 27"/>
              <p:cNvSpPr txBox="1">
                <a:spLocks noChangeArrowheads="1"/>
              </p:cNvSpPr>
              <p:nvPr/>
            </p:nvSpPr>
            <p:spPr bwMode="auto">
              <a:xfrm>
                <a:off x="3740435" y="4188283"/>
                <a:ext cx="468597" cy="4924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Arial" charset="0"/>
                  </a:rPr>
                  <a:t>C</a:t>
                </a:r>
              </a:p>
            </p:txBody>
          </p:sp>
          <p:sp>
            <p:nvSpPr>
              <p:cNvPr id="62479" name="Text Box 28"/>
              <p:cNvSpPr txBox="1">
                <a:spLocks noChangeArrowheads="1"/>
              </p:cNvSpPr>
              <p:nvPr/>
            </p:nvSpPr>
            <p:spPr bwMode="auto">
              <a:xfrm>
                <a:off x="876530" y="2317610"/>
                <a:ext cx="622516" cy="4924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Arial" charset="0"/>
                  </a:rPr>
                  <a:t>C</a:t>
                </a:r>
                <a:r>
                  <a:rPr lang="ja-JP" altLang="en-US" i="0">
                    <a:latin typeface="Arial" charset="0"/>
                    <a:cs typeface="Arial" charset="0"/>
                  </a:rPr>
                  <a:t>’</a:t>
                </a:r>
                <a:endParaRPr lang="en-US" i="0" dirty="0">
                  <a:latin typeface="Arial" charset="0"/>
                  <a:cs typeface="Arial" charset="0"/>
                </a:endParaRPr>
              </a:p>
            </p:txBody>
          </p:sp>
          <p:sp>
            <p:nvSpPr>
              <p:cNvPr id="62480" name="Line 17"/>
              <p:cNvSpPr>
                <a:spLocks noChangeShapeType="1"/>
              </p:cNvSpPr>
              <p:nvPr/>
            </p:nvSpPr>
            <p:spPr bwMode="auto">
              <a:xfrm>
                <a:off x="1687389" y="3165957"/>
                <a:ext cx="720869" cy="29844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62481" name="Line 18"/>
              <p:cNvSpPr>
                <a:spLocks noChangeShapeType="1"/>
              </p:cNvSpPr>
              <p:nvPr/>
            </p:nvSpPr>
            <p:spPr bwMode="auto">
              <a:xfrm>
                <a:off x="2673423" y="2872277"/>
                <a:ext cx="0" cy="50481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62482" name="Line 19"/>
              <p:cNvSpPr>
                <a:spLocks noChangeShapeType="1"/>
              </p:cNvSpPr>
              <p:nvPr/>
            </p:nvSpPr>
            <p:spPr bwMode="auto">
              <a:xfrm flipH="1">
                <a:off x="2863961" y="2996099"/>
                <a:ext cx="892353" cy="4841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62483" name="Line 20"/>
              <p:cNvSpPr>
                <a:spLocks noChangeShapeType="1"/>
              </p:cNvSpPr>
              <p:nvPr/>
            </p:nvSpPr>
            <p:spPr bwMode="auto">
              <a:xfrm flipV="1">
                <a:off x="2673423" y="3605685"/>
                <a:ext cx="12703" cy="70959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grpSp>
            <p:nvGrpSpPr>
              <p:cNvPr id="162835" name="Group 45"/>
              <p:cNvGrpSpPr>
                <a:grpSpLocks/>
              </p:cNvGrpSpPr>
              <p:nvPr/>
            </p:nvGrpSpPr>
            <p:grpSpPr bwMode="auto">
              <a:xfrm>
                <a:off x="747936" y="2733042"/>
                <a:ext cx="914403" cy="690308"/>
                <a:chOff x="1046480" y="3962400"/>
                <a:chExt cx="1026163" cy="761428"/>
              </a:xfrm>
            </p:grpSpPr>
            <p:sp>
              <p:nvSpPr>
                <p:cNvPr id="80" name="Rectangle 48"/>
                <p:cNvSpPr>
                  <a:spLocks noChangeArrowheads="1"/>
                </p:cNvSpPr>
                <p:nvPr/>
              </p:nvSpPr>
              <p:spPr bwMode="auto">
                <a:xfrm rot="16200000">
                  <a:off x="1893247" y="4299441"/>
                  <a:ext cx="110313"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Arial" pitchFamily="34" charset="0"/>
                    <a:cs typeface="Arial" pitchFamily="34" charset="0"/>
                  </a:endParaRPr>
                </a:p>
              </p:txBody>
            </p:sp>
            <p:grpSp>
              <p:nvGrpSpPr>
                <p:cNvPr id="162870" name="Group 49"/>
                <p:cNvGrpSpPr>
                  <a:grpSpLocks/>
                </p:cNvGrpSpPr>
                <p:nvPr/>
              </p:nvGrpSpPr>
              <p:grpSpPr bwMode="auto">
                <a:xfrm>
                  <a:off x="1046480" y="3962400"/>
                  <a:ext cx="936071" cy="761428"/>
                  <a:chOff x="-44" y="1473"/>
                  <a:chExt cx="981" cy="1105"/>
                </a:xfrm>
              </p:grpSpPr>
              <p:pic>
                <p:nvPicPr>
                  <p:cNvPr id="162871"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2872"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grpSp>
            <p:nvGrpSpPr>
              <p:cNvPr id="162836" name="Group 46"/>
              <p:cNvGrpSpPr>
                <a:grpSpLocks/>
              </p:cNvGrpSpPr>
              <p:nvPr/>
            </p:nvGrpSpPr>
            <p:grpSpPr bwMode="auto">
              <a:xfrm>
                <a:off x="3539588" y="2669737"/>
                <a:ext cx="853440" cy="741680"/>
                <a:chOff x="7179310" y="4033520"/>
                <a:chExt cx="1009650" cy="855028"/>
              </a:xfrm>
            </p:grpSpPr>
            <p:grpSp>
              <p:nvGrpSpPr>
                <p:cNvPr id="162865" name="Group 44"/>
                <p:cNvGrpSpPr>
                  <a:grpSpLocks/>
                </p:cNvGrpSpPr>
                <p:nvPr/>
              </p:nvGrpSpPr>
              <p:grpSpPr bwMode="auto">
                <a:xfrm>
                  <a:off x="7179310" y="4033520"/>
                  <a:ext cx="1009650" cy="855028"/>
                  <a:chOff x="-44" y="1473"/>
                  <a:chExt cx="981" cy="1105"/>
                </a:xfrm>
              </p:grpSpPr>
              <p:pic>
                <p:nvPicPr>
                  <p:cNvPr id="162867"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286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sp>
              <p:nvSpPr>
                <p:cNvPr id="77" name="Rectangle 43"/>
                <p:cNvSpPr>
                  <a:spLocks noChangeArrowheads="1"/>
                </p:cNvSpPr>
                <p:nvPr/>
              </p:nvSpPr>
              <p:spPr bwMode="auto">
                <a:xfrm rot="16200000">
                  <a:off x="7440190" y="4309334"/>
                  <a:ext cx="126274" cy="19535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Arial" pitchFamily="34" charset="0"/>
                    <a:cs typeface="Arial" pitchFamily="34" charset="0"/>
                  </a:endParaRPr>
                </a:p>
              </p:txBody>
            </p:sp>
          </p:grpSp>
          <p:sp>
            <p:nvSpPr>
              <p:cNvPr id="48" name="Rectangle 43"/>
              <p:cNvSpPr>
                <a:spLocks noChangeArrowheads="1"/>
              </p:cNvSpPr>
              <p:nvPr/>
            </p:nvSpPr>
            <p:spPr bwMode="auto">
              <a:xfrm>
                <a:off x="2614674" y="2705593"/>
                <a:ext cx="109559" cy="16509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Arial" pitchFamily="34" charset="0"/>
                  <a:cs typeface="Arial" pitchFamily="34" charset="0"/>
                </a:endParaRPr>
              </a:p>
            </p:txBody>
          </p:sp>
          <p:grpSp>
            <p:nvGrpSpPr>
              <p:cNvPr id="162838" name="Group 44"/>
              <p:cNvGrpSpPr>
                <a:grpSpLocks/>
              </p:cNvGrpSpPr>
              <p:nvPr/>
            </p:nvGrpSpPr>
            <p:grpSpPr bwMode="auto">
              <a:xfrm>
                <a:off x="2233637" y="2138292"/>
                <a:ext cx="853440" cy="741680"/>
                <a:chOff x="-44" y="1473"/>
                <a:chExt cx="981" cy="1105"/>
              </a:xfrm>
            </p:grpSpPr>
            <p:pic>
              <p:nvPicPr>
                <p:cNvPr id="162863"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286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62839" name="Group 49"/>
              <p:cNvGrpSpPr>
                <a:grpSpLocks/>
              </p:cNvGrpSpPr>
              <p:nvPr/>
            </p:nvGrpSpPr>
            <p:grpSpPr bwMode="auto">
              <a:xfrm>
                <a:off x="2060917" y="4279843"/>
                <a:ext cx="853440" cy="835329"/>
                <a:chOff x="8077200" y="3320111"/>
                <a:chExt cx="853440" cy="835329"/>
              </a:xfrm>
            </p:grpSpPr>
            <p:sp>
              <p:nvSpPr>
                <p:cNvPr id="70" name="Rectangle 43"/>
                <p:cNvSpPr>
                  <a:spLocks noChangeArrowheads="1"/>
                </p:cNvSpPr>
                <p:nvPr/>
              </p:nvSpPr>
              <p:spPr bwMode="auto">
                <a:xfrm>
                  <a:off x="8630957" y="3320624"/>
                  <a:ext cx="111147" cy="16509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Arial" pitchFamily="34" charset="0"/>
                    <a:cs typeface="Arial" pitchFamily="34" charset="0"/>
                  </a:endParaRPr>
                </a:p>
              </p:txBody>
            </p:sp>
            <p:grpSp>
              <p:nvGrpSpPr>
                <p:cNvPr id="162860" name="Group 44"/>
                <p:cNvGrpSpPr>
                  <a:grpSpLocks/>
                </p:cNvGrpSpPr>
                <p:nvPr/>
              </p:nvGrpSpPr>
              <p:grpSpPr bwMode="auto">
                <a:xfrm>
                  <a:off x="8077200" y="3413760"/>
                  <a:ext cx="853440" cy="741680"/>
                  <a:chOff x="-44" y="1473"/>
                  <a:chExt cx="981" cy="1105"/>
                </a:xfrm>
              </p:grpSpPr>
              <p:pic>
                <p:nvPicPr>
                  <p:cNvPr id="162861"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286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pic>
            <p:nvPicPr>
              <p:cNvPr id="6248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4913" y="3316766"/>
                <a:ext cx="603370" cy="3413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nvGrpSpPr>
              <p:cNvPr id="162841" name="Group 51"/>
              <p:cNvGrpSpPr>
                <a:grpSpLocks/>
              </p:cNvGrpSpPr>
              <p:nvPr/>
            </p:nvGrpSpPr>
            <p:grpSpPr bwMode="auto">
              <a:xfrm>
                <a:off x="731524" y="3616962"/>
                <a:ext cx="914403" cy="690308"/>
                <a:chOff x="1046480" y="3962400"/>
                <a:chExt cx="1026163" cy="761428"/>
              </a:xfrm>
            </p:grpSpPr>
            <p:sp>
              <p:nvSpPr>
                <p:cNvPr id="66" name="Rectangle 48"/>
                <p:cNvSpPr>
                  <a:spLocks noChangeArrowheads="1"/>
                </p:cNvSpPr>
                <p:nvPr/>
              </p:nvSpPr>
              <p:spPr bwMode="auto">
                <a:xfrm rot="16200000">
                  <a:off x="1893846" y="4299769"/>
                  <a:ext cx="110314"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Arial" pitchFamily="34" charset="0"/>
                    <a:cs typeface="Arial" pitchFamily="34" charset="0"/>
                  </a:endParaRPr>
                </a:p>
              </p:txBody>
            </p:sp>
            <p:grpSp>
              <p:nvGrpSpPr>
                <p:cNvPr id="162856" name="Group 49"/>
                <p:cNvGrpSpPr>
                  <a:grpSpLocks/>
                </p:cNvGrpSpPr>
                <p:nvPr/>
              </p:nvGrpSpPr>
              <p:grpSpPr bwMode="auto">
                <a:xfrm>
                  <a:off x="1046480" y="3962400"/>
                  <a:ext cx="936071" cy="761428"/>
                  <a:chOff x="-44" y="1473"/>
                  <a:chExt cx="981" cy="1105"/>
                </a:xfrm>
              </p:grpSpPr>
              <p:pic>
                <p:nvPicPr>
                  <p:cNvPr id="162857"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2858"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grpSp>
            <p:nvGrpSpPr>
              <p:cNvPr id="162842" name="Group 52"/>
              <p:cNvGrpSpPr>
                <a:grpSpLocks/>
              </p:cNvGrpSpPr>
              <p:nvPr/>
            </p:nvGrpSpPr>
            <p:grpSpPr bwMode="auto">
              <a:xfrm>
                <a:off x="3410634" y="3567725"/>
                <a:ext cx="853440" cy="741680"/>
                <a:chOff x="7179310" y="4033520"/>
                <a:chExt cx="1009650" cy="855028"/>
              </a:xfrm>
            </p:grpSpPr>
            <p:grpSp>
              <p:nvGrpSpPr>
                <p:cNvPr id="162851" name="Group 44"/>
                <p:cNvGrpSpPr>
                  <a:grpSpLocks/>
                </p:cNvGrpSpPr>
                <p:nvPr/>
              </p:nvGrpSpPr>
              <p:grpSpPr bwMode="auto">
                <a:xfrm>
                  <a:off x="7179310" y="4033520"/>
                  <a:ext cx="1009650" cy="855028"/>
                  <a:chOff x="-44" y="1473"/>
                  <a:chExt cx="981" cy="1105"/>
                </a:xfrm>
              </p:grpSpPr>
              <p:pic>
                <p:nvPicPr>
                  <p:cNvPr id="162853"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285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sp>
              <p:nvSpPr>
                <p:cNvPr id="63" name="Rectangle 43"/>
                <p:cNvSpPr>
                  <a:spLocks noChangeArrowheads="1"/>
                </p:cNvSpPr>
                <p:nvPr/>
              </p:nvSpPr>
              <p:spPr bwMode="auto">
                <a:xfrm rot="16200000">
                  <a:off x="7438739" y="4308075"/>
                  <a:ext cx="128105" cy="19723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Arial" pitchFamily="34" charset="0"/>
                    <a:cs typeface="Arial" pitchFamily="34" charset="0"/>
                  </a:endParaRPr>
                </a:p>
              </p:txBody>
            </p:sp>
          </p:grpSp>
          <p:sp>
            <p:nvSpPr>
              <p:cNvPr id="62492" name="Line 17"/>
              <p:cNvSpPr>
                <a:spLocks noChangeShapeType="1"/>
              </p:cNvSpPr>
              <p:nvPr/>
            </p:nvSpPr>
            <p:spPr bwMode="auto">
              <a:xfrm flipV="1">
                <a:off x="1660396" y="3600922"/>
                <a:ext cx="744686" cy="4508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62493" name="Line 19"/>
              <p:cNvSpPr>
                <a:spLocks noChangeShapeType="1"/>
              </p:cNvSpPr>
              <p:nvPr/>
            </p:nvSpPr>
            <p:spPr bwMode="auto">
              <a:xfrm flipH="1" flipV="1">
                <a:off x="2968756" y="3545361"/>
                <a:ext cx="646242" cy="33812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62494" name="Text Box 35"/>
              <p:cNvSpPr txBox="1">
                <a:spLocks noChangeArrowheads="1"/>
              </p:cNvSpPr>
              <p:nvPr/>
            </p:nvSpPr>
            <p:spPr bwMode="auto">
              <a:xfrm>
                <a:off x="2401907" y="3026260"/>
                <a:ext cx="417291" cy="4924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1</a:t>
                </a:r>
              </a:p>
            </p:txBody>
          </p:sp>
          <p:sp>
            <p:nvSpPr>
              <p:cNvPr id="62495" name="Text Box 36"/>
              <p:cNvSpPr txBox="1">
                <a:spLocks noChangeArrowheads="1"/>
              </p:cNvSpPr>
              <p:nvPr/>
            </p:nvSpPr>
            <p:spPr bwMode="auto">
              <a:xfrm>
                <a:off x="2903657" y="3051660"/>
                <a:ext cx="417291" cy="4924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2</a:t>
                </a:r>
              </a:p>
            </p:txBody>
          </p:sp>
          <p:sp>
            <p:nvSpPr>
              <p:cNvPr id="62496" name="Text Box 37"/>
              <p:cNvSpPr txBox="1">
                <a:spLocks noChangeArrowheads="1"/>
              </p:cNvSpPr>
              <p:nvPr/>
            </p:nvSpPr>
            <p:spPr bwMode="auto">
              <a:xfrm>
                <a:off x="3125951" y="3710457"/>
                <a:ext cx="417291" cy="4924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3</a:t>
                </a:r>
              </a:p>
            </p:txBody>
          </p:sp>
          <p:sp>
            <p:nvSpPr>
              <p:cNvPr id="62497" name="Text Box 38"/>
              <p:cNvSpPr txBox="1">
                <a:spLocks noChangeArrowheads="1"/>
              </p:cNvSpPr>
              <p:nvPr/>
            </p:nvSpPr>
            <p:spPr bwMode="auto">
              <a:xfrm>
                <a:off x="2640079" y="3654895"/>
                <a:ext cx="417291" cy="4924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4</a:t>
                </a:r>
              </a:p>
            </p:txBody>
          </p:sp>
          <p:sp>
            <p:nvSpPr>
              <p:cNvPr id="62498" name="Text Box 39"/>
              <p:cNvSpPr txBox="1">
                <a:spLocks noChangeArrowheads="1"/>
              </p:cNvSpPr>
              <p:nvPr/>
            </p:nvSpPr>
            <p:spPr bwMode="auto">
              <a:xfrm>
                <a:off x="2070052" y="3704108"/>
                <a:ext cx="417291" cy="4924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5</a:t>
                </a:r>
              </a:p>
            </p:txBody>
          </p:sp>
          <p:sp>
            <p:nvSpPr>
              <p:cNvPr id="62499" name="Text Box 40"/>
              <p:cNvSpPr txBox="1">
                <a:spLocks noChangeArrowheads="1"/>
              </p:cNvSpPr>
              <p:nvPr/>
            </p:nvSpPr>
            <p:spPr bwMode="auto">
              <a:xfrm>
                <a:off x="2039885" y="3080234"/>
                <a:ext cx="319152" cy="4924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6</a:t>
                </a:r>
              </a:p>
            </p:txBody>
          </p:sp>
        </p:grpSp>
      </p:grpSp>
      <p:pic>
        <p:nvPicPr>
          <p:cNvPr id="162822" name="Picture 6" descr="underline_bas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6687" y="950291"/>
            <a:ext cx="6171009" cy="1297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979585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p:cNvSpPr>
            <a:spLocks noGrp="1" noChangeArrowheads="1"/>
          </p:cNvSpPr>
          <p:nvPr>
            <p:ph type="title"/>
          </p:nvPr>
        </p:nvSpPr>
        <p:spPr>
          <a:xfrm>
            <a:off x="533400" y="244475"/>
            <a:ext cx="7772400" cy="605757"/>
          </a:xfrm>
        </p:spPr>
        <p:txBody>
          <a:bodyPr/>
          <a:lstStyle/>
          <a:p>
            <a:pPr>
              <a:defRPr/>
            </a:pPr>
            <a:r>
              <a:rPr lang="en-US" dirty="0">
                <a:latin typeface="Gill Sans MT" charset="0"/>
                <a:cs typeface="+mj-cs"/>
              </a:rPr>
              <a:t>Error detection</a:t>
            </a:r>
          </a:p>
        </p:txBody>
      </p:sp>
      <p:pic>
        <p:nvPicPr>
          <p:cNvPr id="60420" name="Picture 3" descr="521 Error Det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900" y="3322638"/>
            <a:ext cx="5670550" cy="3109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270" name="Text Box 4"/>
          <p:cNvSpPr txBox="1">
            <a:spLocks noChangeArrowheads="1"/>
          </p:cNvSpPr>
          <p:nvPr/>
        </p:nvSpPr>
        <p:spPr bwMode="auto">
          <a:xfrm>
            <a:off x="501316" y="959937"/>
            <a:ext cx="8331200" cy="224676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000" i="0" dirty="0">
                <a:latin typeface="Arial" charset="0"/>
                <a:cs typeface="+mn-cs"/>
              </a:rPr>
              <a:t>EDC = Error Detection/Checking bits (overhead)</a:t>
            </a:r>
          </a:p>
          <a:p>
            <a:pPr>
              <a:defRPr/>
            </a:pPr>
            <a:r>
              <a:rPr lang="en-US" sz="2000" i="0" dirty="0">
                <a:latin typeface="Arial" charset="0"/>
                <a:cs typeface="+mn-cs"/>
              </a:rPr>
              <a:t>D = Data</a:t>
            </a:r>
            <a:br>
              <a:rPr lang="en-US" sz="2000" i="0" dirty="0">
                <a:latin typeface="Arial" charset="0"/>
                <a:cs typeface="+mn-cs"/>
              </a:rPr>
            </a:br>
            <a:endParaRPr lang="en-US" sz="2000" i="0" dirty="0">
              <a:latin typeface="Arial" charset="0"/>
              <a:cs typeface="+mn-cs"/>
            </a:endParaRPr>
          </a:p>
          <a:p>
            <a:pPr marL="342900" indent="-342900">
              <a:buFont typeface="Arial" panose="020B0604020202020204" pitchFamily="34" charset="0"/>
              <a:buChar char="•"/>
              <a:defRPr/>
            </a:pPr>
            <a:r>
              <a:rPr lang="en-US" sz="2000" i="0" dirty="0">
                <a:latin typeface="Arial" charset="0"/>
                <a:cs typeface="+mn-cs"/>
              </a:rPr>
              <a:t> Error detection not 100% reliable!</a:t>
            </a:r>
          </a:p>
          <a:p>
            <a:pPr marL="800100" lvl="1" indent="-342900">
              <a:buFont typeface="Arial" panose="020B0604020202020204" pitchFamily="34" charset="0"/>
              <a:buChar char="•"/>
              <a:defRPr/>
            </a:pPr>
            <a:r>
              <a:rPr lang="en-US" sz="2000" i="0" dirty="0">
                <a:latin typeface="Arial" charset="0"/>
                <a:cs typeface="+mn-cs"/>
              </a:rPr>
              <a:t> EDC may miss some errors, but rarely</a:t>
            </a:r>
          </a:p>
          <a:p>
            <a:pPr marL="800100" lvl="1" indent="-342900">
              <a:buFont typeface="Arial" panose="020B0604020202020204" pitchFamily="34" charset="0"/>
              <a:buChar char="•"/>
              <a:defRPr/>
            </a:pPr>
            <a:r>
              <a:rPr lang="en-US" sz="2000" i="0" dirty="0">
                <a:latin typeface="Arial" charset="0"/>
                <a:cs typeface="+mn-cs"/>
              </a:rPr>
              <a:t> </a:t>
            </a:r>
            <a:r>
              <a:rPr lang="en-US" sz="2000" i="0" dirty="0">
                <a:solidFill>
                  <a:srgbClr val="C00000"/>
                </a:solidFill>
                <a:latin typeface="Arial" charset="0"/>
                <a:cs typeface="+mn-cs"/>
              </a:rPr>
              <a:t>larger</a:t>
            </a:r>
            <a:r>
              <a:rPr lang="en-US" sz="2000" i="0" dirty="0">
                <a:latin typeface="Arial" charset="0"/>
                <a:cs typeface="+mn-cs"/>
              </a:rPr>
              <a:t> EDC field yields </a:t>
            </a:r>
            <a:r>
              <a:rPr lang="en-US" sz="2000" i="0" dirty="0">
                <a:solidFill>
                  <a:srgbClr val="C00000"/>
                </a:solidFill>
                <a:latin typeface="Arial" charset="0"/>
                <a:cs typeface="+mn-cs"/>
              </a:rPr>
              <a:t>better</a:t>
            </a:r>
            <a:r>
              <a:rPr lang="en-US" sz="2000" i="0" dirty="0">
                <a:latin typeface="Arial" charset="0"/>
                <a:cs typeface="+mn-cs"/>
              </a:rPr>
              <a:t> detection and maybe some correction</a:t>
            </a:r>
          </a:p>
        </p:txBody>
      </p:sp>
      <p:sp>
        <p:nvSpPr>
          <p:cNvPr id="11271" name="Rectangle 6"/>
          <p:cNvSpPr>
            <a:spLocks noChangeArrowheads="1"/>
          </p:cNvSpPr>
          <p:nvPr/>
        </p:nvSpPr>
        <p:spPr bwMode="auto">
          <a:xfrm>
            <a:off x="5384800" y="3916363"/>
            <a:ext cx="176213" cy="19367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11272" name="Text Box 5"/>
          <p:cNvSpPr txBox="1">
            <a:spLocks noChangeArrowheads="1"/>
          </p:cNvSpPr>
          <p:nvPr/>
        </p:nvSpPr>
        <p:spPr bwMode="auto">
          <a:xfrm>
            <a:off x="4773613" y="3873500"/>
            <a:ext cx="942975" cy="3048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otherwise</a:t>
            </a:r>
          </a:p>
        </p:txBody>
      </p:sp>
      <p:pic>
        <p:nvPicPr>
          <p:cNvPr id="60424" name="Picture 7"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242" y="794701"/>
            <a:ext cx="3582014" cy="762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11</a:t>
            </a:fld>
            <a:endParaRPr lang="en-US" sz="1200" dirty="0">
              <a:latin typeface="Tahoma" charset="0"/>
            </a:endParaRPr>
          </a:p>
        </p:txBody>
      </p:sp>
      <p:sp>
        <p:nvSpPr>
          <p:cNvPr id="11"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
        <p:nvSpPr>
          <p:cNvPr id="2" name="TextBox 1">
            <a:extLst>
              <a:ext uri="{FF2B5EF4-FFF2-40B4-BE49-F238E27FC236}">
                <a16:creationId xmlns:a16="http://schemas.microsoft.com/office/drawing/2014/main" id="{F77FF744-D4E8-D741-9D99-AEB6F93AC71E}"/>
              </a:ext>
            </a:extLst>
          </p:cNvPr>
          <p:cNvSpPr txBox="1"/>
          <p:nvPr/>
        </p:nvSpPr>
        <p:spPr>
          <a:xfrm>
            <a:off x="7336465" y="4550735"/>
            <a:ext cx="1415772" cy="646331"/>
          </a:xfrm>
          <a:prstGeom prst="rect">
            <a:avLst/>
          </a:prstGeom>
          <a:noFill/>
        </p:spPr>
        <p:txBody>
          <a:bodyPr wrap="none" rtlCol="0">
            <a:spAutoFit/>
          </a:bodyPr>
          <a:lstStyle/>
          <a:p>
            <a:r>
              <a:rPr lang="en-US" dirty="0"/>
              <a:t>D’=D -&gt; ??</a:t>
            </a:r>
          </a:p>
          <a:p>
            <a:r>
              <a:rPr lang="en-US" dirty="0"/>
              <a:t>What next? </a:t>
            </a:r>
          </a:p>
        </p:txBody>
      </p:sp>
      <p:cxnSp>
        <p:nvCxnSpPr>
          <p:cNvPr id="4" name="Straight Connector 3">
            <a:extLst>
              <a:ext uri="{FF2B5EF4-FFF2-40B4-BE49-F238E27FC236}">
                <a16:creationId xmlns:a16="http://schemas.microsoft.com/office/drawing/2014/main" id="{5B906094-8D0A-8847-A0FB-6C287C291D34}"/>
              </a:ext>
            </a:extLst>
          </p:cNvPr>
          <p:cNvCxnSpPr/>
          <p:nvPr/>
        </p:nvCxnSpPr>
        <p:spPr bwMode="auto">
          <a:xfrm>
            <a:off x="7740502" y="4635795"/>
            <a:ext cx="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 name="Straight Connector 5">
            <a:extLst>
              <a:ext uri="{FF2B5EF4-FFF2-40B4-BE49-F238E27FC236}">
                <a16:creationId xmlns:a16="http://schemas.microsoft.com/office/drawing/2014/main" id="{31ECB7B1-EB78-EC47-BAAA-D1B6662D6E6B}"/>
              </a:ext>
            </a:extLst>
          </p:cNvPr>
          <p:cNvCxnSpPr>
            <a:cxnSpLocks/>
          </p:cNvCxnSpPr>
          <p:nvPr/>
        </p:nvCxnSpPr>
        <p:spPr bwMode="auto">
          <a:xfrm flipV="1">
            <a:off x="7634176" y="4550734"/>
            <a:ext cx="191386" cy="276447"/>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95050120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Rectangle 2"/>
          <p:cNvSpPr>
            <a:spLocks noGrp="1" noChangeArrowheads="1"/>
          </p:cNvSpPr>
          <p:nvPr>
            <p:ph type="title"/>
          </p:nvPr>
        </p:nvSpPr>
        <p:spPr>
          <a:xfrm>
            <a:off x="207003" y="184039"/>
            <a:ext cx="5829300" cy="580879"/>
          </a:xfrm>
        </p:spPr>
        <p:txBody>
          <a:bodyPr/>
          <a:lstStyle/>
          <a:p>
            <a:pPr>
              <a:defRPr/>
            </a:pPr>
            <a:r>
              <a:rPr lang="en-US" sz="3600" dirty="0">
                <a:latin typeface="Gill Sans MT" charset="0"/>
              </a:rPr>
              <a:t>Switch forwarding table</a:t>
            </a:r>
          </a:p>
        </p:txBody>
      </p:sp>
      <p:sp>
        <p:nvSpPr>
          <p:cNvPr id="63493" name="Rectangle 3"/>
          <p:cNvSpPr>
            <a:spLocks noGrp="1" noChangeArrowheads="1"/>
          </p:cNvSpPr>
          <p:nvPr>
            <p:ph type="body" idx="1"/>
          </p:nvPr>
        </p:nvSpPr>
        <p:spPr>
          <a:xfrm>
            <a:off x="213179" y="976544"/>
            <a:ext cx="4264215" cy="922537"/>
          </a:xfrm>
        </p:spPr>
        <p:txBody>
          <a:bodyPr>
            <a:noAutofit/>
          </a:bodyPr>
          <a:lstStyle/>
          <a:p>
            <a:pPr marL="0" indent="0">
              <a:lnSpc>
                <a:spcPts val="2250"/>
              </a:lnSpc>
              <a:buNone/>
              <a:defRPr/>
            </a:pPr>
            <a:r>
              <a:rPr lang="en-US" sz="2000" i="1" u="sng" dirty="0">
                <a:solidFill>
                  <a:srgbClr val="CC0000"/>
                </a:solidFill>
                <a:latin typeface="Gill Sans MT" charset="0"/>
                <a:cs typeface="+mn-cs"/>
              </a:rPr>
              <a:t>Q:</a:t>
            </a:r>
            <a:r>
              <a:rPr lang="en-US" sz="2000" dirty="0">
                <a:solidFill>
                  <a:srgbClr val="CC0000"/>
                </a:solidFill>
                <a:latin typeface="Gill Sans MT" charset="0"/>
                <a:cs typeface="+mn-cs"/>
              </a:rPr>
              <a:t> </a:t>
            </a:r>
            <a:r>
              <a:rPr lang="en-US" sz="2000" dirty="0">
                <a:latin typeface="Gill Sans MT" charset="0"/>
                <a:cs typeface="+mn-cs"/>
              </a:rPr>
              <a:t>how does switch know that A</a:t>
            </a:r>
            <a:r>
              <a:rPr lang="ja-JP" altLang="en-US" sz="2000">
                <a:latin typeface="Gill Sans MT" charset="0"/>
                <a:cs typeface="+mn-cs"/>
              </a:rPr>
              <a:t>’</a:t>
            </a:r>
            <a:r>
              <a:rPr lang="en-US" sz="2000" dirty="0">
                <a:latin typeface="Gill Sans MT" charset="0"/>
                <a:cs typeface="+mn-cs"/>
              </a:rPr>
              <a:t> is reachable via interface 4, B</a:t>
            </a:r>
            <a:r>
              <a:rPr lang="ja-JP" altLang="en-US" sz="2000">
                <a:latin typeface="Gill Sans MT" charset="0"/>
                <a:cs typeface="+mn-cs"/>
              </a:rPr>
              <a:t>’</a:t>
            </a:r>
            <a:r>
              <a:rPr lang="en-US" sz="2000" dirty="0">
                <a:latin typeface="Gill Sans MT" charset="0"/>
                <a:cs typeface="+mn-cs"/>
              </a:rPr>
              <a:t> is reachable via interface 5?</a:t>
            </a:r>
          </a:p>
        </p:txBody>
      </p:sp>
      <p:grpSp>
        <p:nvGrpSpPr>
          <p:cNvPr id="164869" name="Group 34"/>
          <p:cNvGrpSpPr>
            <a:grpSpLocks/>
          </p:cNvGrpSpPr>
          <p:nvPr/>
        </p:nvGrpSpPr>
        <p:grpSpPr bwMode="auto">
          <a:xfrm>
            <a:off x="4973242" y="1926433"/>
            <a:ext cx="2912243" cy="3374053"/>
            <a:chOff x="5106576" y="1425893"/>
            <a:chExt cx="3883764" cy="4498634"/>
          </a:xfrm>
        </p:grpSpPr>
        <p:sp>
          <p:nvSpPr>
            <p:cNvPr id="63496" name="Text Box 34"/>
            <p:cNvSpPr txBox="1">
              <a:spLocks noChangeArrowheads="1"/>
            </p:cNvSpPr>
            <p:nvPr/>
          </p:nvSpPr>
          <p:spPr bwMode="auto">
            <a:xfrm>
              <a:off x="5374953" y="5062772"/>
              <a:ext cx="3615387" cy="8617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dirty="0">
                  <a:latin typeface="Arial" charset="0"/>
                  <a:cs typeface="Arial" charset="0"/>
                </a:rPr>
                <a:t>switch with six interfaces</a:t>
              </a:r>
            </a:p>
            <a:p>
              <a:pPr algn="ctr">
                <a:defRPr/>
              </a:pPr>
              <a:r>
                <a:rPr lang="en-US" dirty="0">
                  <a:latin typeface="Arial" charset="0"/>
                  <a:cs typeface="Arial" charset="0"/>
                </a:rPr>
                <a:t>(</a:t>
              </a:r>
              <a:r>
                <a:rPr lang="en-US" dirty="0">
                  <a:solidFill>
                    <a:srgbClr val="FF0000"/>
                  </a:solidFill>
                  <a:latin typeface="Arial" charset="0"/>
                  <a:cs typeface="Arial" charset="0"/>
                </a:rPr>
                <a:t>1,2,3,4,5,6</a:t>
              </a:r>
              <a:r>
                <a:rPr lang="en-US" dirty="0">
                  <a:latin typeface="Arial" charset="0"/>
                  <a:cs typeface="Arial" charset="0"/>
                </a:rPr>
                <a:t>)</a:t>
              </a:r>
              <a:r>
                <a:rPr lang="en-US" i="0" dirty="0">
                  <a:latin typeface="Arial" charset="0"/>
                  <a:cs typeface="Arial" charset="0"/>
                </a:rPr>
                <a:t>  </a:t>
              </a:r>
            </a:p>
          </p:txBody>
        </p:sp>
        <p:grpSp>
          <p:nvGrpSpPr>
            <p:cNvPr id="164874" name="Group 36"/>
            <p:cNvGrpSpPr>
              <a:grpSpLocks/>
            </p:cNvGrpSpPr>
            <p:nvPr/>
          </p:nvGrpSpPr>
          <p:grpSpPr bwMode="auto">
            <a:xfrm>
              <a:off x="5106576" y="1425893"/>
              <a:ext cx="3708105" cy="3722919"/>
              <a:chOff x="731524" y="1819788"/>
              <a:chExt cx="3708105" cy="3722919"/>
            </a:xfrm>
          </p:grpSpPr>
          <p:sp>
            <p:nvSpPr>
              <p:cNvPr id="63498" name="Text Box 23"/>
              <p:cNvSpPr txBox="1">
                <a:spLocks noChangeArrowheads="1"/>
              </p:cNvSpPr>
              <p:nvPr/>
            </p:nvSpPr>
            <p:spPr bwMode="auto">
              <a:xfrm>
                <a:off x="2655957" y="1819788"/>
                <a:ext cx="451495" cy="4924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Arial" charset="0"/>
                  </a:rPr>
                  <a:t>A</a:t>
                </a:r>
              </a:p>
            </p:txBody>
          </p:sp>
          <p:sp>
            <p:nvSpPr>
              <p:cNvPr id="63499" name="Text Box 24"/>
              <p:cNvSpPr txBox="1">
                <a:spLocks noChangeArrowheads="1"/>
              </p:cNvSpPr>
              <p:nvPr/>
            </p:nvSpPr>
            <p:spPr bwMode="auto">
              <a:xfrm>
                <a:off x="2371737" y="5050276"/>
                <a:ext cx="605414" cy="4924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Arial" charset="0"/>
                  </a:rPr>
                  <a:t>A</a:t>
                </a:r>
                <a:r>
                  <a:rPr lang="ja-JP" altLang="en-US" i="0">
                    <a:latin typeface="Arial" charset="0"/>
                    <a:cs typeface="Arial" charset="0"/>
                  </a:rPr>
                  <a:t>’</a:t>
                </a:r>
                <a:endParaRPr lang="en-US" i="0" dirty="0">
                  <a:latin typeface="Arial" charset="0"/>
                  <a:cs typeface="Arial" charset="0"/>
                </a:endParaRPr>
              </a:p>
            </p:txBody>
          </p:sp>
          <p:sp>
            <p:nvSpPr>
              <p:cNvPr id="63500" name="Text Box 25"/>
              <p:cNvSpPr txBox="1">
                <a:spLocks noChangeArrowheads="1"/>
              </p:cNvSpPr>
              <p:nvPr/>
            </p:nvSpPr>
            <p:spPr bwMode="auto">
              <a:xfrm>
                <a:off x="3988134" y="2238620"/>
                <a:ext cx="451495" cy="4924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Arial" charset="0"/>
                  </a:rPr>
                  <a:t>B</a:t>
                </a:r>
              </a:p>
            </p:txBody>
          </p:sp>
          <p:sp>
            <p:nvSpPr>
              <p:cNvPr id="63501" name="Text Box 26"/>
              <p:cNvSpPr txBox="1">
                <a:spLocks noChangeArrowheads="1"/>
              </p:cNvSpPr>
              <p:nvPr/>
            </p:nvSpPr>
            <p:spPr bwMode="auto">
              <a:xfrm>
                <a:off x="995100" y="4188283"/>
                <a:ext cx="605414" cy="4924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Arial" charset="0"/>
                  </a:rPr>
                  <a:t>B</a:t>
                </a:r>
                <a:r>
                  <a:rPr lang="ja-JP" altLang="en-US" i="0">
                    <a:latin typeface="Arial" charset="0"/>
                    <a:cs typeface="Arial" charset="0"/>
                  </a:rPr>
                  <a:t>’</a:t>
                </a:r>
                <a:endParaRPr lang="en-US" i="0" dirty="0">
                  <a:latin typeface="Arial" charset="0"/>
                  <a:cs typeface="Arial" charset="0"/>
                </a:endParaRPr>
              </a:p>
            </p:txBody>
          </p:sp>
          <p:sp>
            <p:nvSpPr>
              <p:cNvPr id="63502" name="Text Box 27"/>
              <p:cNvSpPr txBox="1">
                <a:spLocks noChangeArrowheads="1"/>
              </p:cNvSpPr>
              <p:nvPr/>
            </p:nvSpPr>
            <p:spPr bwMode="auto">
              <a:xfrm>
                <a:off x="3740435" y="4188283"/>
                <a:ext cx="468597" cy="4924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Arial" charset="0"/>
                  </a:rPr>
                  <a:t>C</a:t>
                </a:r>
              </a:p>
            </p:txBody>
          </p:sp>
          <p:sp>
            <p:nvSpPr>
              <p:cNvPr id="63503" name="Text Box 28"/>
              <p:cNvSpPr txBox="1">
                <a:spLocks noChangeArrowheads="1"/>
              </p:cNvSpPr>
              <p:nvPr/>
            </p:nvSpPr>
            <p:spPr bwMode="auto">
              <a:xfrm>
                <a:off x="827092" y="2301134"/>
                <a:ext cx="622516" cy="4924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Arial" charset="0"/>
                  </a:rPr>
                  <a:t>C</a:t>
                </a:r>
                <a:r>
                  <a:rPr lang="ja-JP" altLang="en-US" i="0">
                    <a:latin typeface="Arial" charset="0"/>
                    <a:cs typeface="Arial" charset="0"/>
                  </a:rPr>
                  <a:t>’</a:t>
                </a:r>
                <a:endParaRPr lang="en-US" i="0" dirty="0">
                  <a:latin typeface="Arial" charset="0"/>
                  <a:cs typeface="Arial" charset="0"/>
                </a:endParaRPr>
              </a:p>
            </p:txBody>
          </p:sp>
          <p:sp>
            <p:nvSpPr>
              <p:cNvPr id="63504" name="Line 17"/>
              <p:cNvSpPr>
                <a:spLocks noChangeShapeType="1"/>
              </p:cNvSpPr>
              <p:nvPr/>
            </p:nvSpPr>
            <p:spPr bwMode="auto">
              <a:xfrm>
                <a:off x="1687389" y="3165957"/>
                <a:ext cx="720869" cy="29844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63505" name="Line 18"/>
              <p:cNvSpPr>
                <a:spLocks noChangeShapeType="1"/>
              </p:cNvSpPr>
              <p:nvPr/>
            </p:nvSpPr>
            <p:spPr bwMode="auto">
              <a:xfrm>
                <a:off x="2673423" y="2872277"/>
                <a:ext cx="0" cy="50481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63506" name="Line 19"/>
              <p:cNvSpPr>
                <a:spLocks noChangeShapeType="1"/>
              </p:cNvSpPr>
              <p:nvPr/>
            </p:nvSpPr>
            <p:spPr bwMode="auto">
              <a:xfrm flipH="1">
                <a:off x="2863961" y="2996099"/>
                <a:ext cx="892353" cy="4841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63507" name="Line 20"/>
              <p:cNvSpPr>
                <a:spLocks noChangeShapeType="1"/>
              </p:cNvSpPr>
              <p:nvPr/>
            </p:nvSpPr>
            <p:spPr bwMode="auto">
              <a:xfrm flipV="1">
                <a:off x="2673423" y="3605685"/>
                <a:ext cx="12703" cy="70959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grpSp>
            <p:nvGrpSpPr>
              <p:cNvPr id="164885" name="Group 47"/>
              <p:cNvGrpSpPr>
                <a:grpSpLocks/>
              </p:cNvGrpSpPr>
              <p:nvPr/>
            </p:nvGrpSpPr>
            <p:grpSpPr bwMode="auto">
              <a:xfrm>
                <a:off x="747936" y="2733042"/>
                <a:ext cx="914403" cy="690308"/>
                <a:chOff x="1046480" y="3962400"/>
                <a:chExt cx="1026163" cy="761428"/>
              </a:xfrm>
            </p:grpSpPr>
            <p:sp>
              <p:nvSpPr>
                <p:cNvPr id="82" name="Rectangle 48"/>
                <p:cNvSpPr>
                  <a:spLocks noChangeArrowheads="1"/>
                </p:cNvSpPr>
                <p:nvPr/>
              </p:nvSpPr>
              <p:spPr bwMode="auto">
                <a:xfrm rot="16200000">
                  <a:off x="1893247" y="4299441"/>
                  <a:ext cx="110313"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Arial" pitchFamily="34" charset="0"/>
                    <a:cs typeface="Arial" pitchFamily="34" charset="0"/>
                  </a:endParaRPr>
                </a:p>
              </p:txBody>
            </p:sp>
            <p:grpSp>
              <p:nvGrpSpPr>
                <p:cNvPr id="164920" name="Group 49"/>
                <p:cNvGrpSpPr>
                  <a:grpSpLocks/>
                </p:cNvGrpSpPr>
                <p:nvPr/>
              </p:nvGrpSpPr>
              <p:grpSpPr bwMode="auto">
                <a:xfrm>
                  <a:off x="1046480" y="3962400"/>
                  <a:ext cx="936071" cy="761428"/>
                  <a:chOff x="-44" y="1473"/>
                  <a:chExt cx="981" cy="1105"/>
                </a:xfrm>
              </p:grpSpPr>
              <p:pic>
                <p:nvPicPr>
                  <p:cNvPr id="164921"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4922"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grpSp>
            <p:nvGrpSpPr>
              <p:cNvPr id="164886" name="Group 48"/>
              <p:cNvGrpSpPr>
                <a:grpSpLocks/>
              </p:cNvGrpSpPr>
              <p:nvPr/>
            </p:nvGrpSpPr>
            <p:grpSpPr bwMode="auto">
              <a:xfrm>
                <a:off x="3539588" y="2669737"/>
                <a:ext cx="853440" cy="741680"/>
                <a:chOff x="7179310" y="4033520"/>
                <a:chExt cx="1009650" cy="855028"/>
              </a:xfrm>
            </p:grpSpPr>
            <p:grpSp>
              <p:nvGrpSpPr>
                <p:cNvPr id="164915" name="Group 44"/>
                <p:cNvGrpSpPr>
                  <a:grpSpLocks/>
                </p:cNvGrpSpPr>
                <p:nvPr/>
              </p:nvGrpSpPr>
              <p:grpSpPr bwMode="auto">
                <a:xfrm>
                  <a:off x="7179310" y="4033520"/>
                  <a:ext cx="1009650" cy="855028"/>
                  <a:chOff x="-44" y="1473"/>
                  <a:chExt cx="981" cy="1105"/>
                </a:xfrm>
              </p:grpSpPr>
              <p:pic>
                <p:nvPicPr>
                  <p:cNvPr id="164917"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491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sp>
              <p:nvSpPr>
                <p:cNvPr id="79" name="Rectangle 43"/>
                <p:cNvSpPr>
                  <a:spLocks noChangeArrowheads="1"/>
                </p:cNvSpPr>
                <p:nvPr/>
              </p:nvSpPr>
              <p:spPr bwMode="auto">
                <a:xfrm rot="16200000">
                  <a:off x="7440190" y="4309334"/>
                  <a:ext cx="126274" cy="19535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Arial" pitchFamily="34" charset="0"/>
                    <a:cs typeface="Arial" pitchFamily="34" charset="0"/>
                  </a:endParaRPr>
                </a:p>
              </p:txBody>
            </p:sp>
          </p:grpSp>
          <p:sp>
            <p:nvSpPr>
              <p:cNvPr id="50" name="Rectangle 43"/>
              <p:cNvSpPr>
                <a:spLocks noChangeArrowheads="1"/>
              </p:cNvSpPr>
              <p:nvPr/>
            </p:nvSpPr>
            <p:spPr bwMode="auto">
              <a:xfrm>
                <a:off x="2614674" y="2705593"/>
                <a:ext cx="109559" cy="16509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Arial" pitchFamily="34" charset="0"/>
                  <a:cs typeface="Arial" pitchFamily="34" charset="0"/>
                </a:endParaRPr>
              </a:p>
            </p:txBody>
          </p:sp>
          <p:grpSp>
            <p:nvGrpSpPr>
              <p:cNvPr id="164888" name="Group 44"/>
              <p:cNvGrpSpPr>
                <a:grpSpLocks/>
              </p:cNvGrpSpPr>
              <p:nvPr/>
            </p:nvGrpSpPr>
            <p:grpSpPr bwMode="auto">
              <a:xfrm>
                <a:off x="2233637" y="2138292"/>
                <a:ext cx="853440" cy="741680"/>
                <a:chOff x="-44" y="1473"/>
                <a:chExt cx="981" cy="1105"/>
              </a:xfrm>
            </p:grpSpPr>
            <p:pic>
              <p:nvPicPr>
                <p:cNvPr id="164913"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491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64889" name="Group 51"/>
              <p:cNvGrpSpPr>
                <a:grpSpLocks/>
              </p:cNvGrpSpPr>
              <p:nvPr/>
            </p:nvGrpSpPr>
            <p:grpSpPr bwMode="auto">
              <a:xfrm>
                <a:off x="2060917" y="4279843"/>
                <a:ext cx="853440" cy="835329"/>
                <a:chOff x="8077200" y="3320111"/>
                <a:chExt cx="853440" cy="835329"/>
              </a:xfrm>
            </p:grpSpPr>
            <p:sp>
              <p:nvSpPr>
                <p:cNvPr id="72" name="Rectangle 43"/>
                <p:cNvSpPr>
                  <a:spLocks noChangeArrowheads="1"/>
                </p:cNvSpPr>
                <p:nvPr/>
              </p:nvSpPr>
              <p:spPr bwMode="auto">
                <a:xfrm>
                  <a:off x="8630957" y="3320624"/>
                  <a:ext cx="111147" cy="16509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Arial" pitchFamily="34" charset="0"/>
                    <a:cs typeface="Arial" pitchFamily="34" charset="0"/>
                  </a:endParaRPr>
                </a:p>
              </p:txBody>
            </p:sp>
            <p:grpSp>
              <p:nvGrpSpPr>
                <p:cNvPr id="164910" name="Group 44"/>
                <p:cNvGrpSpPr>
                  <a:grpSpLocks/>
                </p:cNvGrpSpPr>
                <p:nvPr/>
              </p:nvGrpSpPr>
              <p:grpSpPr bwMode="auto">
                <a:xfrm>
                  <a:off x="8077200" y="3413760"/>
                  <a:ext cx="853440" cy="741680"/>
                  <a:chOff x="-44" y="1473"/>
                  <a:chExt cx="981" cy="1105"/>
                </a:xfrm>
              </p:grpSpPr>
              <p:pic>
                <p:nvPicPr>
                  <p:cNvPr id="164911"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491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pic>
            <p:nvPicPr>
              <p:cNvPr id="6351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4913" y="3316766"/>
                <a:ext cx="603370" cy="3413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nvGrpSpPr>
              <p:cNvPr id="164891" name="Group 53"/>
              <p:cNvGrpSpPr>
                <a:grpSpLocks/>
              </p:cNvGrpSpPr>
              <p:nvPr/>
            </p:nvGrpSpPr>
            <p:grpSpPr bwMode="auto">
              <a:xfrm>
                <a:off x="731524" y="3616962"/>
                <a:ext cx="914403" cy="690308"/>
                <a:chOff x="1046480" y="3962400"/>
                <a:chExt cx="1026163" cy="761428"/>
              </a:xfrm>
            </p:grpSpPr>
            <p:sp>
              <p:nvSpPr>
                <p:cNvPr id="68" name="Rectangle 48"/>
                <p:cNvSpPr>
                  <a:spLocks noChangeArrowheads="1"/>
                </p:cNvSpPr>
                <p:nvPr/>
              </p:nvSpPr>
              <p:spPr bwMode="auto">
                <a:xfrm rot="16200000">
                  <a:off x="1893846" y="4299769"/>
                  <a:ext cx="110314"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Arial" pitchFamily="34" charset="0"/>
                    <a:cs typeface="Arial" pitchFamily="34" charset="0"/>
                  </a:endParaRPr>
                </a:p>
              </p:txBody>
            </p:sp>
            <p:grpSp>
              <p:nvGrpSpPr>
                <p:cNvPr id="164906" name="Group 49"/>
                <p:cNvGrpSpPr>
                  <a:grpSpLocks/>
                </p:cNvGrpSpPr>
                <p:nvPr/>
              </p:nvGrpSpPr>
              <p:grpSpPr bwMode="auto">
                <a:xfrm>
                  <a:off x="1046480" y="3962400"/>
                  <a:ext cx="936071" cy="761428"/>
                  <a:chOff x="-44" y="1473"/>
                  <a:chExt cx="981" cy="1105"/>
                </a:xfrm>
              </p:grpSpPr>
              <p:pic>
                <p:nvPicPr>
                  <p:cNvPr id="164907"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4908"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grpSp>
            <p:nvGrpSpPr>
              <p:cNvPr id="164892" name="Group 54"/>
              <p:cNvGrpSpPr>
                <a:grpSpLocks/>
              </p:cNvGrpSpPr>
              <p:nvPr/>
            </p:nvGrpSpPr>
            <p:grpSpPr bwMode="auto">
              <a:xfrm>
                <a:off x="3410634" y="3567725"/>
                <a:ext cx="853440" cy="741680"/>
                <a:chOff x="7179310" y="4033520"/>
                <a:chExt cx="1009650" cy="855028"/>
              </a:xfrm>
            </p:grpSpPr>
            <p:grpSp>
              <p:nvGrpSpPr>
                <p:cNvPr id="164901" name="Group 44"/>
                <p:cNvGrpSpPr>
                  <a:grpSpLocks/>
                </p:cNvGrpSpPr>
                <p:nvPr/>
              </p:nvGrpSpPr>
              <p:grpSpPr bwMode="auto">
                <a:xfrm>
                  <a:off x="7179310" y="4033520"/>
                  <a:ext cx="1009650" cy="855028"/>
                  <a:chOff x="-44" y="1473"/>
                  <a:chExt cx="981" cy="1105"/>
                </a:xfrm>
              </p:grpSpPr>
              <p:pic>
                <p:nvPicPr>
                  <p:cNvPr id="164903"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490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sp>
              <p:nvSpPr>
                <p:cNvPr id="65" name="Rectangle 43"/>
                <p:cNvSpPr>
                  <a:spLocks noChangeArrowheads="1"/>
                </p:cNvSpPr>
                <p:nvPr/>
              </p:nvSpPr>
              <p:spPr bwMode="auto">
                <a:xfrm rot="16200000">
                  <a:off x="7438739" y="4308075"/>
                  <a:ext cx="128105" cy="19723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Arial" pitchFamily="34" charset="0"/>
                    <a:cs typeface="Arial" pitchFamily="34" charset="0"/>
                  </a:endParaRPr>
                </a:p>
              </p:txBody>
            </p:sp>
          </p:grpSp>
          <p:sp>
            <p:nvSpPr>
              <p:cNvPr id="63516" name="Line 17"/>
              <p:cNvSpPr>
                <a:spLocks noChangeShapeType="1"/>
              </p:cNvSpPr>
              <p:nvPr/>
            </p:nvSpPr>
            <p:spPr bwMode="auto">
              <a:xfrm flipV="1">
                <a:off x="1660396" y="3600922"/>
                <a:ext cx="744686" cy="4508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63517" name="Line 19"/>
              <p:cNvSpPr>
                <a:spLocks noChangeShapeType="1"/>
              </p:cNvSpPr>
              <p:nvPr/>
            </p:nvSpPr>
            <p:spPr bwMode="auto">
              <a:xfrm flipH="1" flipV="1">
                <a:off x="2968756" y="3545361"/>
                <a:ext cx="646242" cy="33812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63518" name="Text Box 35"/>
              <p:cNvSpPr txBox="1">
                <a:spLocks noChangeArrowheads="1"/>
              </p:cNvSpPr>
              <p:nvPr/>
            </p:nvSpPr>
            <p:spPr bwMode="auto">
              <a:xfrm>
                <a:off x="2401907" y="3026260"/>
                <a:ext cx="417291" cy="4924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1</a:t>
                </a:r>
              </a:p>
            </p:txBody>
          </p:sp>
          <p:sp>
            <p:nvSpPr>
              <p:cNvPr id="63519" name="Text Box 36"/>
              <p:cNvSpPr txBox="1">
                <a:spLocks noChangeArrowheads="1"/>
              </p:cNvSpPr>
              <p:nvPr/>
            </p:nvSpPr>
            <p:spPr bwMode="auto">
              <a:xfrm>
                <a:off x="2903657" y="3051660"/>
                <a:ext cx="417291" cy="4924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2</a:t>
                </a:r>
              </a:p>
            </p:txBody>
          </p:sp>
          <p:sp>
            <p:nvSpPr>
              <p:cNvPr id="63520" name="Text Box 37"/>
              <p:cNvSpPr txBox="1">
                <a:spLocks noChangeArrowheads="1"/>
              </p:cNvSpPr>
              <p:nvPr/>
            </p:nvSpPr>
            <p:spPr bwMode="auto">
              <a:xfrm>
                <a:off x="3125951" y="3710457"/>
                <a:ext cx="417291" cy="4924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3</a:t>
                </a:r>
              </a:p>
            </p:txBody>
          </p:sp>
          <p:sp>
            <p:nvSpPr>
              <p:cNvPr id="63521" name="Text Box 38"/>
              <p:cNvSpPr txBox="1">
                <a:spLocks noChangeArrowheads="1"/>
              </p:cNvSpPr>
              <p:nvPr/>
            </p:nvSpPr>
            <p:spPr bwMode="auto">
              <a:xfrm>
                <a:off x="2640079" y="3654895"/>
                <a:ext cx="417291" cy="4924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4</a:t>
                </a:r>
              </a:p>
            </p:txBody>
          </p:sp>
          <p:sp>
            <p:nvSpPr>
              <p:cNvPr id="63522" name="Text Box 39"/>
              <p:cNvSpPr txBox="1">
                <a:spLocks noChangeArrowheads="1"/>
              </p:cNvSpPr>
              <p:nvPr/>
            </p:nvSpPr>
            <p:spPr bwMode="auto">
              <a:xfrm>
                <a:off x="2070052" y="3704108"/>
                <a:ext cx="417291" cy="4924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5</a:t>
                </a:r>
              </a:p>
            </p:txBody>
          </p:sp>
          <p:sp>
            <p:nvSpPr>
              <p:cNvPr id="63523" name="Text Box 40"/>
              <p:cNvSpPr txBox="1">
                <a:spLocks noChangeArrowheads="1"/>
              </p:cNvSpPr>
              <p:nvPr/>
            </p:nvSpPr>
            <p:spPr bwMode="auto">
              <a:xfrm>
                <a:off x="2039885" y="3080234"/>
                <a:ext cx="319152" cy="4924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6</a:t>
                </a:r>
              </a:p>
            </p:txBody>
          </p:sp>
        </p:grpSp>
      </p:grpSp>
      <p:sp>
        <p:nvSpPr>
          <p:cNvPr id="58" name="Rectangle 3"/>
          <p:cNvSpPr txBox="1">
            <a:spLocks noChangeArrowheads="1"/>
          </p:cNvSpPr>
          <p:nvPr/>
        </p:nvSpPr>
        <p:spPr bwMode="auto">
          <a:xfrm>
            <a:off x="202890" y="2225064"/>
            <a:ext cx="4226321" cy="1681559"/>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marL="342900" indent="-342900" algn="l" rtl="0" eaLnBrk="0" fontAlgn="base" hangingPunct="0">
              <a:lnSpc>
                <a:spcPct val="85000"/>
              </a:lnSpc>
              <a:spcBef>
                <a:spcPct val="20000"/>
              </a:spcBef>
              <a:spcAft>
                <a:spcPct val="0"/>
              </a:spcAft>
              <a:buClr>
                <a:srgbClr val="000099"/>
              </a:buClr>
              <a:buSzPct val="65000"/>
              <a:buFont typeface="Wingdings" charset="0"/>
              <a:buChar char="v"/>
              <a:defRPr sz="2800">
                <a:solidFill>
                  <a:schemeClr val="tx1"/>
                </a:solidFill>
                <a:latin typeface="+mn-lt"/>
                <a:ea typeface="ＭＳ Ｐゴシック" charset="0"/>
                <a:cs typeface="+mn-cs"/>
              </a:defRPr>
            </a:lvl1pPr>
            <a:lvl2pPr marL="742950" indent="-285750" algn="l" rtl="0" eaLnBrk="0" fontAlgn="base" hangingPunct="0">
              <a:lnSpc>
                <a:spcPct val="85000"/>
              </a:lnSpc>
              <a:spcBef>
                <a:spcPct val="20000"/>
              </a:spcBef>
              <a:spcAft>
                <a:spcPct val="0"/>
              </a:spcAft>
              <a:buClr>
                <a:srgbClr val="000099"/>
              </a:buClr>
              <a:buFont typeface="Wingdings"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0" indent="0">
              <a:lnSpc>
                <a:spcPts val="2250"/>
              </a:lnSpc>
              <a:buSzPct val="100000"/>
              <a:buNone/>
              <a:defRPr/>
            </a:pPr>
            <a:r>
              <a:rPr lang="en-US" sz="2100" i="1" u="sng" dirty="0">
                <a:solidFill>
                  <a:srgbClr val="CC0000"/>
                </a:solidFill>
                <a:latin typeface="Gill Sans MT" charset="0"/>
              </a:rPr>
              <a:t>A:</a:t>
            </a:r>
            <a:r>
              <a:rPr lang="en-US" sz="2100" i="1" dirty="0">
                <a:solidFill>
                  <a:srgbClr val="CC0000"/>
                </a:solidFill>
                <a:latin typeface="Gill Sans MT" charset="0"/>
              </a:rPr>
              <a:t>  </a:t>
            </a:r>
            <a:r>
              <a:rPr lang="en-US" sz="2100" dirty="0">
                <a:latin typeface="Gill Sans MT" charset="0"/>
              </a:rPr>
              <a:t>each switch has a </a:t>
            </a:r>
            <a:r>
              <a:rPr lang="en-US" sz="2100" dirty="0">
                <a:solidFill>
                  <a:srgbClr val="C00000"/>
                </a:solidFill>
                <a:latin typeface="Gill Sans MT" charset="0"/>
              </a:rPr>
              <a:t>forwarding</a:t>
            </a:r>
            <a:r>
              <a:rPr lang="en-US" sz="2100" dirty="0">
                <a:latin typeface="Gill Sans MT" charset="0"/>
              </a:rPr>
              <a:t> (</a:t>
            </a:r>
            <a:r>
              <a:rPr lang="en-US" sz="2100" dirty="0">
                <a:solidFill>
                  <a:srgbClr val="CC0000"/>
                </a:solidFill>
                <a:latin typeface="Gill Sans MT" charset="0"/>
              </a:rPr>
              <a:t>switch) table,</a:t>
            </a:r>
            <a:r>
              <a:rPr lang="en-US" sz="2100" dirty="0">
                <a:solidFill>
                  <a:srgbClr val="FF0000"/>
                </a:solidFill>
                <a:latin typeface="Gill Sans MT" charset="0"/>
              </a:rPr>
              <a:t> </a:t>
            </a:r>
            <a:r>
              <a:rPr lang="en-US" sz="2100" dirty="0">
                <a:latin typeface="Gill Sans MT" charset="0"/>
              </a:rPr>
              <a:t>each entry consist of:</a:t>
            </a:r>
          </a:p>
          <a:p>
            <a:pPr lvl="1">
              <a:lnSpc>
                <a:spcPct val="100000"/>
              </a:lnSpc>
              <a:defRPr/>
            </a:pPr>
            <a:r>
              <a:rPr lang="en-US" sz="1800" dirty="0">
                <a:latin typeface="Gill Sans MT" charset="0"/>
              </a:rPr>
              <a:t>MAC address of host, interface to reach host, time stamp</a:t>
            </a:r>
          </a:p>
          <a:p>
            <a:pPr lvl="1">
              <a:lnSpc>
                <a:spcPct val="100000"/>
              </a:lnSpc>
              <a:defRPr/>
            </a:pPr>
            <a:r>
              <a:rPr lang="en-US" sz="1800" dirty="0">
                <a:latin typeface="Gill Sans MT" charset="0"/>
              </a:rPr>
              <a:t>looks like a routing table!</a:t>
            </a:r>
          </a:p>
        </p:txBody>
      </p:sp>
      <p:pic>
        <p:nvPicPr>
          <p:cNvPr id="164871" name="Picture 22" descr="underline_bas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8139" y="813765"/>
            <a:ext cx="3427810" cy="1297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1" name="Rectangle 3"/>
          <p:cNvSpPr txBox="1">
            <a:spLocks noChangeArrowheads="1"/>
          </p:cNvSpPr>
          <p:nvPr/>
        </p:nvSpPr>
        <p:spPr bwMode="auto">
          <a:xfrm>
            <a:off x="157699" y="3929008"/>
            <a:ext cx="4360069" cy="2026949"/>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marL="342900" indent="-342900" algn="l" rtl="0" eaLnBrk="0" fontAlgn="base" hangingPunct="0">
              <a:lnSpc>
                <a:spcPct val="85000"/>
              </a:lnSpc>
              <a:spcBef>
                <a:spcPct val="20000"/>
              </a:spcBef>
              <a:spcAft>
                <a:spcPct val="0"/>
              </a:spcAft>
              <a:buClr>
                <a:srgbClr val="000099"/>
              </a:buClr>
              <a:buSzPct val="65000"/>
              <a:buFont typeface="Wingdings" charset="0"/>
              <a:buChar char="v"/>
              <a:defRPr sz="2800">
                <a:solidFill>
                  <a:schemeClr val="tx1"/>
                </a:solidFill>
                <a:latin typeface="+mn-lt"/>
                <a:ea typeface="ＭＳ Ｐゴシック" charset="0"/>
                <a:cs typeface="+mn-cs"/>
              </a:defRPr>
            </a:lvl1pPr>
            <a:lvl2pPr marL="742950" indent="-285750" algn="l" rtl="0" eaLnBrk="0" fontAlgn="base" hangingPunct="0">
              <a:lnSpc>
                <a:spcPct val="85000"/>
              </a:lnSpc>
              <a:spcBef>
                <a:spcPct val="20000"/>
              </a:spcBef>
              <a:spcAft>
                <a:spcPct val="0"/>
              </a:spcAft>
              <a:buClr>
                <a:srgbClr val="000099"/>
              </a:buClr>
              <a:buFont typeface="Wingdings"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0" indent="0">
              <a:lnSpc>
                <a:spcPct val="75000"/>
              </a:lnSpc>
              <a:buNone/>
              <a:defRPr/>
            </a:pPr>
            <a:r>
              <a:rPr lang="en-US" sz="2100" u="sng" dirty="0">
                <a:solidFill>
                  <a:srgbClr val="CC0000"/>
                </a:solidFill>
                <a:latin typeface="Gill Sans MT" charset="0"/>
              </a:rPr>
              <a:t>Q:</a:t>
            </a:r>
            <a:r>
              <a:rPr lang="en-US" sz="2100" dirty="0">
                <a:solidFill>
                  <a:srgbClr val="CC0000"/>
                </a:solidFill>
                <a:latin typeface="Gill Sans MT" charset="0"/>
              </a:rPr>
              <a:t> </a:t>
            </a:r>
            <a:r>
              <a:rPr lang="en-US" sz="2100" dirty="0">
                <a:latin typeface="Gill Sans MT" charset="0"/>
              </a:rPr>
              <a:t>how are entries created, maintained in forwarding table? </a:t>
            </a:r>
          </a:p>
          <a:p>
            <a:pPr lvl="1">
              <a:lnSpc>
                <a:spcPct val="75000"/>
              </a:lnSpc>
              <a:defRPr/>
            </a:pPr>
            <a:r>
              <a:rPr lang="en-US" sz="1800" dirty="0">
                <a:latin typeface="Gill Sans MT" charset="0"/>
              </a:rPr>
              <a:t>uses a backwards learning algorithm (something like a routing protocol) to populate table with forwarding entries</a:t>
            </a:r>
          </a:p>
        </p:txBody>
      </p:sp>
    </p:spTree>
    <p:extLst>
      <p:ext uri="{BB962C8B-B14F-4D97-AF65-F5344CB8AC3E}">
        <p14:creationId xmlns:p14="http://schemas.microsoft.com/office/powerpoint/2010/main" val="23447440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61"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6913" name="Group 36"/>
          <p:cNvGrpSpPr>
            <a:grpSpLocks/>
          </p:cNvGrpSpPr>
          <p:nvPr/>
        </p:nvGrpSpPr>
        <p:grpSpPr bwMode="auto">
          <a:xfrm>
            <a:off x="4485086" y="864973"/>
            <a:ext cx="3398525" cy="3696551"/>
            <a:chOff x="731524" y="1819788"/>
            <a:chExt cx="3708105" cy="3722886"/>
          </a:xfrm>
        </p:grpSpPr>
        <p:sp>
          <p:nvSpPr>
            <p:cNvPr id="65565" name="Text Box 23"/>
            <p:cNvSpPr txBox="1">
              <a:spLocks noChangeArrowheads="1"/>
            </p:cNvSpPr>
            <p:nvPr/>
          </p:nvSpPr>
          <p:spPr bwMode="auto">
            <a:xfrm>
              <a:off x="2655957" y="1819788"/>
              <a:ext cx="451495" cy="4924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A</a:t>
              </a:r>
            </a:p>
          </p:txBody>
        </p:sp>
        <p:sp>
          <p:nvSpPr>
            <p:cNvPr id="65566" name="Text Box 24"/>
            <p:cNvSpPr txBox="1">
              <a:spLocks noChangeArrowheads="1"/>
            </p:cNvSpPr>
            <p:nvPr/>
          </p:nvSpPr>
          <p:spPr bwMode="auto">
            <a:xfrm>
              <a:off x="2371737" y="5050247"/>
              <a:ext cx="605414" cy="4924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A</a:t>
              </a:r>
              <a:r>
                <a:rPr lang="ja-JP" altLang="en-US" i="0">
                  <a:solidFill>
                    <a:srgbClr val="000000"/>
                  </a:solidFill>
                  <a:latin typeface="Arial" charset="0"/>
                  <a:cs typeface="Arial" charset="0"/>
                </a:rPr>
                <a:t>’</a:t>
              </a:r>
              <a:endParaRPr lang="en-US" i="0" dirty="0">
                <a:solidFill>
                  <a:srgbClr val="000000"/>
                </a:solidFill>
                <a:latin typeface="Arial" charset="0"/>
                <a:cs typeface="Arial" charset="0"/>
              </a:endParaRPr>
            </a:p>
          </p:txBody>
        </p:sp>
        <p:sp>
          <p:nvSpPr>
            <p:cNvPr id="65567" name="Text Box 25"/>
            <p:cNvSpPr txBox="1">
              <a:spLocks noChangeArrowheads="1"/>
            </p:cNvSpPr>
            <p:nvPr/>
          </p:nvSpPr>
          <p:spPr bwMode="auto">
            <a:xfrm>
              <a:off x="3988134" y="2419843"/>
              <a:ext cx="451495" cy="4924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B</a:t>
              </a:r>
            </a:p>
          </p:txBody>
        </p:sp>
        <p:sp>
          <p:nvSpPr>
            <p:cNvPr id="65568" name="Text Box 26"/>
            <p:cNvSpPr txBox="1">
              <a:spLocks noChangeArrowheads="1"/>
            </p:cNvSpPr>
            <p:nvPr/>
          </p:nvSpPr>
          <p:spPr bwMode="auto">
            <a:xfrm>
              <a:off x="995100" y="4188261"/>
              <a:ext cx="605414" cy="4924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B</a:t>
              </a:r>
              <a:r>
                <a:rPr lang="ja-JP" altLang="en-US" i="0">
                  <a:solidFill>
                    <a:srgbClr val="000000"/>
                  </a:solidFill>
                  <a:latin typeface="Arial" charset="0"/>
                  <a:cs typeface="Arial" charset="0"/>
                </a:rPr>
                <a:t>’</a:t>
              </a:r>
              <a:endParaRPr lang="en-US" i="0" dirty="0">
                <a:solidFill>
                  <a:srgbClr val="000000"/>
                </a:solidFill>
                <a:latin typeface="Arial" charset="0"/>
                <a:cs typeface="Arial" charset="0"/>
              </a:endParaRPr>
            </a:p>
          </p:txBody>
        </p:sp>
        <p:sp>
          <p:nvSpPr>
            <p:cNvPr id="65569" name="Text Box 27"/>
            <p:cNvSpPr txBox="1">
              <a:spLocks noChangeArrowheads="1"/>
            </p:cNvSpPr>
            <p:nvPr/>
          </p:nvSpPr>
          <p:spPr bwMode="auto">
            <a:xfrm>
              <a:off x="3740435" y="4188261"/>
              <a:ext cx="468597" cy="4924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C</a:t>
              </a:r>
            </a:p>
          </p:txBody>
        </p:sp>
        <p:sp>
          <p:nvSpPr>
            <p:cNvPr id="65570" name="Text Box 28"/>
            <p:cNvSpPr txBox="1">
              <a:spLocks noChangeArrowheads="1"/>
            </p:cNvSpPr>
            <p:nvPr/>
          </p:nvSpPr>
          <p:spPr bwMode="auto">
            <a:xfrm>
              <a:off x="1123714" y="2465881"/>
              <a:ext cx="622516" cy="4924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C</a:t>
              </a:r>
              <a:r>
                <a:rPr lang="ja-JP" altLang="en-US" i="0">
                  <a:solidFill>
                    <a:srgbClr val="000000"/>
                  </a:solidFill>
                  <a:latin typeface="Arial" charset="0"/>
                  <a:cs typeface="Arial" charset="0"/>
                </a:rPr>
                <a:t>’</a:t>
              </a:r>
              <a:endParaRPr lang="en-US" i="0" dirty="0">
                <a:solidFill>
                  <a:srgbClr val="000000"/>
                </a:solidFill>
                <a:latin typeface="Arial" charset="0"/>
                <a:cs typeface="Arial" charset="0"/>
              </a:endParaRPr>
            </a:p>
          </p:txBody>
        </p:sp>
        <p:sp>
          <p:nvSpPr>
            <p:cNvPr id="65571" name="Line 17"/>
            <p:cNvSpPr>
              <a:spLocks noChangeShapeType="1"/>
            </p:cNvSpPr>
            <p:nvPr/>
          </p:nvSpPr>
          <p:spPr bwMode="auto">
            <a:xfrm>
              <a:off x="1687389" y="3165945"/>
              <a:ext cx="720869" cy="2984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65572" name="Line 18"/>
            <p:cNvSpPr>
              <a:spLocks noChangeShapeType="1"/>
            </p:cNvSpPr>
            <p:nvPr/>
          </p:nvSpPr>
          <p:spPr bwMode="auto">
            <a:xfrm>
              <a:off x="2673423" y="2872267"/>
              <a:ext cx="0" cy="50480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65573" name="Line 19"/>
            <p:cNvSpPr>
              <a:spLocks noChangeShapeType="1"/>
            </p:cNvSpPr>
            <p:nvPr/>
          </p:nvSpPr>
          <p:spPr bwMode="auto">
            <a:xfrm flipH="1">
              <a:off x="2863961" y="2996088"/>
              <a:ext cx="892353" cy="48417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65574" name="Line 20"/>
            <p:cNvSpPr>
              <a:spLocks noChangeShapeType="1"/>
            </p:cNvSpPr>
            <p:nvPr/>
          </p:nvSpPr>
          <p:spPr bwMode="auto">
            <a:xfrm flipV="1">
              <a:off x="2673423" y="3605668"/>
              <a:ext cx="12703" cy="70958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grpSp>
          <p:nvGrpSpPr>
            <p:cNvPr id="166950" name="Group 47"/>
            <p:cNvGrpSpPr>
              <a:grpSpLocks/>
            </p:cNvGrpSpPr>
            <p:nvPr/>
          </p:nvGrpSpPr>
          <p:grpSpPr bwMode="auto">
            <a:xfrm>
              <a:off x="747936" y="2733042"/>
              <a:ext cx="914403" cy="690308"/>
              <a:chOff x="1046480" y="3962400"/>
              <a:chExt cx="1026163" cy="761428"/>
            </a:xfrm>
          </p:grpSpPr>
          <p:sp>
            <p:nvSpPr>
              <p:cNvPr id="100" name="Rectangle 48"/>
              <p:cNvSpPr>
                <a:spLocks noChangeArrowheads="1"/>
              </p:cNvSpPr>
              <p:nvPr/>
            </p:nvSpPr>
            <p:spPr bwMode="auto">
              <a:xfrm rot="16200000">
                <a:off x="1893248" y="4299428"/>
                <a:ext cx="110312"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cs typeface="Arial" pitchFamily="34" charset="0"/>
                </a:endParaRPr>
              </a:p>
            </p:txBody>
          </p:sp>
          <p:grpSp>
            <p:nvGrpSpPr>
              <p:cNvPr id="166985" name="Group 49"/>
              <p:cNvGrpSpPr>
                <a:grpSpLocks/>
              </p:cNvGrpSpPr>
              <p:nvPr/>
            </p:nvGrpSpPr>
            <p:grpSpPr bwMode="auto">
              <a:xfrm>
                <a:off x="1046480" y="3962400"/>
                <a:ext cx="936071" cy="761428"/>
                <a:chOff x="-44" y="1473"/>
                <a:chExt cx="981" cy="1105"/>
              </a:xfrm>
            </p:grpSpPr>
            <p:pic>
              <p:nvPicPr>
                <p:cNvPr id="166986"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6987"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grpSp>
          <p:nvGrpSpPr>
            <p:cNvPr id="166951" name="Group 48"/>
            <p:cNvGrpSpPr>
              <a:grpSpLocks/>
            </p:cNvGrpSpPr>
            <p:nvPr/>
          </p:nvGrpSpPr>
          <p:grpSpPr bwMode="auto">
            <a:xfrm>
              <a:off x="3539588" y="2669737"/>
              <a:ext cx="853440" cy="741680"/>
              <a:chOff x="7179310" y="4033520"/>
              <a:chExt cx="1009650" cy="855028"/>
            </a:xfrm>
          </p:grpSpPr>
          <p:grpSp>
            <p:nvGrpSpPr>
              <p:cNvPr id="166980" name="Group 44"/>
              <p:cNvGrpSpPr>
                <a:grpSpLocks/>
              </p:cNvGrpSpPr>
              <p:nvPr/>
            </p:nvGrpSpPr>
            <p:grpSpPr bwMode="auto">
              <a:xfrm>
                <a:off x="7179310" y="4033520"/>
                <a:ext cx="1009650" cy="855028"/>
                <a:chOff x="-44" y="1473"/>
                <a:chExt cx="981" cy="1105"/>
              </a:xfrm>
            </p:grpSpPr>
            <p:pic>
              <p:nvPicPr>
                <p:cNvPr id="166982"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6983"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sp>
            <p:nvSpPr>
              <p:cNvPr id="97" name="Rectangle 43"/>
              <p:cNvSpPr>
                <a:spLocks noChangeArrowheads="1"/>
              </p:cNvSpPr>
              <p:nvPr/>
            </p:nvSpPr>
            <p:spPr bwMode="auto">
              <a:xfrm rot="16200000">
                <a:off x="7440190" y="4309323"/>
                <a:ext cx="126273" cy="19535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cs typeface="Arial" pitchFamily="34" charset="0"/>
                </a:endParaRPr>
              </a:p>
            </p:txBody>
          </p:sp>
        </p:grpSp>
        <p:sp>
          <p:nvSpPr>
            <p:cNvPr id="68" name="Rectangle 43"/>
            <p:cNvSpPr>
              <a:spLocks noChangeArrowheads="1"/>
            </p:cNvSpPr>
            <p:nvPr/>
          </p:nvSpPr>
          <p:spPr bwMode="auto">
            <a:xfrm>
              <a:off x="2614674" y="2705584"/>
              <a:ext cx="109559" cy="16509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cs typeface="Arial" pitchFamily="34" charset="0"/>
              </a:endParaRPr>
            </a:p>
          </p:txBody>
        </p:sp>
        <p:grpSp>
          <p:nvGrpSpPr>
            <p:cNvPr id="166953" name="Group 44"/>
            <p:cNvGrpSpPr>
              <a:grpSpLocks/>
            </p:cNvGrpSpPr>
            <p:nvPr/>
          </p:nvGrpSpPr>
          <p:grpSpPr bwMode="auto">
            <a:xfrm>
              <a:off x="2233637" y="2138292"/>
              <a:ext cx="853440" cy="741680"/>
              <a:chOff x="-44" y="1473"/>
              <a:chExt cx="981" cy="1105"/>
            </a:xfrm>
          </p:grpSpPr>
          <p:pic>
            <p:nvPicPr>
              <p:cNvPr id="166978"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6979"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66954" name="Group 51"/>
            <p:cNvGrpSpPr>
              <a:grpSpLocks/>
            </p:cNvGrpSpPr>
            <p:nvPr/>
          </p:nvGrpSpPr>
          <p:grpSpPr bwMode="auto">
            <a:xfrm>
              <a:off x="2060917" y="4279843"/>
              <a:ext cx="853440" cy="835329"/>
              <a:chOff x="8077200" y="3320111"/>
              <a:chExt cx="853440" cy="835329"/>
            </a:xfrm>
          </p:grpSpPr>
          <p:sp>
            <p:nvSpPr>
              <p:cNvPr id="90" name="Rectangle 43"/>
              <p:cNvSpPr>
                <a:spLocks noChangeArrowheads="1"/>
              </p:cNvSpPr>
              <p:nvPr/>
            </p:nvSpPr>
            <p:spPr bwMode="auto">
              <a:xfrm>
                <a:off x="8630957" y="3320602"/>
                <a:ext cx="111147" cy="16509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cs typeface="Arial" pitchFamily="34" charset="0"/>
                </a:endParaRPr>
              </a:p>
            </p:txBody>
          </p:sp>
          <p:grpSp>
            <p:nvGrpSpPr>
              <p:cNvPr id="166975" name="Group 44"/>
              <p:cNvGrpSpPr>
                <a:grpSpLocks/>
              </p:cNvGrpSpPr>
              <p:nvPr/>
            </p:nvGrpSpPr>
            <p:grpSpPr bwMode="auto">
              <a:xfrm>
                <a:off x="8077200" y="3413760"/>
                <a:ext cx="853440" cy="741680"/>
                <a:chOff x="-44" y="1473"/>
                <a:chExt cx="981" cy="1105"/>
              </a:xfrm>
            </p:grpSpPr>
            <p:pic>
              <p:nvPicPr>
                <p:cNvPr id="166976"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6977"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pic>
          <p:nvPicPr>
            <p:cNvPr id="6558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4913" y="3316753"/>
              <a:ext cx="603370" cy="3413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nvGrpSpPr>
            <p:cNvPr id="166956" name="Group 53"/>
            <p:cNvGrpSpPr>
              <a:grpSpLocks/>
            </p:cNvGrpSpPr>
            <p:nvPr/>
          </p:nvGrpSpPr>
          <p:grpSpPr bwMode="auto">
            <a:xfrm>
              <a:off x="731524" y="3616962"/>
              <a:ext cx="914403" cy="690308"/>
              <a:chOff x="1046480" y="3962400"/>
              <a:chExt cx="1026163" cy="761428"/>
            </a:xfrm>
          </p:grpSpPr>
          <p:sp>
            <p:nvSpPr>
              <p:cNvPr id="86" name="Rectangle 48"/>
              <p:cNvSpPr>
                <a:spLocks noChangeArrowheads="1"/>
              </p:cNvSpPr>
              <p:nvPr/>
            </p:nvSpPr>
            <p:spPr bwMode="auto">
              <a:xfrm rot="16200000">
                <a:off x="1893846" y="4299747"/>
                <a:ext cx="110313"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cs typeface="Arial" pitchFamily="34" charset="0"/>
                </a:endParaRPr>
              </a:p>
            </p:txBody>
          </p:sp>
          <p:grpSp>
            <p:nvGrpSpPr>
              <p:cNvPr id="166971" name="Group 49"/>
              <p:cNvGrpSpPr>
                <a:grpSpLocks/>
              </p:cNvGrpSpPr>
              <p:nvPr/>
            </p:nvGrpSpPr>
            <p:grpSpPr bwMode="auto">
              <a:xfrm>
                <a:off x="1046480" y="3962400"/>
                <a:ext cx="936071" cy="761428"/>
                <a:chOff x="-44" y="1473"/>
                <a:chExt cx="981" cy="1105"/>
              </a:xfrm>
            </p:grpSpPr>
            <p:pic>
              <p:nvPicPr>
                <p:cNvPr id="166972"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6973"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grpSp>
          <p:nvGrpSpPr>
            <p:cNvPr id="166957" name="Group 54"/>
            <p:cNvGrpSpPr>
              <a:grpSpLocks/>
            </p:cNvGrpSpPr>
            <p:nvPr/>
          </p:nvGrpSpPr>
          <p:grpSpPr bwMode="auto">
            <a:xfrm>
              <a:off x="3410634" y="3567725"/>
              <a:ext cx="853440" cy="741680"/>
              <a:chOff x="7179310" y="4033520"/>
              <a:chExt cx="1009650" cy="855028"/>
            </a:xfrm>
          </p:grpSpPr>
          <p:grpSp>
            <p:nvGrpSpPr>
              <p:cNvPr id="166966" name="Group 44"/>
              <p:cNvGrpSpPr>
                <a:grpSpLocks/>
              </p:cNvGrpSpPr>
              <p:nvPr/>
            </p:nvGrpSpPr>
            <p:grpSpPr bwMode="auto">
              <a:xfrm>
                <a:off x="7179310" y="4033520"/>
                <a:ext cx="1009650" cy="855028"/>
                <a:chOff x="-44" y="1473"/>
                <a:chExt cx="981" cy="1105"/>
              </a:xfrm>
            </p:grpSpPr>
            <p:pic>
              <p:nvPicPr>
                <p:cNvPr id="166968"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6969"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sp>
            <p:nvSpPr>
              <p:cNvPr id="83" name="Rectangle 43"/>
              <p:cNvSpPr>
                <a:spLocks noChangeArrowheads="1"/>
              </p:cNvSpPr>
              <p:nvPr/>
            </p:nvSpPr>
            <p:spPr bwMode="auto">
              <a:xfrm rot="16200000">
                <a:off x="7438739" y="4308053"/>
                <a:ext cx="128104" cy="19723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cs typeface="Arial" pitchFamily="34" charset="0"/>
                </a:endParaRPr>
              </a:p>
            </p:txBody>
          </p:sp>
        </p:grpSp>
        <p:sp>
          <p:nvSpPr>
            <p:cNvPr id="65583" name="Line 17"/>
            <p:cNvSpPr>
              <a:spLocks noChangeShapeType="1"/>
            </p:cNvSpPr>
            <p:nvPr/>
          </p:nvSpPr>
          <p:spPr bwMode="auto">
            <a:xfrm flipV="1">
              <a:off x="1660396" y="3600906"/>
              <a:ext cx="744686" cy="45083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65584" name="Line 19"/>
            <p:cNvSpPr>
              <a:spLocks noChangeShapeType="1"/>
            </p:cNvSpPr>
            <p:nvPr/>
          </p:nvSpPr>
          <p:spPr bwMode="auto">
            <a:xfrm flipH="1" flipV="1">
              <a:off x="2968756" y="3545345"/>
              <a:ext cx="646242" cy="33812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65585" name="Text Box 35"/>
            <p:cNvSpPr txBox="1">
              <a:spLocks noChangeArrowheads="1"/>
            </p:cNvSpPr>
            <p:nvPr/>
          </p:nvSpPr>
          <p:spPr bwMode="auto">
            <a:xfrm>
              <a:off x="2401907" y="3026249"/>
              <a:ext cx="417291" cy="4924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1</a:t>
              </a:r>
            </a:p>
          </p:txBody>
        </p:sp>
        <p:sp>
          <p:nvSpPr>
            <p:cNvPr id="65586" name="Text Box 36"/>
            <p:cNvSpPr txBox="1">
              <a:spLocks noChangeArrowheads="1"/>
            </p:cNvSpPr>
            <p:nvPr/>
          </p:nvSpPr>
          <p:spPr bwMode="auto">
            <a:xfrm>
              <a:off x="2903657" y="3051649"/>
              <a:ext cx="417291" cy="4924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2</a:t>
              </a:r>
            </a:p>
          </p:txBody>
        </p:sp>
        <p:sp>
          <p:nvSpPr>
            <p:cNvPr id="65587" name="Text Box 37"/>
            <p:cNvSpPr txBox="1">
              <a:spLocks noChangeArrowheads="1"/>
            </p:cNvSpPr>
            <p:nvPr/>
          </p:nvSpPr>
          <p:spPr bwMode="auto">
            <a:xfrm>
              <a:off x="3125951" y="3710439"/>
              <a:ext cx="417291" cy="4924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3</a:t>
              </a:r>
            </a:p>
          </p:txBody>
        </p:sp>
        <p:sp>
          <p:nvSpPr>
            <p:cNvPr id="65588" name="Text Box 38"/>
            <p:cNvSpPr txBox="1">
              <a:spLocks noChangeArrowheads="1"/>
            </p:cNvSpPr>
            <p:nvPr/>
          </p:nvSpPr>
          <p:spPr bwMode="auto">
            <a:xfrm>
              <a:off x="2640079" y="3654879"/>
              <a:ext cx="417291" cy="4924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4</a:t>
              </a:r>
            </a:p>
          </p:txBody>
        </p:sp>
        <p:sp>
          <p:nvSpPr>
            <p:cNvPr id="65589" name="Text Box 39"/>
            <p:cNvSpPr txBox="1">
              <a:spLocks noChangeArrowheads="1"/>
            </p:cNvSpPr>
            <p:nvPr/>
          </p:nvSpPr>
          <p:spPr bwMode="auto">
            <a:xfrm>
              <a:off x="2070052" y="3704090"/>
              <a:ext cx="417291" cy="4924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5</a:t>
              </a:r>
            </a:p>
          </p:txBody>
        </p:sp>
        <p:sp>
          <p:nvSpPr>
            <p:cNvPr id="65590" name="Text Box 40"/>
            <p:cNvSpPr txBox="1">
              <a:spLocks noChangeArrowheads="1"/>
            </p:cNvSpPr>
            <p:nvPr/>
          </p:nvSpPr>
          <p:spPr bwMode="auto">
            <a:xfrm>
              <a:off x="2039885" y="3080222"/>
              <a:ext cx="319152" cy="4924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6</a:t>
              </a:r>
            </a:p>
          </p:txBody>
        </p:sp>
      </p:grpSp>
      <p:sp>
        <p:nvSpPr>
          <p:cNvPr id="65541" name="Rectangle 2"/>
          <p:cNvSpPr>
            <a:spLocks noGrp="1" noChangeArrowheads="1"/>
          </p:cNvSpPr>
          <p:nvPr>
            <p:ph type="title"/>
          </p:nvPr>
        </p:nvSpPr>
        <p:spPr>
          <a:xfrm>
            <a:off x="193589" y="165273"/>
            <a:ext cx="5829300" cy="596900"/>
          </a:xfrm>
        </p:spPr>
        <p:txBody>
          <a:bodyPr/>
          <a:lstStyle/>
          <a:p>
            <a:pPr>
              <a:defRPr/>
            </a:pPr>
            <a:r>
              <a:rPr lang="en-US" dirty="0">
                <a:latin typeface="Gill Sans MT" charset="0"/>
                <a:cs typeface="+mj-cs"/>
              </a:rPr>
              <a:t>Switch: self-learning</a:t>
            </a:r>
          </a:p>
        </p:txBody>
      </p:sp>
      <p:sp>
        <p:nvSpPr>
          <p:cNvPr id="65542" name="Rectangle 3"/>
          <p:cNvSpPr>
            <a:spLocks noGrp="1" noChangeArrowheads="1"/>
          </p:cNvSpPr>
          <p:nvPr>
            <p:ph type="body" idx="1"/>
          </p:nvPr>
        </p:nvSpPr>
        <p:spPr>
          <a:xfrm>
            <a:off x="329804" y="1013254"/>
            <a:ext cx="3537861" cy="3884183"/>
          </a:xfrm>
        </p:spPr>
        <p:txBody>
          <a:bodyPr>
            <a:normAutofit lnSpcReduction="10000"/>
          </a:bodyPr>
          <a:lstStyle/>
          <a:p>
            <a:pPr marL="173831" indent="-173831">
              <a:defRPr/>
            </a:pPr>
            <a:r>
              <a:rPr lang="en-US" sz="1800" dirty="0">
                <a:latin typeface="Gill Sans MT" charset="0"/>
              </a:rPr>
              <a:t>a switch</a:t>
            </a:r>
            <a:r>
              <a:rPr lang="en-US" sz="1800" dirty="0">
                <a:solidFill>
                  <a:srgbClr val="FF0000"/>
                </a:solidFill>
                <a:latin typeface="Gill Sans MT" charset="0"/>
              </a:rPr>
              <a:t> </a:t>
            </a:r>
            <a:r>
              <a:rPr lang="en-US" sz="1800" i="1" dirty="0">
                <a:solidFill>
                  <a:srgbClr val="CC0000"/>
                </a:solidFill>
                <a:latin typeface="Gill Sans MT" charset="0"/>
              </a:rPr>
              <a:t>learns</a:t>
            </a:r>
            <a:r>
              <a:rPr lang="en-US" sz="1800" dirty="0">
                <a:solidFill>
                  <a:srgbClr val="CC0000"/>
                </a:solidFill>
                <a:latin typeface="Gill Sans MT" charset="0"/>
              </a:rPr>
              <a:t> </a:t>
            </a:r>
            <a:r>
              <a:rPr lang="en-US" sz="1800" dirty="0">
                <a:latin typeface="Gill Sans MT" charset="0"/>
              </a:rPr>
              <a:t>which hosts can be reached through which interfaces using a process called “</a:t>
            </a:r>
            <a:r>
              <a:rPr lang="en-US" sz="1800" dirty="0">
                <a:solidFill>
                  <a:srgbClr val="C00000"/>
                </a:solidFill>
                <a:latin typeface="Gill Sans MT" charset="0"/>
              </a:rPr>
              <a:t>Backwards Learning</a:t>
            </a:r>
            <a:r>
              <a:rPr lang="en-US" sz="1800" dirty="0">
                <a:latin typeface="Gill Sans MT" charset="0"/>
              </a:rPr>
              <a:t>”</a:t>
            </a:r>
          </a:p>
          <a:p>
            <a:pPr marL="510779" lvl="1" indent="-167879">
              <a:defRPr/>
            </a:pPr>
            <a:r>
              <a:rPr lang="en-US" dirty="0">
                <a:latin typeface="Gill Sans MT" charset="0"/>
              </a:rPr>
              <a:t>when a frame is received on a link at a particular port, switch </a:t>
            </a:r>
            <a:r>
              <a:rPr lang="ja-JP" altLang="en-US" dirty="0">
                <a:latin typeface="Gill Sans MT" charset="0"/>
              </a:rPr>
              <a:t>“</a:t>
            </a:r>
            <a:r>
              <a:rPr lang="en-US" dirty="0">
                <a:latin typeface="Gill Sans MT" charset="0"/>
              </a:rPr>
              <a:t>learns</a:t>
            </a:r>
            <a:r>
              <a:rPr lang="ja-JP" altLang="en-US">
                <a:latin typeface="Gill Sans MT" charset="0"/>
              </a:rPr>
              <a:t>”</a:t>
            </a:r>
            <a:r>
              <a:rPr lang="en-US" dirty="0">
                <a:latin typeface="Gill Sans MT" charset="0"/>
              </a:rPr>
              <a:t>  direction of sender: i.e., it can be reached via that incoming port</a:t>
            </a:r>
          </a:p>
          <a:p>
            <a:pPr marL="510779" lvl="1" indent="-167879">
              <a:defRPr/>
            </a:pPr>
            <a:r>
              <a:rPr lang="en-US" dirty="0">
                <a:latin typeface="Gill Sans MT" charset="0"/>
              </a:rPr>
              <a:t>records </a:t>
            </a:r>
            <a:r>
              <a:rPr lang="en-US" dirty="0">
                <a:solidFill>
                  <a:srgbClr val="C00000"/>
                </a:solidFill>
                <a:latin typeface="Gill Sans MT" charset="0"/>
              </a:rPr>
              <a:t>sender – port</a:t>
            </a:r>
            <a:r>
              <a:rPr lang="en-US" dirty="0">
                <a:latin typeface="Gill Sans MT" charset="0"/>
              </a:rPr>
              <a:t> pair in switch table</a:t>
            </a:r>
          </a:p>
        </p:txBody>
      </p:sp>
      <p:grpSp>
        <p:nvGrpSpPr>
          <p:cNvPr id="420900" name="Group 36"/>
          <p:cNvGrpSpPr>
            <a:grpSpLocks/>
          </p:cNvGrpSpPr>
          <p:nvPr/>
        </p:nvGrpSpPr>
        <p:grpSpPr bwMode="auto">
          <a:xfrm>
            <a:off x="6832450" y="1058531"/>
            <a:ext cx="1071563" cy="400049"/>
            <a:chOff x="1750" y="3514"/>
            <a:chExt cx="900" cy="336"/>
          </a:xfrm>
        </p:grpSpPr>
        <p:sp>
          <p:nvSpPr>
            <p:cNvPr id="65561" name="Rectangle 32"/>
            <p:cNvSpPr>
              <a:spLocks noChangeArrowheads="1"/>
            </p:cNvSpPr>
            <p:nvPr/>
          </p:nvSpPr>
          <p:spPr bwMode="auto">
            <a:xfrm>
              <a:off x="1771" y="3542"/>
              <a:ext cx="879" cy="308"/>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65562" name="Text Box 33"/>
            <p:cNvSpPr txBox="1">
              <a:spLocks noChangeArrowheads="1"/>
            </p:cNvSpPr>
            <p:nvPr/>
          </p:nvSpPr>
          <p:spPr bwMode="auto">
            <a:xfrm>
              <a:off x="1750" y="3514"/>
              <a:ext cx="705" cy="3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FFFF"/>
                  </a:solidFill>
                  <a:latin typeface="Arial" charset="0"/>
                  <a:cs typeface="Arial" charset="0"/>
                </a:rPr>
                <a:t>A    A</a:t>
              </a:r>
              <a:r>
                <a:rPr lang="ja-JP" altLang="en-US" i="0">
                  <a:solidFill>
                    <a:srgbClr val="FFFFFF"/>
                  </a:solidFill>
                  <a:latin typeface="Arial" charset="0"/>
                  <a:cs typeface="Arial" charset="0"/>
                </a:rPr>
                <a:t>’</a:t>
              </a:r>
              <a:endParaRPr lang="en-US" i="0" dirty="0">
                <a:solidFill>
                  <a:srgbClr val="FFFFFF"/>
                </a:solidFill>
                <a:latin typeface="Arial" charset="0"/>
                <a:cs typeface="Arial" charset="0"/>
              </a:endParaRPr>
            </a:p>
          </p:txBody>
        </p:sp>
      </p:grpSp>
      <p:grpSp>
        <p:nvGrpSpPr>
          <p:cNvPr id="420905" name="Group 41"/>
          <p:cNvGrpSpPr>
            <a:grpSpLocks/>
          </p:cNvGrpSpPr>
          <p:nvPr/>
        </p:nvGrpSpPr>
        <p:grpSpPr bwMode="auto">
          <a:xfrm>
            <a:off x="6660745" y="547014"/>
            <a:ext cx="1133476" cy="535781"/>
            <a:chOff x="4406" y="331"/>
            <a:chExt cx="952" cy="450"/>
          </a:xfrm>
        </p:grpSpPr>
        <p:sp>
          <p:nvSpPr>
            <p:cNvPr id="65557" name="Line 37"/>
            <p:cNvSpPr>
              <a:spLocks noChangeShapeType="1"/>
            </p:cNvSpPr>
            <p:nvPr/>
          </p:nvSpPr>
          <p:spPr bwMode="auto">
            <a:xfrm flipV="1">
              <a:off x="4406" y="439"/>
              <a:ext cx="252" cy="339"/>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65558" name="Line 38"/>
            <p:cNvSpPr>
              <a:spLocks noChangeShapeType="1"/>
            </p:cNvSpPr>
            <p:nvPr/>
          </p:nvSpPr>
          <p:spPr bwMode="auto">
            <a:xfrm flipV="1">
              <a:off x="4524" y="594"/>
              <a:ext cx="137" cy="187"/>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65559" name="Text Box 39"/>
            <p:cNvSpPr txBox="1">
              <a:spLocks noChangeArrowheads="1"/>
            </p:cNvSpPr>
            <p:nvPr/>
          </p:nvSpPr>
          <p:spPr bwMode="auto">
            <a:xfrm>
              <a:off x="4643" y="331"/>
              <a:ext cx="715"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solidFill>
                    <a:srgbClr val="000000"/>
                  </a:solidFill>
                  <a:latin typeface="Arial" charset="0"/>
                  <a:cs typeface="Arial" charset="0"/>
                </a:rPr>
                <a:t>Source: A</a:t>
              </a:r>
            </a:p>
          </p:txBody>
        </p:sp>
        <p:sp>
          <p:nvSpPr>
            <p:cNvPr id="65560" name="Text Box 40"/>
            <p:cNvSpPr txBox="1">
              <a:spLocks noChangeArrowheads="1"/>
            </p:cNvSpPr>
            <p:nvPr/>
          </p:nvSpPr>
          <p:spPr bwMode="auto">
            <a:xfrm>
              <a:off x="4660" y="492"/>
              <a:ext cx="637"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solidFill>
                    <a:srgbClr val="000000"/>
                  </a:solidFill>
                  <a:latin typeface="Arial" charset="0"/>
                  <a:cs typeface="Arial" charset="0"/>
                </a:rPr>
                <a:t>Dest: A</a:t>
              </a:r>
              <a:r>
                <a:rPr lang="ja-JP" altLang="en-US" sz="1200" i="0" dirty="0">
                  <a:solidFill>
                    <a:srgbClr val="000000"/>
                  </a:solidFill>
                  <a:latin typeface="Arial" charset="0"/>
                  <a:cs typeface="Arial" charset="0"/>
                </a:rPr>
                <a:t>’</a:t>
              </a:r>
              <a:endParaRPr lang="en-US" sz="1200" i="0" dirty="0">
                <a:solidFill>
                  <a:srgbClr val="000000"/>
                </a:solidFill>
                <a:latin typeface="Arial" charset="0"/>
                <a:cs typeface="Arial" charset="0"/>
              </a:endParaRPr>
            </a:p>
          </p:txBody>
        </p:sp>
      </p:grpSp>
      <p:sp>
        <p:nvSpPr>
          <p:cNvPr id="420912" name="Text Box 48"/>
          <p:cNvSpPr txBox="1">
            <a:spLocks noChangeArrowheads="1"/>
          </p:cNvSpPr>
          <p:nvPr/>
        </p:nvSpPr>
        <p:spPr bwMode="auto">
          <a:xfrm>
            <a:off x="7123708" y="5031770"/>
            <a:ext cx="1492716"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dirty="0">
                <a:solidFill>
                  <a:srgbClr val="000000"/>
                </a:solidFill>
                <a:latin typeface="Arial" charset="0"/>
                <a:cs typeface="Arial" charset="0"/>
              </a:rPr>
              <a:t>Switch table </a:t>
            </a:r>
          </a:p>
        </p:txBody>
      </p:sp>
      <p:pic>
        <p:nvPicPr>
          <p:cNvPr id="166923" name="Picture 21" descr="underline_bas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798" y="787336"/>
            <a:ext cx="3308349" cy="1135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420911" name="Group 47"/>
          <p:cNvGrpSpPr>
            <a:grpSpLocks/>
          </p:cNvGrpSpPr>
          <p:nvPr/>
        </p:nvGrpSpPr>
        <p:grpSpPr bwMode="auto">
          <a:xfrm>
            <a:off x="3860848" y="4958130"/>
            <a:ext cx="3026569" cy="1116807"/>
            <a:chOff x="3441" y="3154"/>
            <a:chExt cx="2542" cy="938"/>
          </a:xfrm>
        </p:grpSpPr>
        <p:sp>
          <p:nvSpPr>
            <p:cNvPr id="65552" name="Rectangle 43"/>
            <p:cNvSpPr>
              <a:spLocks noChangeArrowheads="1"/>
            </p:cNvSpPr>
            <p:nvPr/>
          </p:nvSpPr>
          <p:spPr bwMode="auto">
            <a:xfrm>
              <a:off x="3449" y="3154"/>
              <a:ext cx="2534" cy="90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65553" name="Text Box 42"/>
            <p:cNvSpPr txBox="1">
              <a:spLocks noChangeArrowheads="1"/>
            </p:cNvSpPr>
            <p:nvPr/>
          </p:nvSpPr>
          <p:spPr bwMode="auto">
            <a:xfrm>
              <a:off x="3441" y="3175"/>
              <a:ext cx="2349" cy="3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MAC </a:t>
              </a:r>
              <a:r>
                <a:rPr lang="en-US" i="0" dirty="0" err="1">
                  <a:solidFill>
                    <a:srgbClr val="000000"/>
                  </a:solidFill>
                  <a:latin typeface="Arial" charset="0"/>
                  <a:cs typeface="Arial" charset="0"/>
                </a:rPr>
                <a:t>addr</a:t>
              </a:r>
              <a:r>
                <a:rPr lang="en-US" i="0" dirty="0">
                  <a:solidFill>
                    <a:srgbClr val="000000"/>
                  </a:solidFill>
                  <a:latin typeface="Arial" charset="0"/>
                  <a:cs typeface="Arial" charset="0"/>
                </a:rPr>
                <a:t>   port         TTL</a:t>
              </a:r>
            </a:p>
          </p:txBody>
        </p:sp>
        <p:sp>
          <p:nvSpPr>
            <p:cNvPr id="65554" name="Line 44"/>
            <p:cNvSpPr>
              <a:spLocks noChangeShapeType="1"/>
            </p:cNvSpPr>
            <p:nvPr/>
          </p:nvSpPr>
          <p:spPr bwMode="auto">
            <a:xfrm>
              <a:off x="4485" y="3185"/>
              <a:ext cx="0" cy="90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65555" name="Line 45"/>
            <p:cNvSpPr>
              <a:spLocks noChangeShapeType="1"/>
            </p:cNvSpPr>
            <p:nvPr/>
          </p:nvSpPr>
          <p:spPr bwMode="auto">
            <a:xfrm>
              <a:off x="5212" y="3167"/>
              <a:ext cx="0" cy="90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grpSp>
      <p:grpSp>
        <p:nvGrpSpPr>
          <p:cNvPr id="420917" name="Group 53"/>
          <p:cNvGrpSpPr>
            <a:grpSpLocks/>
          </p:cNvGrpSpPr>
          <p:nvPr/>
        </p:nvGrpSpPr>
        <p:grpSpPr bwMode="auto">
          <a:xfrm>
            <a:off x="4176194" y="5255666"/>
            <a:ext cx="2377678" cy="376238"/>
            <a:chOff x="2403" y="3387"/>
            <a:chExt cx="1997" cy="316"/>
          </a:xfrm>
        </p:grpSpPr>
        <p:sp>
          <p:nvSpPr>
            <p:cNvPr id="65549" name="Text Box 49"/>
            <p:cNvSpPr txBox="1">
              <a:spLocks noChangeArrowheads="1"/>
            </p:cNvSpPr>
            <p:nvPr/>
          </p:nvSpPr>
          <p:spPr bwMode="auto">
            <a:xfrm>
              <a:off x="2403" y="3388"/>
              <a:ext cx="284" cy="3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A</a:t>
              </a:r>
            </a:p>
          </p:txBody>
        </p:sp>
        <p:sp>
          <p:nvSpPr>
            <p:cNvPr id="65550" name="Text Box 50"/>
            <p:cNvSpPr txBox="1">
              <a:spLocks noChangeArrowheads="1"/>
            </p:cNvSpPr>
            <p:nvPr/>
          </p:nvSpPr>
          <p:spPr bwMode="auto">
            <a:xfrm>
              <a:off x="3160" y="3387"/>
              <a:ext cx="263" cy="3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1</a:t>
              </a:r>
            </a:p>
          </p:txBody>
        </p:sp>
        <p:sp>
          <p:nvSpPr>
            <p:cNvPr id="65551" name="Text Box 51"/>
            <p:cNvSpPr txBox="1">
              <a:spLocks noChangeArrowheads="1"/>
            </p:cNvSpPr>
            <p:nvPr/>
          </p:nvSpPr>
          <p:spPr bwMode="auto">
            <a:xfrm>
              <a:off x="4029" y="3393"/>
              <a:ext cx="371" cy="3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60</a:t>
              </a:r>
            </a:p>
          </p:txBody>
        </p:sp>
      </p:grpSp>
      <p:cxnSp>
        <p:nvCxnSpPr>
          <p:cNvPr id="8" name="Straight Connector 7">
            <a:extLst>
              <a:ext uri="{FF2B5EF4-FFF2-40B4-BE49-F238E27FC236}">
                <a16:creationId xmlns:a16="http://schemas.microsoft.com/office/drawing/2014/main" id="{B78BFE5E-FAB7-0740-AFB4-C01AC809BBC9}"/>
              </a:ext>
            </a:extLst>
          </p:cNvPr>
          <p:cNvCxnSpPr>
            <a:cxnSpLocks/>
          </p:cNvCxnSpPr>
          <p:nvPr/>
        </p:nvCxnSpPr>
        <p:spPr>
          <a:xfrm>
            <a:off x="4143921" y="5641120"/>
            <a:ext cx="227316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798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8.33333E-7 -0.01944 L -0.0592 -0.01944 C -0.08576 -0.01944 -0.1184 0.03797 -0.1184 0.08473 L -0.1184 0.18959 " pathEditMode="relative" rAng="0" ptsTypes="AAAA">
                                      <p:cBhvr>
                                        <p:cTn id="6" dur="2000" fill="hold"/>
                                        <p:tgtEl>
                                          <p:spTgt spid="420900"/>
                                        </p:tgtEl>
                                        <p:attrNameLst>
                                          <p:attrName>ppt_x</p:attrName>
                                          <p:attrName>ppt_y</p:attrName>
                                        </p:attrNameLst>
                                      </p:cBhvr>
                                      <p:rCtr x="-5920" y="1044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09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1009" name="Group 36"/>
          <p:cNvGrpSpPr>
            <a:grpSpLocks/>
          </p:cNvGrpSpPr>
          <p:nvPr/>
        </p:nvGrpSpPr>
        <p:grpSpPr bwMode="auto">
          <a:xfrm>
            <a:off x="3756455" y="1419288"/>
            <a:ext cx="3877251" cy="3189784"/>
            <a:chOff x="731524" y="1819788"/>
            <a:chExt cx="3858605" cy="3887028"/>
          </a:xfrm>
        </p:grpSpPr>
        <p:sp>
          <p:nvSpPr>
            <p:cNvPr id="67650" name="Text Box 23"/>
            <p:cNvSpPr txBox="1">
              <a:spLocks noChangeArrowheads="1"/>
            </p:cNvSpPr>
            <p:nvPr/>
          </p:nvSpPr>
          <p:spPr bwMode="auto">
            <a:xfrm>
              <a:off x="2655957" y="1819788"/>
              <a:ext cx="601994" cy="65656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A</a:t>
              </a:r>
            </a:p>
          </p:txBody>
        </p:sp>
        <p:sp>
          <p:nvSpPr>
            <p:cNvPr id="67651" name="Text Box 24"/>
            <p:cNvSpPr txBox="1">
              <a:spLocks noChangeArrowheads="1"/>
            </p:cNvSpPr>
            <p:nvPr/>
          </p:nvSpPr>
          <p:spPr bwMode="auto">
            <a:xfrm>
              <a:off x="2371737" y="5050247"/>
              <a:ext cx="807218" cy="65656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A</a:t>
              </a:r>
              <a:r>
                <a:rPr lang="ja-JP" altLang="en-US" i="0">
                  <a:solidFill>
                    <a:srgbClr val="000000"/>
                  </a:solidFill>
                  <a:latin typeface="Arial" charset="0"/>
                  <a:cs typeface="Arial" charset="0"/>
                </a:rPr>
                <a:t>’</a:t>
              </a:r>
              <a:endParaRPr lang="en-US" i="0" dirty="0">
                <a:solidFill>
                  <a:srgbClr val="000000"/>
                </a:solidFill>
                <a:latin typeface="Arial" charset="0"/>
                <a:cs typeface="Arial" charset="0"/>
              </a:endParaRPr>
            </a:p>
          </p:txBody>
        </p:sp>
        <p:sp>
          <p:nvSpPr>
            <p:cNvPr id="67652" name="Text Box 25"/>
            <p:cNvSpPr txBox="1">
              <a:spLocks noChangeArrowheads="1"/>
            </p:cNvSpPr>
            <p:nvPr/>
          </p:nvSpPr>
          <p:spPr bwMode="auto">
            <a:xfrm>
              <a:off x="3988135" y="2419843"/>
              <a:ext cx="601994" cy="65656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B</a:t>
              </a:r>
            </a:p>
          </p:txBody>
        </p:sp>
        <p:sp>
          <p:nvSpPr>
            <p:cNvPr id="67653" name="Text Box 26"/>
            <p:cNvSpPr txBox="1">
              <a:spLocks noChangeArrowheads="1"/>
            </p:cNvSpPr>
            <p:nvPr/>
          </p:nvSpPr>
          <p:spPr bwMode="auto">
            <a:xfrm>
              <a:off x="995100" y="4188261"/>
              <a:ext cx="807219" cy="65656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B</a:t>
              </a:r>
              <a:r>
                <a:rPr lang="ja-JP" altLang="en-US" i="0">
                  <a:solidFill>
                    <a:srgbClr val="000000"/>
                  </a:solidFill>
                  <a:latin typeface="Arial" charset="0"/>
                  <a:cs typeface="Arial" charset="0"/>
                </a:rPr>
                <a:t>’</a:t>
              </a:r>
              <a:endParaRPr lang="en-US" i="0" dirty="0">
                <a:solidFill>
                  <a:srgbClr val="000000"/>
                </a:solidFill>
                <a:latin typeface="Arial" charset="0"/>
                <a:cs typeface="Arial" charset="0"/>
              </a:endParaRPr>
            </a:p>
          </p:txBody>
        </p:sp>
        <p:sp>
          <p:nvSpPr>
            <p:cNvPr id="67654" name="Text Box 27"/>
            <p:cNvSpPr txBox="1">
              <a:spLocks noChangeArrowheads="1"/>
            </p:cNvSpPr>
            <p:nvPr/>
          </p:nvSpPr>
          <p:spPr bwMode="auto">
            <a:xfrm>
              <a:off x="3740434" y="4188261"/>
              <a:ext cx="624796" cy="65656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C</a:t>
              </a:r>
            </a:p>
          </p:txBody>
        </p:sp>
        <p:sp>
          <p:nvSpPr>
            <p:cNvPr id="67655" name="Text Box 28"/>
            <p:cNvSpPr txBox="1">
              <a:spLocks noChangeArrowheads="1"/>
            </p:cNvSpPr>
            <p:nvPr/>
          </p:nvSpPr>
          <p:spPr bwMode="auto">
            <a:xfrm>
              <a:off x="1035825" y="1938675"/>
              <a:ext cx="830021" cy="65656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C</a:t>
              </a:r>
              <a:r>
                <a:rPr lang="ja-JP" altLang="en-US" i="0">
                  <a:solidFill>
                    <a:srgbClr val="000000"/>
                  </a:solidFill>
                  <a:latin typeface="Arial" charset="0"/>
                  <a:cs typeface="Arial" charset="0"/>
                </a:rPr>
                <a:t>’</a:t>
              </a:r>
              <a:endParaRPr lang="en-US" i="0" dirty="0">
                <a:solidFill>
                  <a:srgbClr val="000000"/>
                </a:solidFill>
                <a:latin typeface="Arial" charset="0"/>
                <a:cs typeface="Arial" charset="0"/>
              </a:endParaRPr>
            </a:p>
          </p:txBody>
        </p:sp>
        <p:sp>
          <p:nvSpPr>
            <p:cNvPr id="67656" name="Line 17"/>
            <p:cNvSpPr>
              <a:spLocks noChangeShapeType="1"/>
            </p:cNvSpPr>
            <p:nvPr/>
          </p:nvSpPr>
          <p:spPr bwMode="auto">
            <a:xfrm>
              <a:off x="1687389" y="3165945"/>
              <a:ext cx="720869" cy="2984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67657" name="Line 18"/>
            <p:cNvSpPr>
              <a:spLocks noChangeShapeType="1"/>
            </p:cNvSpPr>
            <p:nvPr/>
          </p:nvSpPr>
          <p:spPr bwMode="auto">
            <a:xfrm>
              <a:off x="2673423" y="2872267"/>
              <a:ext cx="0" cy="50480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67658" name="Line 19"/>
            <p:cNvSpPr>
              <a:spLocks noChangeShapeType="1"/>
            </p:cNvSpPr>
            <p:nvPr/>
          </p:nvSpPr>
          <p:spPr bwMode="auto">
            <a:xfrm flipH="1">
              <a:off x="2863961" y="2996088"/>
              <a:ext cx="892353" cy="48417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67659" name="Line 20"/>
            <p:cNvSpPr>
              <a:spLocks noChangeShapeType="1"/>
            </p:cNvSpPr>
            <p:nvPr/>
          </p:nvSpPr>
          <p:spPr bwMode="auto">
            <a:xfrm flipV="1">
              <a:off x="2673423" y="3605668"/>
              <a:ext cx="12703" cy="70958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grpSp>
          <p:nvGrpSpPr>
            <p:cNvPr id="171083" name="Group 47"/>
            <p:cNvGrpSpPr>
              <a:grpSpLocks/>
            </p:cNvGrpSpPr>
            <p:nvPr/>
          </p:nvGrpSpPr>
          <p:grpSpPr bwMode="auto">
            <a:xfrm>
              <a:off x="747936" y="2733042"/>
              <a:ext cx="914403" cy="690308"/>
              <a:chOff x="1046480" y="3962400"/>
              <a:chExt cx="1026163" cy="761428"/>
            </a:xfrm>
          </p:grpSpPr>
          <p:sp>
            <p:nvSpPr>
              <p:cNvPr id="186" name="Rectangle 48"/>
              <p:cNvSpPr>
                <a:spLocks noChangeArrowheads="1"/>
              </p:cNvSpPr>
              <p:nvPr/>
            </p:nvSpPr>
            <p:spPr bwMode="auto">
              <a:xfrm rot="16200000">
                <a:off x="1893248" y="4299428"/>
                <a:ext cx="110312"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cs typeface="Arial" pitchFamily="34" charset="0"/>
                </a:endParaRPr>
              </a:p>
            </p:txBody>
          </p:sp>
          <p:grpSp>
            <p:nvGrpSpPr>
              <p:cNvPr id="171118" name="Group 49"/>
              <p:cNvGrpSpPr>
                <a:grpSpLocks/>
              </p:cNvGrpSpPr>
              <p:nvPr/>
            </p:nvGrpSpPr>
            <p:grpSpPr bwMode="auto">
              <a:xfrm>
                <a:off x="1046480" y="3962400"/>
                <a:ext cx="936071" cy="761428"/>
                <a:chOff x="-44" y="1473"/>
                <a:chExt cx="981" cy="1105"/>
              </a:xfrm>
            </p:grpSpPr>
            <p:pic>
              <p:nvPicPr>
                <p:cNvPr id="171119"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1120"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grpSp>
          <p:nvGrpSpPr>
            <p:cNvPr id="171084" name="Group 48"/>
            <p:cNvGrpSpPr>
              <a:grpSpLocks/>
            </p:cNvGrpSpPr>
            <p:nvPr/>
          </p:nvGrpSpPr>
          <p:grpSpPr bwMode="auto">
            <a:xfrm>
              <a:off x="3539588" y="2669737"/>
              <a:ext cx="853440" cy="741680"/>
              <a:chOff x="7179310" y="4033520"/>
              <a:chExt cx="1009650" cy="855028"/>
            </a:xfrm>
          </p:grpSpPr>
          <p:grpSp>
            <p:nvGrpSpPr>
              <p:cNvPr id="171113" name="Group 44"/>
              <p:cNvGrpSpPr>
                <a:grpSpLocks/>
              </p:cNvGrpSpPr>
              <p:nvPr/>
            </p:nvGrpSpPr>
            <p:grpSpPr bwMode="auto">
              <a:xfrm>
                <a:off x="7179310" y="4033520"/>
                <a:ext cx="1009650" cy="855028"/>
                <a:chOff x="-44" y="1473"/>
                <a:chExt cx="981" cy="1105"/>
              </a:xfrm>
            </p:grpSpPr>
            <p:pic>
              <p:nvPicPr>
                <p:cNvPr id="171115"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111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sp>
            <p:nvSpPr>
              <p:cNvPr id="183" name="Rectangle 43"/>
              <p:cNvSpPr>
                <a:spLocks noChangeArrowheads="1"/>
              </p:cNvSpPr>
              <p:nvPr/>
            </p:nvSpPr>
            <p:spPr bwMode="auto">
              <a:xfrm rot="16200000">
                <a:off x="7440190" y="4309323"/>
                <a:ext cx="126273" cy="19535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cs typeface="Arial" pitchFamily="34" charset="0"/>
                </a:endParaRPr>
              </a:p>
            </p:txBody>
          </p:sp>
        </p:grpSp>
        <p:sp>
          <p:nvSpPr>
            <p:cNvPr id="154" name="Rectangle 43"/>
            <p:cNvSpPr>
              <a:spLocks noChangeArrowheads="1"/>
            </p:cNvSpPr>
            <p:nvPr/>
          </p:nvSpPr>
          <p:spPr bwMode="auto">
            <a:xfrm>
              <a:off x="2614674" y="2705584"/>
              <a:ext cx="109559" cy="16509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cs typeface="Arial" pitchFamily="34" charset="0"/>
              </a:endParaRPr>
            </a:p>
          </p:txBody>
        </p:sp>
        <p:grpSp>
          <p:nvGrpSpPr>
            <p:cNvPr id="171086" name="Group 44"/>
            <p:cNvGrpSpPr>
              <a:grpSpLocks/>
            </p:cNvGrpSpPr>
            <p:nvPr/>
          </p:nvGrpSpPr>
          <p:grpSpPr bwMode="auto">
            <a:xfrm>
              <a:off x="2233637" y="2138292"/>
              <a:ext cx="853440" cy="741680"/>
              <a:chOff x="-44" y="1473"/>
              <a:chExt cx="981" cy="1105"/>
            </a:xfrm>
          </p:grpSpPr>
          <p:pic>
            <p:nvPicPr>
              <p:cNvPr id="171111"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111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1087" name="Group 51"/>
            <p:cNvGrpSpPr>
              <a:grpSpLocks/>
            </p:cNvGrpSpPr>
            <p:nvPr/>
          </p:nvGrpSpPr>
          <p:grpSpPr bwMode="auto">
            <a:xfrm>
              <a:off x="2060917" y="4279843"/>
              <a:ext cx="853440" cy="835329"/>
              <a:chOff x="8077200" y="3320111"/>
              <a:chExt cx="853440" cy="835329"/>
            </a:xfrm>
          </p:grpSpPr>
          <p:sp>
            <p:nvSpPr>
              <p:cNvPr id="176" name="Rectangle 43"/>
              <p:cNvSpPr>
                <a:spLocks noChangeArrowheads="1"/>
              </p:cNvSpPr>
              <p:nvPr/>
            </p:nvSpPr>
            <p:spPr bwMode="auto">
              <a:xfrm>
                <a:off x="8630957" y="3320602"/>
                <a:ext cx="111147" cy="16509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cs typeface="Arial" pitchFamily="34" charset="0"/>
                </a:endParaRPr>
              </a:p>
            </p:txBody>
          </p:sp>
          <p:grpSp>
            <p:nvGrpSpPr>
              <p:cNvPr id="171108" name="Group 44"/>
              <p:cNvGrpSpPr>
                <a:grpSpLocks/>
              </p:cNvGrpSpPr>
              <p:nvPr/>
            </p:nvGrpSpPr>
            <p:grpSpPr bwMode="auto">
              <a:xfrm>
                <a:off x="8077200" y="3413760"/>
                <a:ext cx="853440" cy="741680"/>
                <a:chOff x="-44" y="1473"/>
                <a:chExt cx="981" cy="1105"/>
              </a:xfrm>
            </p:grpSpPr>
            <p:pic>
              <p:nvPicPr>
                <p:cNvPr id="171109"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111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pic>
          <p:nvPicPr>
            <p:cNvPr id="6766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4913" y="3316753"/>
              <a:ext cx="603370" cy="3413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nvGrpSpPr>
            <p:cNvPr id="171089" name="Group 53"/>
            <p:cNvGrpSpPr>
              <a:grpSpLocks/>
            </p:cNvGrpSpPr>
            <p:nvPr/>
          </p:nvGrpSpPr>
          <p:grpSpPr bwMode="auto">
            <a:xfrm>
              <a:off x="731524" y="3616962"/>
              <a:ext cx="914403" cy="690308"/>
              <a:chOff x="1046480" y="3962400"/>
              <a:chExt cx="1026163" cy="761428"/>
            </a:xfrm>
          </p:grpSpPr>
          <p:sp>
            <p:nvSpPr>
              <p:cNvPr id="172" name="Rectangle 48"/>
              <p:cNvSpPr>
                <a:spLocks noChangeArrowheads="1"/>
              </p:cNvSpPr>
              <p:nvPr/>
            </p:nvSpPr>
            <p:spPr bwMode="auto">
              <a:xfrm rot="16200000">
                <a:off x="1893846" y="4299747"/>
                <a:ext cx="110313"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cs typeface="Arial" pitchFamily="34" charset="0"/>
                </a:endParaRPr>
              </a:p>
            </p:txBody>
          </p:sp>
          <p:grpSp>
            <p:nvGrpSpPr>
              <p:cNvPr id="171104" name="Group 49"/>
              <p:cNvGrpSpPr>
                <a:grpSpLocks/>
              </p:cNvGrpSpPr>
              <p:nvPr/>
            </p:nvGrpSpPr>
            <p:grpSpPr bwMode="auto">
              <a:xfrm>
                <a:off x="1046480" y="3962400"/>
                <a:ext cx="936071" cy="761428"/>
                <a:chOff x="-44" y="1473"/>
                <a:chExt cx="981" cy="1105"/>
              </a:xfrm>
            </p:grpSpPr>
            <p:pic>
              <p:nvPicPr>
                <p:cNvPr id="171105"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1106"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grpSp>
          <p:nvGrpSpPr>
            <p:cNvPr id="171090" name="Group 54"/>
            <p:cNvGrpSpPr>
              <a:grpSpLocks/>
            </p:cNvGrpSpPr>
            <p:nvPr/>
          </p:nvGrpSpPr>
          <p:grpSpPr bwMode="auto">
            <a:xfrm>
              <a:off x="3410634" y="3567725"/>
              <a:ext cx="853440" cy="741680"/>
              <a:chOff x="7179310" y="4033520"/>
              <a:chExt cx="1009650" cy="855028"/>
            </a:xfrm>
          </p:grpSpPr>
          <p:grpSp>
            <p:nvGrpSpPr>
              <p:cNvPr id="171099" name="Group 44"/>
              <p:cNvGrpSpPr>
                <a:grpSpLocks/>
              </p:cNvGrpSpPr>
              <p:nvPr/>
            </p:nvGrpSpPr>
            <p:grpSpPr bwMode="auto">
              <a:xfrm>
                <a:off x="7179310" y="4033520"/>
                <a:ext cx="1009650" cy="855028"/>
                <a:chOff x="-44" y="1473"/>
                <a:chExt cx="981" cy="1105"/>
              </a:xfrm>
            </p:grpSpPr>
            <p:pic>
              <p:nvPicPr>
                <p:cNvPr id="171101"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110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sp>
            <p:nvSpPr>
              <p:cNvPr id="169" name="Rectangle 43"/>
              <p:cNvSpPr>
                <a:spLocks noChangeArrowheads="1"/>
              </p:cNvSpPr>
              <p:nvPr/>
            </p:nvSpPr>
            <p:spPr bwMode="auto">
              <a:xfrm rot="16200000">
                <a:off x="7438739" y="4308053"/>
                <a:ext cx="128104" cy="19723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cs typeface="Arial" pitchFamily="34" charset="0"/>
                </a:endParaRPr>
              </a:p>
            </p:txBody>
          </p:sp>
        </p:grpSp>
        <p:sp>
          <p:nvSpPr>
            <p:cNvPr id="67668" name="Line 17"/>
            <p:cNvSpPr>
              <a:spLocks noChangeShapeType="1"/>
            </p:cNvSpPr>
            <p:nvPr/>
          </p:nvSpPr>
          <p:spPr bwMode="auto">
            <a:xfrm flipV="1">
              <a:off x="1660396" y="3600906"/>
              <a:ext cx="744686" cy="45083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67669" name="Line 19"/>
            <p:cNvSpPr>
              <a:spLocks noChangeShapeType="1"/>
            </p:cNvSpPr>
            <p:nvPr/>
          </p:nvSpPr>
          <p:spPr bwMode="auto">
            <a:xfrm flipH="1" flipV="1">
              <a:off x="2968756" y="3545345"/>
              <a:ext cx="646242" cy="33812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67670" name="Text Box 35"/>
            <p:cNvSpPr txBox="1">
              <a:spLocks noChangeArrowheads="1"/>
            </p:cNvSpPr>
            <p:nvPr/>
          </p:nvSpPr>
          <p:spPr bwMode="auto">
            <a:xfrm>
              <a:off x="2377311" y="2815440"/>
              <a:ext cx="556388" cy="65657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1</a:t>
              </a:r>
            </a:p>
          </p:txBody>
        </p:sp>
        <p:sp>
          <p:nvSpPr>
            <p:cNvPr id="67671" name="Text Box 36"/>
            <p:cNvSpPr txBox="1">
              <a:spLocks noChangeArrowheads="1"/>
            </p:cNvSpPr>
            <p:nvPr/>
          </p:nvSpPr>
          <p:spPr bwMode="auto">
            <a:xfrm>
              <a:off x="2903656" y="3051649"/>
              <a:ext cx="556388" cy="65656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2</a:t>
              </a:r>
            </a:p>
          </p:txBody>
        </p:sp>
        <p:sp>
          <p:nvSpPr>
            <p:cNvPr id="67672" name="Text Box 37"/>
            <p:cNvSpPr txBox="1">
              <a:spLocks noChangeArrowheads="1"/>
            </p:cNvSpPr>
            <p:nvPr/>
          </p:nvSpPr>
          <p:spPr bwMode="auto">
            <a:xfrm>
              <a:off x="3125951" y="3710440"/>
              <a:ext cx="556388" cy="65656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3</a:t>
              </a:r>
            </a:p>
          </p:txBody>
        </p:sp>
        <p:sp>
          <p:nvSpPr>
            <p:cNvPr id="67673" name="Text Box 38"/>
            <p:cNvSpPr txBox="1">
              <a:spLocks noChangeArrowheads="1"/>
            </p:cNvSpPr>
            <p:nvPr/>
          </p:nvSpPr>
          <p:spPr bwMode="auto">
            <a:xfrm>
              <a:off x="2012914" y="4242133"/>
              <a:ext cx="556388" cy="65657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4</a:t>
              </a:r>
            </a:p>
          </p:txBody>
        </p:sp>
        <p:sp>
          <p:nvSpPr>
            <p:cNvPr id="67674" name="Text Box 39"/>
            <p:cNvSpPr txBox="1">
              <a:spLocks noChangeArrowheads="1"/>
            </p:cNvSpPr>
            <p:nvPr/>
          </p:nvSpPr>
          <p:spPr bwMode="auto">
            <a:xfrm>
              <a:off x="2070052" y="3704090"/>
              <a:ext cx="556388" cy="65656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5</a:t>
              </a:r>
            </a:p>
          </p:txBody>
        </p:sp>
        <p:sp>
          <p:nvSpPr>
            <p:cNvPr id="67675" name="Text Box 40"/>
            <p:cNvSpPr txBox="1">
              <a:spLocks noChangeArrowheads="1"/>
            </p:cNvSpPr>
            <p:nvPr/>
          </p:nvSpPr>
          <p:spPr bwMode="auto">
            <a:xfrm>
              <a:off x="2039884" y="3080222"/>
              <a:ext cx="319152" cy="65656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6</a:t>
              </a:r>
            </a:p>
          </p:txBody>
        </p:sp>
      </p:grpSp>
      <p:grpSp>
        <p:nvGrpSpPr>
          <p:cNvPr id="4" name="Group 3">
            <a:extLst>
              <a:ext uri="{FF2B5EF4-FFF2-40B4-BE49-F238E27FC236}">
                <a16:creationId xmlns:a16="http://schemas.microsoft.com/office/drawing/2014/main" id="{5E97230D-E379-C54B-9DD0-26DE0E565A60}"/>
              </a:ext>
            </a:extLst>
          </p:cNvPr>
          <p:cNvGrpSpPr/>
          <p:nvPr/>
        </p:nvGrpSpPr>
        <p:grpSpPr>
          <a:xfrm>
            <a:off x="5848752" y="3480628"/>
            <a:ext cx="823523" cy="382384"/>
            <a:chOff x="6244167" y="1849538"/>
            <a:chExt cx="823523" cy="382384"/>
          </a:xfrm>
        </p:grpSpPr>
        <p:sp>
          <p:nvSpPr>
            <p:cNvPr id="67646" name="Rectangle 33"/>
            <p:cNvSpPr>
              <a:spLocks noChangeArrowheads="1"/>
            </p:cNvSpPr>
            <p:nvPr/>
          </p:nvSpPr>
          <p:spPr bwMode="auto">
            <a:xfrm>
              <a:off x="6277231" y="1849538"/>
              <a:ext cx="790459" cy="374677"/>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67647" name="Text Box 34"/>
            <p:cNvSpPr txBox="1">
              <a:spLocks noChangeArrowheads="1"/>
            </p:cNvSpPr>
            <p:nvPr/>
          </p:nvSpPr>
          <p:spPr bwMode="auto">
            <a:xfrm>
              <a:off x="6244167" y="1863614"/>
              <a:ext cx="774737" cy="3683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FFFF"/>
                  </a:solidFill>
                  <a:latin typeface="Arial" charset="0"/>
                  <a:cs typeface="Arial" charset="0"/>
                </a:rPr>
                <a:t>A   A</a:t>
              </a:r>
              <a:r>
                <a:rPr lang="ja-JP" altLang="en-US" i="0">
                  <a:solidFill>
                    <a:srgbClr val="FFFFFF"/>
                  </a:solidFill>
                  <a:latin typeface="Arial" charset="0"/>
                  <a:cs typeface="Arial" charset="0"/>
                </a:rPr>
                <a:t>’</a:t>
              </a:r>
              <a:endParaRPr lang="en-US" i="0" dirty="0">
                <a:solidFill>
                  <a:srgbClr val="FFFFFF"/>
                </a:solidFill>
                <a:latin typeface="Arial" charset="0"/>
                <a:cs typeface="Arial" charset="0"/>
              </a:endParaRPr>
            </a:p>
          </p:txBody>
        </p:sp>
      </p:grpSp>
      <p:grpSp>
        <p:nvGrpSpPr>
          <p:cNvPr id="685093" name="Group 37"/>
          <p:cNvGrpSpPr>
            <a:grpSpLocks/>
          </p:cNvGrpSpPr>
          <p:nvPr/>
        </p:nvGrpSpPr>
        <p:grpSpPr bwMode="auto">
          <a:xfrm>
            <a:off x="6455922" y="914400"/>
            <a:ext cx="1613041" cy="586214"/>
            <a:chOff x="4406" y="331"/>
            <a:chExt cx="1011" cy="450"/>
          </a:xfrm>
        </p:grpSpPr>
        <p:sp>
          <p:nvSpPr>
            <p:cNvPr id="67642" name="Line 38"/>
            <p:cNvSpPr>
              <a:spLocks noChangeShapeType="1"/>
            </p:cNvSpPr>
            <p:nvPr/>
          </p:nvSpPr>
          <p:spPr bwMode="auto">
            <a:xfrm flipV="1">
              <a:off x="4406" y="439"/>
              <a:ext cx="252" cy="339"/>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67643" name="Line 39"/>
            <p:cNvSpPr>
              <a:spLocks noChangeShapeType="1"/>
            </p:cNvSpPr>
            <p:nvPr/>
          </p:nvSpPr>
          <p:spPr bwMode="auto">
            <a:xfrm flipV="1">
              <a:off x="4524" y="594"/>
              <a:ext cx="137" cy="187"/>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67644" name="Text Box 40"/>
            <p:cNvSpPr txBox="1">
              <a:spLocks noChangeArrowheads="1"/>
            </p:cNvSpPr>
            <p:nvPr/>
          </p:nvSpPr>
          <p:spPr bwMode="auto">
            <a:xfrm>
              <a:off x="4643" y="331"/>
              <a:ext cx="774" cy="25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900" i="0" dirty="0">
                  <a:solidFill>
                    <a:srgbClr val="000000"/>
                  </a:solidFill>
                  <a:latin typeface="Arial" charset="0"/>
                  <a:cs typeface="Arial" charset="0"/>
                </a:rPr>
                <a:t>Source: A</a:t>
              </a:r>
            </a:p>
          </p:txBody>
        </p:sp>
        <p:sp>
          <p:nvSpPr>
            <p:cNvPr id="67645" name="Text Box 41"/>
            <p:cNvSpPr txBox="1">
              <a:spLocks noChangeArrowheads="1"/>
            </p:cNvSpPr>
            <p:nvPr/>
          </p:nvSpPr>
          <p:spPr bwMode="auto">
            <a:xfrm>
              <a:off x="4660" y="492"/>
              <a:ext cx="695" cy="25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900" i="0" dirty="0">
                  <a:solidFill>
                    <a:srgbClr val="000000"/>
                  </a:solidFill>
                  <a:latin typeface="Arial" charset="0"/>
                  <a:cs typeface="Arial" charset="0"/>
                </a:rPr>
                <a:t>Dest: A</a:t>
              </a:r>
              <a:r>
                <a:rPr lang="ja-JP" altLang="en-US" sz="900" i="0" dirty="0">
                  <a:solidFill>
                    <a:srgbClr val="000000"/>
                  </a:solidFill>
                  <a:latin typeface="Arial" charset="0"/>
                  <a:cs typeface="Arial" charset="0"/>
                </a:rPr>
                <a:t>’</a:t>
              </a:r>
              <a:endParaRPr lang="en-US" sz="900" i="0" dirty="0">
                <a:solidFill>
                  <a:srgbClr val="000000"/>
                </a:solidFill>
                <a:latin typeface="Arial" charset="0"/>
                <a:cs typeface="Arial" charset="0"/>
              </a:endParaRPr>
            </a:p>
          </p:txBody>
        </p:sp>
      </p:grpSp>
      <p:grpSp>
        <p:nvGrpSpPr>
          <p:cNvPr id="685115" name="Group 59"/>
          <p:cNvGrpSpPr>
            <a:grpSpLocks/>
          </p:cNvGrpSpPr>
          <p:nvPr/>
        </p:nvGrpSpPr>
        <p:grpSpPr bwMode="auto">
          <a:xfrm>
            <a:off x="7586823" y="2167134"/>
            <a:ext cx="877519" cy="369966"/>
            <a:chOff x="1810" y="3741"/>
            <a:chExt cx="550" cy="284"/>
          </a:xfrm>
        </p:grpSpPr>
        <p:sp>
          <p:nvSpPr>
            <p:cNvPr id="67630" name="Rectangle 60"/>
            <p:cNvSpPr>
              <a:spLocks noChangeArrowheads="1"/>
            </p:cNvSpPr>
            <p:nvPr/>
          </p:nvSpPr>
          <p:spPr bwMode="auto">
            <a:xfrm>
              <a:off x="1810" y="3751"/>
              <a:ext cx="550" cy="252"/>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67631" name="Text Box 61"/>
            <p:cNvSpPr txBox="1">
              <a:spLocks noChangeArrowheads="1"/>
            </p:cNvSpPr>
            <p:nvPr/>
          </p:nvSpPr>
          <p:spPr bwMode="auto">
            <a:xfrm>
              <a:off x="1843" y="3741"/>
              <a:ext cx="445" cy="2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FFFF"/>
                  </a:solidFill>
                  <a:latin typeface="Arial" charset="0"/>
                  <a:cs typeface="Arial" charset="0"/>
                </a:rPr>
                <a:t>A  A</a:t>
              </a:r>
              <a:r>
                <a:rPr lang="ja-JP" altLang="en-US" i="0">
                  <a:solidFill>
                    <a:srgbClr val="FFFFFF"/>
                  </a:solidFill>
                  <a:latin typeface="Arial" charset="0"/>
                  <a:cs typeface="Arial" charset="0"/>
                </a:rPr>
                <a:t>’</a:t>
              </a:r>
              <a:endParaRPr lang="en-US" i="0" dirty="0">
                <a:solidFill>
                  <a:srgbClr val="FFFFFF"/>
                </a:solidFill>
                <a:latin typeface="Arial" charset="0"/>
                <a:cs typeface="Arial" charset="0"/>
              </a:endParaRPr>
            </a:p>
          </p:txBody>
        </p:sp>
      </p:grpSp>
      <p:grpSp>
        <p:nvGrpSpPr>
          <p:cNvPr id="5" name="Group 4">
            <a:extLst>
              <a:ext uri="{FF2B5EF4-FFF2-40B4-BE49-F238E27FC236}">
                <a16:creationId xmlns:a16="http://schemas.microsoft.com/office/drawing/2014/main" id="{D1AD1BFB-B56E-E642-9A0A-A7259F383462}"/>
              </a:ext>
            </a:extLst>
          </p:cNvPr>
          <p:cNvGrpSpPr/>
          <p:nvPr/>
        </p:nvGrpSpPr>
        <p:grpSpPr>
          <a:xfrm>
            <a:off x="3211484" y="2883027"/>
            <a:ext cx="791364" cy="369967"/>
            <a:chOff x="4854933" y="2821243"/>
            <a:chExt cx="791364" cy="369967"/>
          </a:xfrm>
        </p:grpSpPr>
        <p:sp>
          <p:nvSpPr>
            <p:cNvPr id="67626" name="Rectangle 65"/>
            <p:cNvSpPr>
              <a:spLocks noChangeArrowheads="1"/>
            </p:cNvSpPr>
            <p:nvPr/>
          </p:nvSpPr>
          <p:spPr bwMode="auto">
            <a:xfrm>
              <a:off x="4854933" y="2832967"/>
              <a:ext cx="791364" cy="329583"/>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67627" name="Text Box 66"/>
            <p:cNvSpPr txBox="1">
              <a:spLocks noChangeArrowheads="1"/>
            </p:cNvSpPr>
            <p:nvPr/>
          </p:nvSpPr>
          <p:spPr bwMode="auto">
            <a:xfrm>
              <a:off x="4907584" y="2821243"/>
              <a:ext cx="709994" cy="3699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FFFF"/>
                  </a:solidFill>
                  <a:latin typeface="Arial" charset="0"/>
                  <a:cs typeface="Arial" charset="0"/>
                </a:rPr>
                <a:t>A  A</a:t>
              </a:r>
              <a:r>
                <a:rPr lang="ja-JP" altLang="en-US" i="0">
                  <a:solidFill>
                    <a:srgbClr val="FFFFFF"/>
                  </a:solidFill>
                  <a:latin typeface="Arial" charset="0"/>
                  <a:cs typeface="Arial" charset="0"/>
                </a:rPr>
                <a:t>’</a:t>
              </a:r>
              <a:endParaRPr lang="en-US" i="0" dirty="0">
                <a:solidFill>
                  <a:srgbClr val="FFFFFF"/>
                </a:solidFill>
                <a:latin typeface="Arial" charset="0"/>
                <a:cs typeface="Arial" charset="0"/>
              </a:endParaRPr>
            </a:p>
          </p:txBody>
        </p:sp>
      </p:grpSp>
      <p:grpSp>
        <p:nvGrpSpPr>
          <p:cNvPr id="685125" name="Group 69"/>
          <p:cNvGrpSpPr>
            <a:grpSpLocks/>
          </p:cNvGrpSpPr>
          <p:nvPr/>
        </p:nvGrpSpPr>
        <p:grpSpPr bwMode="auto">
          <a:xfrm>
            <a:off x="7475159" y="2942995"/>
            <a:ext cx="877519" cy="393415"/>
            <a:chOff x="2135" y="3713"/>
            <a:chExt cx="550" cy="302"/>
          </a:xfrm>
        </p:grpSpPr>
        <p:sp>
          <p:nvSpPr>
            <p:cNvPr id="67622" name="Rectangle 70"/>
            <p:cNvSpPr>
              <a:spLocks noChangeArrowheads="1"/>
            </p:cNvSpPr>
            <p:nvPr/>
          </p:nvSpPr>
          <p:spPr bwMode="auto">
            <a:xfrm>
              <a:off x="2135" y="3779"/>
              <a:ext cx="550" cy="2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67623" name="Text Box 71"/>
            <p:cNvSpPr txBox="1">
              <a:spLocks noChangeArrowheads="1"/>
            </p:cNvSpPr>
            <p:nvPr/>
          </p:nvSpPr>
          <p:spPr bwMode="auto">
            <a:xfrm>
              <a:off x="2162" y="3713"/>
              <a:ext cx="445" cy="2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FFFF"/>
                  </a:solidFill>
                  <a:latin typeface="Arial" charset="0"/>
                  <a:cs typeface="Arial" charset="0"/>
                </a:rPr>
                <a:t>A  A</a:t>
              </a:r>
              <a:r>
                <a:rPr lang="ja-JP" altLang="en-US" i="0">
                  <a:solidFill>
                    <a:srgbClr val="FFFFFF"/>
                  </a:solidFill>
                  <a:latin typeface="Arial" charset="0"/>
                  <a:cs typeface="Arial" charset="0"/>
                </a:rPr>
                <a:t>’</a:t>
              </a:r>
              <a:endParaRPr lang="en-US" i="0" dirty="0">
                <a:solidFill>
                  <a:srgbClr val="FFFFFF"/>
                </a:solidFill>
                <a:latin typeface="Arial" charset="0"/>
                <a:cs typeface="Arial" charset="0"/>
              </a:endParaRPr>
            </a:p>
          </p:txBody>
        </p:sp>
      </p:grpSp>
      <p:grpSp>
        <p:nvGrpSpPr>
          <p:cNvPr id="3" name="Group 2">
            <a:extLst>
              <a:ext uri="{FF2B5EF4-FFF2-40B4-BE49-F238E27FC236}">
                <a16:creationId xmlns:a16="http://schemas.microsoft.com/office/drawing/2014/main" id="{43F68F20-E6A0-C843-830F-0C84A8A7738D}"/>
              </a:ext>
            </a:extLst>
          </p:cNvPr>
          <p:cNvGrpSpPr/>
          <p:nvPr/>
        </p:nvGrpSpPr>
        <p:grpSpPr>
          <a:xfrm>
            <a:off x="6227173" y="1633298"/>
            <a:ext cx="778599" cy="380389"/>
            <a:chOff x="5831757" y="2572411"/>
            <a:chExt cx="778599" cy="380389"/>
          </a:xfrm>
        </p:grpSpPr>
        <p:sp>
          <p:nvSpPr>
            <p:cNvPr id="67618" name="Rectangle 75"/>
            <p:cNvSpPr>
              <a:spLocks noChangeArrowheads="1"/>
            </p:cNvSpPr>
            <p:nvPr/>
          </p:nvSpPr>
          <p:spPr bwMode="auto">
            <a:xfrm>
              <a:off x="5831757" y="2598465"/>
              <a:ext cx="778599" cy="354335"/>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67619" name="Text Box 76"/>
            <p:cNvSpPr txBox="1">
              <a:spLocks noChangeArrowheads="1"/>
            </p:cNvSpPr>
            <p:nvPr/>
          </p:nvSpPr>
          <p:spPr bwMode="auto">
            <a:xfrm>
              <a:off x="5852498" y="2572411"/>
              <a:ext cx="709993" cy="3699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FFFF"/>
                  </a:solidFill>
                  <a:latin typeface="Arial" charset="0"/>
                  <a:cs typeface="Arial" charset="0"/>
                </a:rPr>
                <a:t>A  A</a:t>
              </a:r>
              <a:r>
                <a:rPr lang="ja-JP" altLang="en-US" i="0">
                  <a:solidFill>
                    <a:srgbClr val="FFFFFF"/>
                  </a:solidFill>
                  <a:latin typeface="Arial" charset="0"/>
                  <a:cs typeface="Arial" charset="0"/>
                </a:rPr>
                <a:t>’</a:t>
              </a:r>
              <a:endParaRPr lang="en-US" i="0" dirty="0">
                <a:solidFill>
                  <a:srgbClr val="FFFFFF"/>
                </a:solidFill>
                <a:latin typeface="Arial" charset="0"/>
                <a:cs typeface="Arial" charset="0"/>
              </a:endParaRPr>
            </a:p>
          </p:txBody>
        </p:sp>
      </p:grpSp>
      <p:grpSp>
        <p:nvGrpSpPr>
          <p:cNvPr id="685135" name="Group 79"/>
          <p:cNvGrpSpPr>
            <a:grpSpLocks/>
          </p:cNvGrpSpPr>
          <p:nvPr/>
        </p:nvGrpSpPr>
        <p:grpSpPr bwMode="auto">
          <a:xfrm>
            <a:off x="3317286" y="1814614"/>
            <a:ext cx="946124" cy="369967"/>
            <a:chOff x="2472" y="4333"/>
            <a:chExt cx="593" cy="284"/>
          </a:xfrm>
        </p:grpSpPr>
        <p:sp>
          <p:nvSpPr>
            <p:cNvPr id="67614" name="Rectangle 80"/>
            <p:cNvSpPr>
              <a:spLocks noChangeArrowheads="1"/>
            </p:cNvSpPr>
            <p:nvPr/>
          </p:nvSpPr>
          <p:spPr bwMode="auto">
            <a:xfrm>
              <a:off x="2472" y="4374"/>
              <a:ext cx="593" cy="2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67615" name="Text Box 81"/>
            <p:cNvSpPr txBox="1">
              <a:spLocks noChangeArrowheads="1"/>
            </p:cNvSpPr>
            <p:nvPr/>
          </p:nvSpPr>
          <p:spPr bwMode="auto">
            <a:xfrm>
              <a:off x="2526" y="4333"/>
              <a:ext cx="486" cy="2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FFFF"/>
                  </a:solidFill>
                  <a:latin typeface="Arial" charset="0"/>
                  <a:cs typeface="Arial" charset="0"/>
                </a:rPr>
                <a:t>A   A</a:t>
              </a:r>
              <a:r>
                <a:rPr lang="ja-JP" altLang="en-US" i="0">
                  <a:solidFill>
                    <a:srgbClr val="FFFFFF"/>
                  </a:solidFill>
                  <a:latin typeface="Arial" charset="0"/>
                  <a:cs typeface="Arial" charset="0"/>
                </a:rPr>
                <a:t>’</a:t>
              </a:r>
              <a:endParaRPr lang="en-US" i="0" dirty="0">
                <a:solidFill>
                  <a:srgbClr val="FFFFFF"/>
                </a:solidFill>
                <a:latin typeface="Arial" charset="0"/>
                <a:cs typeface="Arial" charset="0"/>
              </a:endParaRPr>
            </a:p>
          </p:txBody>
        </p:sp>
      </p:grpSp>
      <p:grpSp>
        <p:nvGrpSpPr>
          <p:cNvPr id="685148" name="Group 92"/>
          <p:cNvGrpSpPr>
            <a:grpSpLocks/>
          </p:cNvGrpSpPr>
          <p:nvPr/>
        </p:nvGrpSpPr>
        <p:grpSpPr bwMode="auto">
          <a:xfrm>
            <a:off x="4572345" y="3514956"/>
            <a:ext cx="1000373" cy="369967"/>
            <a:chOff x="744" y="2481"/>
            <a:chExt cx="627" cy="284"/>
          </a:xfrm>
        </p:grpSpPr>
        <p:sp>
          <p:nvSpPr>
            <p:cNvPr id="67610" name="Rectangle 88"/>
            <p:cNvSpPr>
              <a:spLocks noChangeArrowheads="1"/>
            </p:cNvSpPr>
            <p:nvPr/>
          </p:nvSpPr>
          <p:spPr bwMode="auto">
            <a:xfrm>
              <a:off x="744" y="2535"/>
              <a:ext cx="557" cy="207"/>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67611" name="Text Box 89"/>
            <p:cNvSpPr txBox="1">
              <a:spLocks noChangeArrowheads="1"/>
            </p:cNvSpPr>
            <p:nvPr/>
          </p:nvSpPr>
          <p:spPr bwMode="auto">
            <a:xfrm>
              <a:off x="822" y="2481"/>
              <a:ext cx="549" cy="2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FFFF"/>
                  </a:solidFill>
                  <a:latin typeface="Arial" charset="0"/>
                  <a:cs typeface="Arial" charset="0"/>
                </a:rPr>
                <a:t>A</a:t>
              </a:r>
              <a:r>
                <a:rPr lang="ja-JP" altLang="en-US" i="0">
                  <a:solidFill>
                    <a:srgbClr val="FFFFFF"/>
                  </a:solidFill>
                  <a:latin typeface="Arial" charset="0"/>
                  <a:cs typeface="Arial" charset="0"/>
                </a:rPr>
                <a:t>’</a:t>
              </a:r>
              <a:r>
                <a:rPr lang="en-US" i="0" dirty="0">
                  <a:solidFill>
                    <a:srgbClr val="FFFFFF"/>
                  </a:solidFill>
                  <a:latin typeface="Arial" charset="0"/>
                  <a:cs typeface="Arial" charset="0"/>
                </a:rPr>
                <a:t> A</a:t>
              </a:r>
            </a:p>
          </p:txBody>
        </p:sp>
      </p:grpSp>
      <p:sp>
        <p:nvSpPr>
          <p:cNvPr id="67589" name="Rectangle 2"/>
          <p:cNvSpPr>
            <a:spLocks noGrp="1" noChangeArrowheads="1"/>
          </p:cNvSpPr>
          <p:nvPr>
            <p:ph type="title"/>
          </p:nvPr>
        </p:nvSpPr>
        <p:spPr>
          <a:xfrm>
            <a:off x="177406" y="139645"/>
            <a:ext cx="5227142" cy="626474"/>
          </a:xfrm>
        </p:spPr>
        <p:txBody>
          <a:bodyPr>
            <a:noAutofit/>
          </a:bodyPr>
          <a:lstStyle/>
          <a:p>
            <a:pPr>
              <a:defRPr/>
            </a:pPr>
            <a:r>
              <a:rPr lang="en-US" sz="3600" dirty="0">
                <a:solidFill>
                  <a:schemeClr val="accent2"/>
                </a:solidFill>
                <a:latin typeface="Gill Sans MT" panose="020B0502020104020203" pitchFamily="34" charset="77"/>
              </a:rPr>
              <a:t>Switch: Forwarding</a:t>
            </a:r>
          </a:p>
        </p:txBody>
      </p:sp>
      <p:grpSp>
        <p:nvGrpSpPr>
          <p:cNvPr id="685098" name="Group 42"/>
          <p:cNvGrpSpPr>
            <a:grpSpLocks/>
          </p:cNvGrpSpPr>
          <p:nvPr/>
        </p:nvGrpSpPr>
        <p:grpSpPr bwMode="auto">
          <a:xfrm>
            <a:off x="6057564" y="5488460"/>
            <a:ext cx="2342949" cy="812602"/>
            <a:chOff x="3441" y="3154"/>
            <a:chExt cx="1901" cy="910"/>
          </a:xfrm>
        </p:grpSpPr>
        <p:sp>
          <p:nvSpPr>
            <p:cNvPr id="67637" name="Rectangle 43"/>
            <p:cNvSpPr>
              <a:spLocks noChangeArrowheads="1"/>
            </p:cNvSpPr>
            <p:nvPr/>
          </p:nvSpPr>
          <p:spPr bwMode="auto">
            <a:xfrm>
              <a:off x="3449" y="3154"/>
              <a:ext cx="1893" cy="90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67638" name="Text Box 44"/>
            <p:cNvSpPr txBox="1">
              <a:spLocks noChangeArrowheads="1"/>
            </p:cNvSpPr>
            <p:nvPr/>
          </p:nvSpPr>
          <p:spPr bwMode="auto">
            <a:xfrm>
              <a:off x="3441" y="3175"/>
              <a:ext cx="1872" cy="2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50" i="0" dirty="0">
                  <a:solidFill>
                    <a:srgbClr val="000000"/>
                  </a:solidFill>
                  <a:latin typeface="Arial" charset="0"/>
                  <a:cs typeface="Arial" charset="0"/>
                </a:rPr>
                <a:t>MAC </a:t>
              </a:r>
              <a:r>
                <a:rPr lang="en-US" sz="1050" i="0" dirty="0" err="1">
                  <a:solidFill>
                    <a:srgbClr val="000000"/>
                  </a:solidFill>
                  <a:latin typeface="Arial" charset="0"/>
                  <a:cs typeface="Arial" charset="0"/>
                </a:rPr>
                <a:t>addr</a:t>
              </a:r>
              <a:r>
                <a:rPr lang="en-US" sz="1050" i="0" dirty="0">
                  <a:solidFill>
                    <a:srgbClr val="000000"/>
                  </a:solidFill>
                  <a:latin typeface="Arial" charset="0"/>
                  <a:cs typeface="Arial" charset="0"/>
                </a:rPr>
                <a:t>   	interface   	 TTL</a:t>
              </a:r>
            </a:p>
          </p:txBody>
        </p:sp>
        <p:sp>
          <p:nvSpPr>
            <p:cNvPr id="67639" name="Line 45"/>
            <p:cNvSpPr>
              <a:spLocks noChangeShapeType="1"/>
            </p:cNvSpPr>
            <p:nvPr/>
          </p:nvSpPr>
          <p:spPr bwMode="auto">
            <a:xfrm>
              <a:off x="4226" y="3154"/>
              <a:ext cx="0" cy="90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67640" name="Line 46"/>
            <p:cNvSpPr>
              <a:spLocks noChangeShapeType="1"/>
            </p:cNvSpPr>
            <p:nvPr/>
          </p:nvSpPr>
          <p:spPr bwMode="auto">
            <a:xfrm>
              <a:off x="4963" y="3157"/>
              <a:ext cx="0" cy="90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67641" name="Line 47"/>
            <p:cNvSpPr>
              <a:spLocks noChangeShapeType="1"/>
            </p:cNvSpPr>
            <p:nvPr/>
          </p:nvSpPr>
          <p:spPr bwMode="auto">
            <a:xfrm>
              <a:off x="3452" y="3397"/>
              <a:ext cx="1886"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grpSp>
      <p:grpSp>
        <p:nvGrpSpPr>
          <p:cNvPr id="685105" name="Group 49"/>
          <p:cNvGrpSpPr>
            <a:grpSpLocks/>
          </p:cNvGrpSpPr>
          <p:nvPr/>
        </p:nvGrpSpPr>
        <p:grpSpPr bwMode="auto">
          <a:xfrm>
            <a:off x="6305954" y="5697453"/>
            <a:ext cx="1583234" cy="374154"/>
            <a:chOff x="2376" y="3383"/>
            <a:chExt cx="1773" cy="419"/>
          </a:xfrm>
        </p:grpSpPr>
        <p:sp>
          <p:nvSpPr>
            <p:cNvPr id="67634" name="Text Box 50"/>
            <p:cNvSpPr txBox="1">
              <a:spLocks noChangeArrowheads="1"/>
            </p:cNvSpPr>
            <p:nvPr/>
          </p:nvSpPr>
          <p:spPr bwMode="auto">
            <a:xfrm>
              <a:off x="2376" y="3388"/>
              <a:ext cx="379" cy="41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A</a:t>
              </a:r>
            </a:p>
          </p:txBody>
        </p:sp>
        <p:sp>
          <p:nvSpPr>
            <p:cNvPr id="67635" name="Text Box 51"/>
            <p:cNvSpPr txBox="1">
              <a:spLocks noChangeArrowheads="1"/>
            </p:cNvSpPr>
            <p:nvPr/>
          </p:nvSpPr>
          <p:spPr bwMode="auto">
            <a:xfrm>
              <a:off x="3133" y="3387"/>
              <a:ext cx="350" cy="41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1</a:t>
              </a:r>
            </a:p>
          </p:txBody>
        </p:sp>
        <p:sp>
          <p:nvSpPr>
            <p:cNvPr id="67636" name="Text Box 52"/>
            <p:cNvSpPr txBox="1">
              <a:spLocks noChangeArrowheads="1"/>
            </p:cNvSpPr>
            <p:nvPr/>
          </p:nvSpPr>
          <p:spPr bwMode="auto">
            <a:xfrm>
              <a:off x="3655" y="3383"/>
              <a:ext cx="494" cy="41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60</a:t>
              </a:r>
            </a:p>
          </p:txBody>
        </p:sp>
      </p:grpSp>
      <p:sp>
        <p:nvSpPr>
          <p:cNvPr id="685140" name="Rectangle 84"/>
          <p:cNvSpPr>
            <a:spLocks noGrp="1" noChangeArrowheads="1"/>
          </p:cNvSpPr>
          <p:nvPr>
            <p:ph type="body" idx="1"/>
          </p:nvPr>
        </p:nvSpPr>
        <p:spPr>
          <a:xfrm>
            <a:off x="242071" y="951471"/>
            <a:ext cx="2797692" cy="5560540"/>
          </a:xfrm>
        </p:spPr>
        <p:txBody>
          <a:bodyPr>
            <a:normAutofit fontScale="70000" lnSpcReduction="20000"/>
          </a:bodyPr>
          <a:lstStyle/>
          <a:p>
            <a:pPr>
              <a:defRPr/>
            </a:pPr>
            <a:r>
              <a:rPr lang="en-US" dirty="0">
                <a:latin typeface="Gill Sans MT" charset="0"/>
              </a:rPr>
              <a:t>frame from source A with destination A’ arrives are switch, </a:t>
            </a:r>
          </a:p>
          <a:p>
            <a:pPr lvl="1">
              <a:defRPr/>
            </a:pPr>
            <a:r>
              <a:rPr lang="en-US" dirty="0">
                <a:latin typeface="Gill Sans MT" charset="0"/>
              </a:rPr>
              <a:t>enter A in forwarding table</a:t>
            </a:r>
          </a:p>
          <a:p>
            <a:pPr lvl="1">
              <a:defRPr/>
            </a:pPr>
            <a:r>
              <a:rPr lang="en-US" dirty="0">
                <a:latin typeface="Gill Sans MT" charset="0"/>
              </a:rPr>
              <a:t>cant find destination A’ in table, location unknown.</a:t>
            </a:r>
          </a:p>
          <a:p>
            <a:pPr lvl="1">
              <a:defRPr/>
            </a:pPr>
            <a:r>
              <a:rPr lang="en-US" dirty="0">
                <a:latin typeface="Gill Sans MT" charset="0"/>
              </a:rPr>
              <a:t>???</a:t>
            </a:r>
          </a:p>
          <a:p>
            <a:pPr>
              <a:defRPr/>
            </a:pPr>
            <a:r>
              <a:rPr lang="en-US" dirty="0">
                <a:solidFill>
                  <a:srgbClr val="C00000"/>
                </a:solidFill>
                <a:latin typeface="Gill Sans MT" charset="0"/>
              </a:rPr>
              <a:t>flood</a:t>
            </a:r>
            <a:r>
              <a:rPr lang="en-US" dirty="0">
                <a:latin typeface="Gill Sans MT" charset="0"/>
              </a:rPr>
              <a:t> frame </a:t>
            </a:r>
          </a:p>
          <a:p>
            <a:pPr lvl="1">
              <a:defRPr/>
            </a:pPr>
            <a:r>
              <a:rPr lang="en-US" dirty="0">
                <a:latin typeface="Gill Sans MT" charset="0"/>
              </a:rPr>
              <a:t>on all outgoing ports, </a:t>
            </a:r>
          </a:p>
          <a:p>
            <a:pPr lvl="1">
              <a:defRPr/>
            </a:pPr>
            <a:r>
              <a:rPr lang="en-US" dirty="0">
                <a:solidFill>
                  <a:srgbClr val="C00000"/>
                </a:solidFill>
                <a:latin typeface="Gill Sans MT" charset="0"/>
              </a:rPr>
              <a:t>BUT NOT </a:t>
            </a:r>
            <a:r>
              <a:rPr lang="en-US" dirty="0">
                <a:latin typeface="Gill Sans MT" charset="0"/>
              </a:rPr>
              <a:t>on</a:t>
            </a:r>
            <a:r>
              <a:rPr lang="en-US" dirty="0">
                <a:solidFill>
                  <a:srgbClr val="C00000"/>
                </a:solidFill>
                <a:latin typeface="Gill Sans MT" charset="0"/>
              </a:rPr>
              <a:t> </a:t>
            </a:r>
            <a:r>
              <a:rPr lang="en-US" dirty="0">
                <a:latin typeface="Gill Sans MT" charset="0"/>
              </a:rPr>
              <a:t>port frame came in on.</a:t>
            </a:r>
          </a:p>
          <a:p>
            <a:pPr>
              <a:defRPr/>
            </a:pPr>
            <a:r>
              <a:rPr lang="en-US" dirty="0">
                <a:latin typeface="Gill Sans MT" charset="0"/>
              </a:rPr>
              <a:t>when/if response from A’ arrives to be forwarded to A</a:t>
            </a:r>
          </a:p>
          <a:p>
            <a:pPr lvl="1">
              <a:defRPr/>
            </a:pPr>
            <a:r>
              <a:rPr lang="en-US" dirty="0">
                <a:latin typeface="Gill Sans MT" charset="0"/>
              </a:rPr>
              <a:t>you add A’ to the forwarding table and you know where to find “A” </a:t>
            </a:r>
          </a:p>
          <a:p>
            <a:pPr>
              <a:defRPr/>
            </a:pPr>
            <a:r>
              <a:rPr lang="en-US" dirty="0">
                <a:latin typeface="Gill Sans MT" charset="0"/>
              </a:rPr>
              <a:t>next A to A’ communication, no flooding will occur, as both hosts are now in forwarding table</a:t>
            </a:r>
          </a:p>
          <a:p>
            <a:pPr lvl="1">
              <a:defRPr/>
            </a:pPr>
            <a:endParaRPr lang="en-US" dirty="0">
              <a:latin typeface="Gill Sans MT" charset="0"/>
            </a:endParaRPr>
          </a:p>
        </p:txBody>
      </p:sp>
      <p:grpSp>
        <p:nvGrpSpPr>
          <p:cNvPr id="685150" name="Group 94"/>
          <p:cNvGrpSpPr>
            <a:grpSpLocks/>
          </p:cNvGrpSpPr>
          <p:nvPr/>
        </p:nvGrpSpPr>
        <p:grpSpPr bwMode="auto">
          <a:xfrm>
            <a:off x="6325912" y="5932179"/>
            <a:ext cx="1583234" cy="374154"/>
            <a:chOff x="2376" y="3383"/>
            <a:chExt cx="1773" cy="419"/>
          </a:xfrm>
        </p:grpSpPr>
        <p:sp>
          <p:nvSpPr>
            <p:cNvPr id="67607" name="Text Box 95"/>
            <p:cNvSpPr txBox="1">
              <a:spLocks noChangeArrowheads="1"/>
            </p:cNvSpPr>
            <p:nvPr/>
          </p:nvSpPr>
          <p:spPr bwMode="auto">
            <a:xfrm>
              <a:off x="2376" y="3388"/>
              <a:ext cx="508" cy="41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A</a:t>
              </a:r>
              <a:r>
                <a:rPr lang="ja-JP" altLang="en-US">
                  <a:solidFill>
                    <a:srgbClr val="000000"/>
                  </a:solidFill>
                  <a:latin typeface="Arial" charset="0"/>
                  <a:cs typeface="Arial" charset="0"/>
                </a:rPr>
                <a:t>’</a:t>
              </a:r>
              <a:endParaRPr lang="en-US" dirty="0">
                <a:solidFill>
                  <a:srgbClr val="000000"/>
                </a:solidFill>
                <a:latin typeface="Arial" charset="0"/>
                <a:cs typeface="Arial" charset="0"/>
              </a:endParaRPr>
            </a:p>
          </p:txBody>
        </p:sp>
        <p:sp>
          <p:nvSpPr>
            <p:cNvPr id="67608" name="Text Box 96"/>
            <p:cNvSpPr txBox="1">
              <a:spLocks noChangeArrowheads="1"/>
            </p:cNvSpPr>
            <p:nvPr/>
          </p:nvSpPr>
          <p:spPr bwMode="auto">
            <a:xfrm>
              <a:off x="3133" y="3387"/>
              <a:ext cx="350" cy="41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4</a:t>
              </a:r>
            </a:p>
          </p:txBody>
        </p:sp>
        <p:sp>
          <p:nvSpPr>
            <p:cNvPr id="67609" name="Text Box 97"/>
            <p:cNvSpPr txBox="1">
              <a:spLocks noChangeArrowheads="1"/>
            </p:cNvSpPr>
            <p:nvPr/>
          </p:nvSpPr>
          <p:spPr bwMode="auto">
            <a:xfrm>
              <a:off x="3655" y="3383"/>
              <a:ext cx="494" cy="41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60</a:t>
              </a:r>
            </a:p>
          </p:txBody>
        </p:sp>
      </p:grpSp>
      <p:pic>
        <p:nvPicPr>
          <p:cNvPr id="171029" name="Picture 18" descr="underline_bas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9190" y="721079"/>
            <a:ext cx="3579047" cy="131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6" name="Straight Arrow Connector 5">
            <a:extLst>
              <a:ext uri="{FF2B5EF4-FFF2-40B4-BE49-F238E27FC236}">
                <a16:creationId xmlns:a16="http://schemas.microsoft.com/office/drawing/2014/main" id="{86CC6841-C4F7-EE4B-98FB-77A49C371F85}"/>
              </a:ext>
            </a:extLst>
          </p:cNvPr>
          <p:cNvCxnSpPr/>
          <p:nvPr/>
        </p:nvCxnSpPr>
        <p:spPr bwMode="auto">
          <a:xfrm>
            <a:off x="2669060" y="1841157"/>
            <a:ext cx="3286897" cy="394180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98" name="Group 59">
            <a:extLst>
              <a:ext uri="{FF2B5EF4-FFF2-40B4-BE49-F238E27FC236}">
                <a16:creationId xmlns:a16="http://schemas.microsoft.com/office/drawing/2014/main" id="{3ED5123A-F24A-384C-BF4B-DEC7ED1AB7D0}"/>
              </a:ext>
            </a:extLst>
          </p:cNvPr>
          <p:cNvGrpSpPr>
            <a:grpSpLocks/>
          </p:cNvGrpSpPr>
          <p:nvPr/>
        </p:nvGrpSpPr>
        <p:grpSpPr bwMode="auto">
          <a:xfrm>
            <a:off x="5280227" y="2616097"/>
            <a:ext cx="877519" cy="369966"/>
            <a:chOff x="1810" y="3741"/>
            <a:chExt cx="550" cy="284"/>
          </a:xfrm>
        </p:grpSpPr>
        <p:sp>
          <p:nvSpPr>
            <p:cNvPr id="99" name="Rectangle 60">
              <a:extLst>
                <a:ext uri="{FF2B5EF4-FFF2-40B4-BE49-F238E27FC236}">
                  <a16:creationId xmlns:a16="http://schemas.microsoft.com/office/drawing/2014/main" id="{C685DDB2-75D3-9747-8E08-0B1A54EF158B}"/>
                </a:ext>
              </a:extLst>
            </p:cNvPr>
            <p:cNvSpPr>
              <a:spLocks noChangeArrowheads="1"/>
            </p:cNvSpPr>
            <p:nvPr/>
          </p:nvSpPr>
          <p:spPr bwMode="auto">
            <a:xfrm>
              <a:off x="1810" y="3751"/>
              <a:ext cx="550" cy="252"/>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100" name="Text Box 61">
              <a:extLst>
                <a:ext uri="{FF2B5EF4-FFF2-40B4-BE49-F238E27FC236}">
                  <a16:creationId xmlns:a16="http://schemas.microsoft.com/office/drawing/2014/main" id="{E8BF8C6C-1372-FB41-8B59-A5B7A086A0C2}"/>
                </a:ext>
              </a:extLst>
            </p:cNvPr>
            <p:cNvSpPr txBox="1">
              <a:spLocks noChangeArrowheads="1"/>
            </p:cNvSpPr>
            <p:nvPr/>
          </p:nvSpPr>
          <p:spPr bwMode="auto">
            <a:xfrm>
              <a:off x="1843" y="3741"/>
              <a:ext cx="445" cy="2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FFFF"/>
                  </a:solidFill>
                  <a:latin typeface="Arial" charset="0"/>
                  <a:cs typeface="Arial" charset="0"/>
                </a:rPr>
                <a:t>A  A</a:t>
              </a:r>
              <a:r>
                <a:rPr lang="ja-JP" altLang="en-US" i="0">
                  <a:solidFill>
                    <a:srgbClr val="FFFFFF"/>
                  </a:solidFill>
                  <a:latin typeface="Arial" charset="0"/>
                  <a:cs typeface="Arial" charset="0"/>
                </a:rPr>
                <a:t>’</a:t>
              </a:r>
              <a:endParaRPr lang="en-US" i="0" dirty="0">
                <a:solidFill>
                  <a:srgbClr val="FFFFFF"/>
                </a:solidFill>
                <a:latin typeface="Arial" charset="0"/>
                <a:cs typeface="Arial" charset="0"/>
              </a:endParaRPr>
            </a:p>
          </p:txBody>
        </p:sp>
      </p:grpSp>
      <p:cxnSp>
        <p:nvCxnSpPr>
          <p:cNvPr id="7" name="Straight Arrow Connector 6">
            <a:extLst>
              <a:ext uri="{FF2B5EF4-FFF2-40B4-BE49-F238E27FC236}">
                <a16:creationId xmlns:a16="http://schemas.microsoft.com/office/drawing/2014/main" id="{BE8D08A4-A4DC-AB47-8A76-A98DDF0B37FD}"/>
              </a:ext>
            </a:extLst>
          </p:cNvPr>
          <p:cNvCxnSpPr/>
          <p:nvPr/>
        </p:nvCxnSpPr>
        <p:spPr bwMode="auto">
          <a:xfrm>
            <a:off x="3089189" y="4646141"/>
            <a:ext cx="2854411" cy="142102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9" name="Group 8">
            <a:extLst>
              <a:ext uri="{FF2B5EF4-FFF2-40B4-BE49-F238E27FC236}">
                <a16:creationId xmlns:a16="http://schemas.microsoft.com/office/drawing/2014/main" id="{E705280B-78CE-584C-A7E7-7195EC7E7CE7}"/>
              </a:ext>
            </a:extLst>
          </p:cNvPr>
          <p:cNvGrpSpPr/>
          <p:nvPr/>
        </p:nvGrpSpPr>
        <p:grpSpPr>
          <a:xfrm>
            <a:off x="5288692" y="2579960"/>
            <a:ext cx="918340" cy="369967"/>
            <a:chOff x="6993924" y="4384048"/>
            <a:chExt cx="918340" cy="369967"/>
          </a:xfrm>
        </p:grpSpPr>
        <p:sp>
          <p:nvSpPr>
            <p:cNvPr id="8" name="Rectangle 7">
              <a:extLst>
                <a:ext uri="{FF2B5EF4-FFF2-40B4-BE49-F238E27FC236}">
                  <a16:creationId xmlns:a16="http://schemas.microsoft.com/office/drawing/2014/main" id="{47C2E855-EDCF-AF46-9465-83040E8FD908}"/>
                </a:ext>
              </a:extLst>
            </p:cNvPr>
            <p:cNvSpPr/>
            <p:nvPr/>
          </p:nvSpPr>
          <p:spPr bwMode="auto">
            <a:xfrm>
              <a:off x="6993924" y="4399005"/>
              <a:ext cx="840260" cy="33363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7" name="Text Box 89">
              <a:extLst>
                <a:ext uri="{FF2B5EF4-FFF2-40B4-BE49-F238E27FC236}">
                  <a16:creationId xmlns:a16="http://schemas.microsoft.com/office/drawing/2014/main" id="{6132EC60-CF79-934F-9195-313910FEC507}"/>
                </a:ext>
              </a:extLst>
            </p:cNvPr>
            <p:cNvSpPr txBox="1">
              <a:spLocks noChangeArrowheads="1"/>
            </p:cNvSpPr>
            <p:nvPr/>
          </p:nvSpPr>
          <p:spPr bwMode="auto">
            <a:xfrm>
              <a:off x="7036339" y="4384048"/>
              <a:ext cx="875925" cy="3699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FFFF"/>
                  </a:solidFill>
                  <a:latin typeface="Arial" charset="0"/>
                  <a:cs typeface="Arial" charset="0"/>
                </a:rPr>
                <a:t>A</a:t>
              </a:r>
              <a:r>
                <a:rPr lang="ja-JP" altLang="en-US" i="0">
                  <a:solidFill>
                    <a:srgbClr val="FFFFFF"/>
                  </a:solidFill>
                  <a:latin typeface="Arial" charset="0"/>
                  <a:cs typeface="Arial" charset="0"/>
                </a:rPr>
                <a:t>’</a:t>
              </a:r>
              <a:r>
                <a:rPr lang="en-US" i="0" dirty="0">
                  <a:solidFill>
                    <a:srgbClr val="FFFFFF"/>
                  </a:solidFill>
                  <a:latin typeface="Arial" charset="0"/>
                  <a:cs typeface="Arial" charset="0"/>
                </a:rPr>
                <a:t> A</a:t>
              </a:r>
            </a:p>
          </p:txBody>
        </p:sp>
      </p:grpSp>
    </p:spTree>
    <p:extLst>
      <p:ext uri="{BB962C8B-B14F-4D97-AF65-F5344CB8AC3E}">
        <p14:creationId xmlns:p14="http://schemas.microsoft.com/office/powerpoint/2010/main" val="2714674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85098"/>
                                        </p:tgtEl>
                                        <p:attrNameLst>
                                          <p:attrName>style.visibility</p:attrName>
                                        </p:attrNameLst>
                                      </p:cBhvr>
                                      <p:to>
                                        <p:strVal val="visible"/>
                                      </p:to>
                                    </p:set>
                                    <p:animEffect transition="in" filter="dissolve">
                                      <p:cBhvr>
                                        <p:cTn id="7" dur="500"/>
                                        <p:tgtEl>
                                          <p:spTgt spid="68509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85140">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85093"/>
                                        </p:tgtEl>
                                        <p:attrNameLst>
                                          <p:attrName>style.visibility</p:attrName>
                                        </p:attrNameLst>
                                      </p:cBhvr>
                                      <p:to>
                                        <p:strVal val="visible"/>
                                      </p:to>
                                    </p:set>
                                  </p:childTnLst>
                                  <p:subTnLst>
                                    <p:set>
                                      <p:cBhvr override="childStyle">
                                        <p:cTn dur="1" fill="hold" display="0" masterRel="nextClick" afterEffect="1"/>
                                        <p:tgtEl>
                                          <p:spTgt spid="685093"/>
                                        </p:tgtEl>
                                        <p:attrNameLst>
                                          <p:attrName>style.visibility</p:attrName>
                                        </p:attrNameLst>
                                      </p:cBhvr>
                                      <p:to>
                                        <p:strVal val="hidden"/>
                                      </p:to>
                                    </p:set>
                                  </p:subTnLst>
                                </p:cTn>
                              </p:par>
                              <p:par>
                                <p:cTn id="16" presetID="1"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0" presetClass="path" presetSubtype="0" accel="50000" decel="50000" fill="hold" nodeType="clickEffect">
                                  <p:stCondLst>
                                    <p:cond delay="0"/>
                                  </p:stCondLst>
                                  <p:childTnLst>
                                    <p:animMotion origin="layout" path="M 0.00278 0.00185 L -0.09635 0.1412 " pathEditMode="relative" rAng="0" ptsTypes="AA">
                                      <p:cBhvr>
                                        <p:cTn id="21" dur="2000" fill="hold"/>
                                        <p:tgtEl>
                                          <p:spTgt spid="3"/>
                                        </p:tgtEl>
                                        <p:attrNameLst>
                                          <p:attrName>ppt_x</p:attrName>
                                          <p:attrName>ppt_y</p:attrName>
                                        </p:attrNameLst>
                                      </p:cBhvr>
                                      <p:rCtr x="-4965" y="6968"/>
                                    </p:animMotion>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685140">
                                            <p:txEl>
                                              <p:pRg st="1" end="1"/>
                                            </p:txEl>
                                          </p:spTgt>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par>
                          <p:cTn id="29" fill="hold">
                            <p:stCondLst>
                              <p:cond delay="0"/>
                            </p:stCondLst>
                            <p:childTnLst>
                              <p:par>
                                <p:cTn id="30" presetID="9" presetClass="entr" presetSubtype="0" fill="hold" nodeType="afterEffect">
                                  <p:stCondLst>
                                    <p:cond delay="0"/>
                                  </p:stCondLst>
                                  <p:childTnLst>
                                    <p:set>
                                      <p:cBhvr>
                                        <p:cTn id="31" dur="1" fill="hold">
                                          <p:stCondLst>
                                            <p:cond delay="0"/>
                                          </p:stCondLst>
                                        </p:cTn>
                                        <p:tgtEl>
                                          <p:spTgt spid="685105"/>
                                        </p:tgtEl>
                                        <p:attrNameLst>
                                          <p:attrName>style.visibility</p:attrName>
                                        </p:attrNameLst>
                                      </p:cBhvr>
                                      <p:to>
                                        <p:strVal val="visible"/>
                                      </p:to>
                                    </p:set>
                                    <p:animEffect transition="in" filter="dissolve">
                                      <p:cBhvr>
                                        <p:cTn id="32" dur="2000"/>
                                        <p:tgtEl>
                                          <p:spTgt spid="685105"/>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85140">
                                            <p:txEl>
                                              <p:pRg st="2" end="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85140">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85140">
                                            <p:txEl>
                                              <p:pRg st="4" end="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85140">
                                            <p:txEl>
                                              <p:pRg st="5" end="5"/>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85140">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8"/>
                                        </p:tgtEl>
                                        <p:attrNameLst>
                                          <p:attrName>style.visibility</p:attrName>
                                        </p:attrNameLst>
                                      </p:cBhvr>
                                      <p:to>
                                        <p:strVal val="visible"/>
                                      </p:to>
                                    </p:set>
                                  </p:childTnLst>
                                  <p:subTnLst>
                                    <p:set>
                                      <p:cBhvr override="childStyle">
                                        <p:cTn dur="1" fill="hold" display="0" masterRel="nextClick" afterEffect="1"/>
                                        <p:tgtEl>
                                          <p:spTgt spid="98"/>
                                        </p:tgtEl>
                                        <p:attrNameLst>
                                          <p:attrName>style.visibility</p:attrName>
                                        </p:attrNameLst>
                                      </p:cBhvr>
                                      <p:to>
                                        <p:strVal val="hidden"/>
                                      </p:to>
                                    </p:set>
                                  </p:sub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par>
                                <p:cTn id="53" presetID="1" presetClass="entr" presetSubtype="0" fill="hold" nodeType="withEffect">
                                  <p:stCondLst>
                                    <p:cond delay="0"/>
                                  </p:stCondLst>
                                  <p:childTnLst>
                                    <p:set>
                                      <p:cBhvr>
                                        <p:cTn id="54"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par>
                                <p:cTn id="55" presetID="1" presetClass="entr" presetSubtype="0" fill="hold" nodeType="withEffect">
                                  <p:stCondLst>
                                    <p:cond delay="0"/>
                                  </p:stCondLst>
                                  <p:childTnLst>
                                    <p:set>
                                      <p:cBhvr>
                                        <p:cTn id="56" dur="1" fill="hold">
                                          <p:stCondLst>
                                            <p:cond delay="0"/>
                                          </p:stCondLst>
                                        </p:cTn>
                                        <p:tgtEl>
                                          <p:spTgt spid="685135"/>
                                        </p:tgtEl>
                                        <p:attrNameLst>
                                          <p:attrName>style.visibility</p:attrName>
                                        </p:attrNameLst>
                                      </p:cBhvr>
                                      <p:to>
                                        <p:strVal val="visible"/>
                                      </p:to>
                                    </p:set>
                                  </p:childTnLst>
                                  <p:subTnLst>
                                    <p:set>
                                      <p:cBhvr override="childStyle">
                                        <p:cTn dur="1" fill="hold" display="0" masterRel="nextClick" afterEffect="1"/>
                                        <p:tgtEl>
                                          <p:spTgt spid="685135"/>
                                        </p:tgtEl>
                                        <p:attrNameLst>
                                          <p:attrName>style.visibility</p:attrName>
                                        </p:attrNameLst>
                                      </p:cBhvr>
                                      <p:to>
                                        <p:strVal val="hidden"/>
                                      </p:to>
                                    </p:set>
                                  </p:subTnLst>
                                </p:cTn>
                              </p:par>
                              <p:par>
                                <p:cTn id="57" presetID="1" presetClass="entr" presetSubtype="0" fill="hold" nodeType="withEffect">
                                  <p:stCondLst>
                                    <p:cond delay="0"/>
                                  </p:stCondLst>
                                  <p:childTnLst>
                                    <p:set>
                                      <p:cBhvr>
                                        <p:cTn id="58" dur="1" fill="hold">
                                          <p:stCondLst>
                                            <p:cond delay="0"/>
                                          </p:stCondLst>
                                        </p:cTn>
                                        <p:tgtEl>
                                          <p:spTgt spid="685115"/>
                                        </p:tgtEl>
                                        <p:attrNameLst>
                                          <p:attrName>style.visibility</p:attrName>
                                        </p:attrNameLst>
                                      </p:cBhvr>
                                      <p:to>
                                        <p:strVal val="visible"/>
                                      </p:to>
                                    </p:set>
                                  </p:childTnLst>
                                  <p:subTnLst>
                                    <p:set>
                                      <p:cBhvr override="childStyle">
                                        <p:cTn dur="1" fill="hold" display="0" masterRel="nextClick" afterEffect="1"/>
                                        <p:tgtEl>
                                          <p:spTgt spid="685115"/>
                                        </p:tgtEl>
                                        <p:attrNameLst>
                                          <p:attrName>style.visibility</p:attrName>
                                        </p:attrNameLst>
                                      </p:cBhvr>
                                      <p:to>
                                        <p:strVal val="hidden"/>
                                      </p:to>
                                    </p:set>
                                  </p:subTnLst>
                                </p:cTn>
                              </p:par>
                              <p:par>
                                <p:cTn id="59" presetID="1" presetClass="entr" presetSubtype="0" fill="hold" nodeType="withEffect">
                                  <p:stCondLst>
                                    <p:cond delay="0"/>
                                  </p:stCondLst>
                                  <p:childTnLst>
                                    <p:set>
                                      <p:cBhvr>
                                        <p:cTn id="60" dur="1" fill="hold">
                                          <p:stCondLst>
                                            <p:cond delay="0"/>
                                          </p:stCondLst>
                                        </p:cTn>
                                        <p:tgtEl>
                                          <p:spTgt spid="685125"/>
                                        </p:tgtEl>
                                        <p:attrNameLst>
                                          <p:attrName>style.visibility</p:attrName>
                                        </p:attrNameLst>
                                      </p:cBhvr>
                                      <p:to>
                                        <p:strVal val="visible"/>
                                      </p:to>
                                    </p:set>
                                  </p:childTnLst>
                                  <p:subTnLst>
                                    <p:set>
                                      <p:cBhvr override="childStyle">
                                        <p:cTn dur="1" fill="hold" display="0" masterRel="nextClick" afterEffect="1"/>
                                        <p:tgtEl>
                                          <p:spTgt spid="685125"/>
                                        </p:tgtEl>
                                        <p:attrNameLst>
                                          <p:attrName>style.visibility</p:attrName>
                                        </p:attrNameLst>
                                      </p:cBhvr>
                                      <p:to>
                                        <p:strVal val="hidden"/>
                                      </p:to>
                                    </p:set>
                                  </p:sub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85140">
                                            <p:txEl>
                                              <p:pRg st="7" end="7"/>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8514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0" presetClass="path" presetSubtype="0" accel="50000" decel="50000" fill="hold" nodeType="clickEffect">
                                  <p:stCondLst>
                                    <p:cond delay="0"/>
                                  </p:stCondLst>
                                  <p:childTnLst>
                                    <p:animMotion origin="layout" path="M 0.01284 -0.01319 L 0.0467 -0.11944 " pathEditMode="relative" rAng="0" ptsTypes="AA">
                                      <p:cBhvr>
                                        <p:cTn id="70" dur="2000" fill="hold"/>
                                        <p:tgtEl>
                                          <p:spTgt spid="685148"/>
                                        </p:tgtEl>
                                        <p:attrNameLst>
                                          <p:attrName>ppt_x</p:attrName>
                                          <p:attrName>ppt_y</p:attrName>
                                        </p:attrNameLst>
                                      </p:cBhvr>
                                      <p:rCtr x="1684" y="-5324"/>
                                    </p:animMotion>
                                  </p:childTnLst>
                                  <p:subTnLst>
                                    <p:set>
                                      <p:cBhvr override="childStyle">
                                        <p:cTn dur="1" fill="hold" display="0" masterRel="nextClick" afterEffect="1"/>
                                        <p:tgtEl>
                                          <p:spTgt spid="685148"/>
                                        </p:tgtEl>
                                        <p:attrNameLst>
                                          <p:attrName>style.visibility</p:attrName>
                                        </p:attrNameLst>
                                      </p:cBhvr>
                                      <p:to>
                                        <p:strVal val="hidden"/>
                                      </p:to>
                                    </p:set>
                                  </p:sub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85140">
                                            <p:txEl>
                                              <p:pRg st="8" end="8"/>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7"/>
                                        </p:tgtEl>
                                        <p:attrNameLst>
                                          <p:attrName>style.visibility</p:attrName>
                                        </p:attrNameLst>
                                      </p:cBhvr>
                                      <p:to>
                                        <p:strVal val="visible"/>
                                      </p:to>
                                    </p:set>
                                  </p:childTnLst>
                                </p:cTn>
                              </p:par>
                            </p:childTnLst>
                          </p:cTn>
                        </p:par>
                        <p:par>
                          <p:cTn id="77" fill="hold">
                            <p:stCondLst>
                              <p:cond delay="0"/>
                            </p:stCondLst>
                            <p:childTnLst>
                              <p:par>
                                <p:cTn id="78" presetID="9" presetClass="entr" presetSubtype="0" fill="hold" nodeType="afterEffect">
                                  <p:stCondLst>
                                    <p:cond delay="0"/>
                                  </p:stCondLst>
                                  <p:childTnLst>
                                    <p:set>
                                      <p:cBhvr>
                                        <p:cTn id="79" dur="1" fill="hold">
                                          <p:stCondLst>
                                            <p:cond delay="0"/>
                                          </p:stCondLst>
                                        </p:cTn>
                                        <p:tgtEl>
                                          <p:spTgt spid="685150"/>
                                        </p:tgtEl>
                                        <p:attrNameLst>
                                          <p:attrName>style.visibility</p:attrName>
                                        </p:attrNameLst>
                                      </p:cBhvr>
                                      <p:to>
                                        <p:strVal val="visible"/>
                                      </p:to>
                                    </p:set>
                                    <p:animEffect transition="in" filter="dissolve">
                                      <p:cBhvr>
                                        <p:cTn id="80" dur="500"/>
                                        <p:tgtEl>
                                          <p:spTgt spid="685150"/>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0" presetClass="path" presetSubtype="0" accel="50000" decel="50000" fill="hold" nodeType="clickEffect">
                                  <p:stCondLst>
                                    <p:cond delay="0"/>
                                  </p:stCondLst>
                                  <p:childTnLst>
                                    <p:animMotion origin="layout" path="M 0.01875 -0.00833 L 0.09791 -0.13542 " pathEditMode="relative" rAng="0" ptsTypes="AA">
                                      <p:cBhvr>
                                        <p:cTn id="88" dur="2000" fill="hold"/>
                                        <p:tgtEl>
                                          <p:spTgt spid="9"/>
                                        </p:tgtEl>
                                        <p:attrNameLst>
                                          <p:attrName>ppt_x</p:attrName>
                                          <p:attrName>ppt_y</p:attrName>
                                        </p:attrNameLst>
                                      </p:cBhvr>
                                      <p:rCtr x="3993" y="-6319"/>
                                    </p:animMotion>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68514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5140" grpId="0" uiExpand="1"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Number Placeholder 3"/>
          <p:cNvSpPr>
            <a:spLocks noGrp="1"/>
          </p:cNvSpPr>
          <p:nvPr>
            <p:ph type="sldNum" sz="quarter" idx="10"/>
          </p:nvPr>
        </p:nvSpPr>
        <p:spPr>
          <a:xfrm>
            <a:off x="838200" y="6356350"/>
            <a:ext cx="2743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fld id="{80FEE50C-F84D-784B-A1AD-74D8DA4AEFB4}" type="datetimeFigureOut">
              <a:rPr lang="en-US" smtClean="0"/>
              <a:pPr>
                <a:spcBef>
                  <a:spcPct val="0"/>
                </a:spcBef>
                <a:buFontTx/>
                <a:buNone/>
              </a:pPr>
              <a:t>3/7/21</a:t>
            </a:fld>
            <a:endParaRPr lang="en-US" altLang="en-US" sz="1050">
              <a:latin typeface="Times New Roman" charset="0"/>
            </a:endParaRPr>
          </a:p>
        </p:txBody>
      </p:sp>
      <p:sp>
        <p:nvSpPr>
          <p:cNvPr id="332802" name="Rectangle 2"/>
          <p:cNvSpPr>
            <a:spLocks noGrp="1" noChangeArrowheads="1"/>
          </p:cNvSpPr>
          <p:nvPr>
            <p:ph type="body" idx="1"/>
          </p:nvPr>
        </p:nvSpPr>
        <p:spPr>
          <a:xfrm>
            <a:off x="133350" y="1771650"/>
            <a:ext cx="4730750" cy="406400"/>
          </a:xfrm>
        </p:spPr>
        <p:txBody>
          <a:bodyPr>
            <a:normAutofit fontScale="70000" lnSpcReduction="20000"/>
          </a:bodyPr>
          <a:lstStyle/>
          <a:p>
            <a:pPr>
              <a:tabLst>
                <a:tab pos="772716" algn="l"/>
                <a:tab pos="1712119" algn="l"/>
                <a:tab pos="3513535" algn="l"/>
                <a:tab pos="4245769" algn="l"/>
              </a:tabLst>
              <a:defRPr/>
            </a:pPr>
            <a:r>
              <a:rPr lang="en-US" dirty="0">
                <a:latin typeface="Gill Sans MT" panose="020B0502020104020203" pitchFamily="34" charset="77"/>
              </a:rPr>
              <a:t>assume a MAC frame arrives on port </a:t>
            </a:r>
            <a:r>
              <a:rPr lang="en-US" dirty="0">
                <a:solidFill>
                  <a:srgbClr val="C00000"/>
                </a:solidFill>
                <a:latin typeface="Gill Sans MT" panose="020B0502020104020203" pitchFamily="34" charset="77"/>
              </a:rPr>
              <a:t>X</a:t>
            </a:r>
          </a:p>
          <a:p>
            <a:pPr lvl="1">
              <a:buNone/>
              <a:tabLst>
                <a:tab pos="772716" algn="l"/>
                <a:tab pos="1712119" algn="l"/>
                <a:tab pos="3513535" algn="l"/>
                <a:tab pos="4245769" algn="l"/>
              </a:tabLst>
              <a:defRPr/>
            </a:pPr>
            <a:endParaRPr lang="en-US" dirty="0"/>
          </a:p>
          <a:p>
            <a:pPr lvl="1">
              <a:buNone/>
              <a:tabLst>
                <a:tab pos="772716" algn="l"/>
                <a:tab pos="1712119" algn="l"/>
                <a:tab pos="3513535" algn="l"/>
                <a:tab pos="4245769" algn="l"/>
              </a:tabLst>
              <a:defRPr/>
            </a:pPr>
            <a:endParaRPr lang="en-US" dirty="0"/>
          </a:p>
          <a:p>
            <a:pPr lvl="1">
              <a:buNone/>
              <a:tabLst>
                <a:tab pos="772716" algn="l"/>
                <a:tab pos="1712119" algn="l"/>
                <a:tab pos="3513535" algn="l"/>
                <a:tab pos="4245769" algn="l"/>
              </a:tabLst>
              <a:defRPr/>
            </a:pPr>
            <a:endParaRPr lang="en-US" dirty="0"/>
          </a:p>
          <a:p>
            <a:pPr lvl="1">
              <a:buNone/>
              <a:tabLst>
                <a:tab pos="772716" algn="l"/>
                <a:tab pos="1712119" algn="l"/>
                <a:tab pos="3513535" algn="l"/>
                <a:tab pos="4245769" algn="l"/>
              </a:tabLst>
              <a:defRPr/>
            </a:pPr>
            <a:endParaRPr lang="en-US" sz="1500" b="1" dirty="0"/>
          </a:p>
        </p:txBody>
      </p:sp>
      <p:sp>
        <p:nvSpPr>
          <p:cNvPr id="332803" name="Rectangle 3"/>
          <p:cNvSpPr>
            <a:spLocks noGrp="1" noChangeArrowheads="1"/>
          </p:cNvSpPr>
          <p:nvPr>
            <p:ph type="title"/>
          </p:nvPr>
        </p:nvSpPr>
        <p:spPr>
          <a:xfrm>
            <a:off x="244560" y="351245"/>
            <a:ext cx="7886700" cy="488156"/>
          </a:xfrm>
        </p:spPr>
        <p:txBody>
          <a:bodyPr>
            <a:normAutofit fontScale="90000"/>
          </a:bodyPr>
          <a:lstStyle/>
          <a:p>
            <a:pPr>
              <a:defRPr/>
            </a:pPr>
            <a:r>
              <a:rPr lang="en-US" sz="3000" dirty="0">
                <a:latin typeface="Gill Sans MT" panose="020B0502020104020203" pitchFamily="34" charset="77"/>
              </a:rPr>
              <a:t>Summary of Frame Forwarding</a:t>
            </a:r>
          </a:p>
        </p:txBody>
      </p:sp>
      <p:graphicFrame>
        <p:nvGraphicFramePr>
          <p:cNvPr id="31748" name="Object 4"/>
          <p:cNvGraphicFramePr>
            <a:graphicFrameLocks noChangeAspect="1"/>
          </p:cNvGraphicFramePr>
          <p:nvPr/>
        </p:nvGraphicFramePr>
        <p:xfrm>
          <a:off x="4702970" y="1943101"/>
          <a:ext cx="3298031" cy="2074069"/>
        </p:xfrm>
        <a:graphic>
          <a:graphicData uri="http://schemas.openxmlformats.org/presentationml/2006/ole">
            <mc:AlternateContent xmlns:mc="http://schemas.openxmlformats.org/markup-compatibility/2006">
              <mc:Choice xmlns:v="urn:schemas-microsoft-com:vml" Requires="v">
                <p:oleObj spid="_x0000_s152617" name="VISIO" r:id="rId3" imgW="5064760" imgH="4013200" progId="Visio.Drawing.4">
                  <p:embed/>
                </p:oleObj>
              </mc:Choice>
              <mc:Fallback>
                <p:oleObj name="VISIO" r:id="rId3" imgW="5064760" imgH="4013200" progId="Visio.Drawing.4">
                  <p:embed/>
                  <p:pic>
                    <p:nvPicPr>
                      <p:cNvPr id="3174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2970" y="1943101"/>
                        <a:ext cx="3298031" cy="2074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31749" name="Rectangle 5"/>
          <p:cNvSpPr>
            <a:spLocks noChangeArrowheads="1"/>
          </p:cNvSpPr>
          <p:nvPr/>
        </p:nvSpPr>
        <p:spPr bwMode="auto">
          <a:xfrm>
            <a:off x="1657350" y="2514600"/>
            <a:ext cx="337185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5" tIns="34288" rIns="68575" bIns="34288"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ts val="750"/>
              </a:spcBef>
              <a:spcAft>
                <a:spcPts val="750"/>
              </a:spcAft>
            </a:pPr>
            <a:endParaRPr lang="x-none" altLang="x-none" sz="1800">
              <a:solidFill>
                <a:srgbClr val="000000"/>
              </a:solidFill>
              <a:latin typeface="Courier New" charset="0"/>
            </a:endParaRPr>
          </a:p>
        </p:txBody>
      </p:sp>
      <p:sp>
        <p:nvSpPr>
          <p:cNvPr id="31750" name="Rectangle 6"/>
          <p:cNvSpPr>
            <a:spLocks noChangeArrowheads="1"/>
          </p:cNvSpPr>
          <p:nvPr/>
        </p:nvSpPr>
        <p:spPr bwMode="auto">
          <a:xfrm>
            <a:off x="1600200" y="2514600"/>
            <a:ext cx="2914650" cy="1028700"/>
          </a:xfrm>
          <a:prstGeom prst="rect">
            <a:avLst/>
          </a:prstGeom>
          <a:solidFill>
            <a:schemeClr val="accent5"/>
          </a:solidFill>
          <a:ln w="9525">
            <a:solidFill>
              <a:srgbClr val="FF00FF"/>
            </a:solidFill>
            <a:miter lim="800000"/>
            <a:headEnd/>
            <a:tailEnd/>
          </a:ln>
        </p:spPr>
        <p:txBody>
          <a:bodyPr wrap="none" lIns="68575" tIns="34288" rIns="68575" bIns="34288"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750"/>
              </a:spcBef>
              <a:spcAft>
                <a:spcPts val="750"/>
              </a:spcAft>
              <a:buNone/>
            </a:pPr>
            <a:r>
              <a:rPr lang="en-US" altLang="x-none" sz="1500" b="1" dirty="0"/>
              <a:t>Is  MAC address of  </a:t>
            </a:r>
            <a:br>
              <a:rPr lang="en-US" altLang="x-none" sz="1500" b="1" dirty="0"/>
            </a:br>
            <a:r>
              <a:rPr lang="en-US" altLang="x-none" sz="1500" b="1" dirty="0"/>
              <a:t>destination in forwarding</a:t>
            </a:r>
            <a:br>
              <a:rPr lang="en-US" altLang="x-none" sz="1500" b="1" dirty="0"/>
            </a:br>
            <a:r>
              <a:rPr lang="en-US" altLang="x-none" sz="1500" b="1" dirty="0"/>
              <a:t>database  for ports A, B, or C ?</a:t>
            </a:r>
            <a:endParaRPr lang="en-US" altLang="x-none" sz="1800" dirty="0"/>
          </a:p>
        </p:txBody>
      </p:sp>
      <p:sp>
        <p:nvSpPr>
          <p:cNvPr id="31751" name="Rectangle 7"/>
          <p:cNvSpPr>
            <a:spLocks noChangeArrowheads="1"/>
          </p:cNvSpPr>
          <p:nvPr/>
        </p:nvSpPr>
        <p:spPr bwMode="auto">
          <a:xfrm>
            <a:off x="1428750" y="4514850"/>
            <a:ext cx="2628900" cy="1028700"/>
          </a:xfrm>
          <a:prstGeom prst="rect">
            <a:avLst/>
          </a:prstGeom>
          <a:solidFill>
            <a:schemeClr val="accent5"/>
          </a:solidFill>
          <a:ln w="9525">
            <a:solidFill>
              <a:srgbClr val="FF00FF"/>
            </a:solidFill>
            <a:miter lim="800000"/>
            <a:headEnd/>
            <a:tailEnd/>
          </a:ln>
        </p:spPr>
        <p:txBody>
          <a:bodyPr wrap="none" lIns="68575" tIns="34288" rIns="68575" bIns="34288"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750"/>
              </a:spcBef>
              <a:spcAft>
                <a:spcPts val="750"/>
              </a:spcAft>
              <a:buNone/>
            </a:pPr>
            <a:r>
              <a:rPr lang="en-US" altLang="x-none" sz="1500" b="1" dirty="0"/>
              <a:t>Forward the frame on the</a:t>
            </a:r>
            <a:br>
              <a:rPr lang="en-US" altLang="x-none" sz="1500" b="1" dirty="0"/>
            </a:br>
            <a:r>
              <a:rPr lang="en-US" altLang="x-none" sz="1500" b="1" dirty="0"/>
              <a:t>stored port</a:t>
            </a:r>
            <a:endParaRPr lang="en-US" altLang="x-none" sz="1800" dirty="0"/>
          </a:p>
        </p:txBody>
      </p:sp>
      <p:sp>
        <p:nvSpPr>
          <p:cNvPr id="31752" name="Rectangle 8"/>
          <p:cNvSpPr>
            <a:spLocks noChangeArrowheads="1"/>
          </p:cNvSpPr>
          <p:nvPr/>
        </p:nvSpPr>
        <p:spPr bwMode="auto">
          <a:xfrm>
            <a:off x="4629150" y="4514850"/>
            <a:ext cx="2628900" cy="1028700"/>
          </a:xfrm>
          <a:prstGeom prst="rect">
            <a:avLst/>
          </a:prstGeom>
          <a:solidFill>
            <a:schemeClr val="accent5"/>
          </a:solidFill>
          <a:ln w="9525">
            <a:solidFill>
              <a:srgbClr val="FF00FF"/>
            </a:solidFill>
            <a:miter lim="800000"/>
            <a:headEnd/>
            <a:tailEnd/>
          </a:ln>
        </p:spPr>
        <p:txBody>
          <a:bodyPr wrap="none" lIns="68575" tIns="34288" rIns="68575" bIns="34288"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750"/>
              </a:spcBef>
              <a:spcAft>
                <a:spcPts val="750"/>
              </a:spcAft>
              <a:buNone/>
            </a:pPr>
            <a:r>
              <a:rPr lang="en-US" altLang="x-none" sz="1500" b="1" dirty="0"/>
              <a:t>Flood the frame </a:t>
            </a:r>
            <a:br>
              <a:rPr lang="en-US" altLang="x-none" sz="1500" b="1" dirty="0"/>
            </a:br>
            <a:br>
              <a:rPr lang="en-US" altLang="x-none" sz="1350" b="1" dirty="0"/>
            </a:br>
            <a:r>
              <a:rPr lang="en-US" altLang="x-none" sz="1350" b="1" dirty="0"/>
              <a:t>send the frame on all </a:t>
            </a:r>
            <a:br>
              <a:rPr lang="en-US" altLang="x-none" sz="1350" b="1" dirty="0"/>
            </a:br>
            <a:r>
              <a:rPr lang="en-US" altLang="x-none" sz="1350" b="1" dirty="0"/>
              <a:t>ports except port </a:t>
            </a:r>
            <a:r>
              <a:rPr lang="en-US" altLang="x-none" sz="1350" b="1" dirty="0">
                <a:solidFill>
                  <a:srgbClr val="FF0000"/>
                </a:solidFill>
              </a:rPr>
              <a:t>X</a:t>
            </a:r>
            <a:endParaRPr lang="en-US" altLang="x-none" sz="1800" b="1" dirty="0"/>
          </a:p>
        </p:txBody>
      </p:sp>
      <p:sp>
        <p:nvSpPr>
          <p:cNvPr id="31753" name="Line 9"/>
          <p:cNvSpPr>
            <a:spLocks noChangeShapeType="1"/>
          </p:cNvSpPr>
          <p:nvPr/>
        </p:nvSpPr>
        <p:spPr bwMode="auto">
          <a:xfrm flipH="1">
            <a:off x="2343150" y="3543300"/>
            <a:ext cx="800100" cy="97155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68575" tIns="34288" rIns="68575" bIns="34288" anchor="ctr"/>
          <a:lstStyle/>
          <a:p>
            <a:endParaRPr lang="en-US"/>
          </a:p>
        </p:txBody>
      </p:sp>
      <p:sp>
        <p:nvSpPr>
          <p:cNvPr id="31754" name="Line 10"/>
          <p:cNvSpPr>
            <a:spLocks noChangeShapeType="1"/>
          </p:cNvSpPr>
          <p:nvPr/>
        </p:nvSpPr>
        <p:spPr bwMode="auto">
          <a:xfrm>
            <a:off x="3143250" y="3543300"/>
            <a:ext cx="2857500" cy="97155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68575" tIns="34288" rIns="68575" bIns="34288" anchor="ctr"/>
          <a:lstStyle/>
          <a:p>
            <a:endParaRPr lang="en-US"/>
          </a:p>
        </p:txBody>
      </p:sp>
      <p:sp>
        <p:nvSpPr>
          <p:cNvPr id="31755" name="Text Box 11"/>
          <p:cNvSpPr txBox="1">
            <a:spLocks noChangeArrowheads="1"/>
          </p:cNvSpPr>
          <p:nvPr/>
        </p:nvSpPr>
        <p:spPr bwMode="auto">
          <a:xfrm>
            <a:off x="1930400" y="3771901"/>
            <a:ext cx="914400" cy="300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5" tIns="34288" rIns="68575" bIns="34288">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spcAft>
                <a:spcPts val="750"/>
              </a:spcAft>
              <a:buNone/>
            </a:pPr>
            <a:r>
              <a:rPr lang="en-US" altLang="x-none" sz="1500" b="1" dirty="0">
                <a:solidFill>
                  <a:srgbClr val="000000"/>
                </a:solidFill>
              </a:rPr>
              <a:t>Found?</a:t>
            </a:r>
            <a:endParaRPr lang="en-US" altLang="x-none" sz="1800" dirty="0">
              <a:solidFill>
                <a:srgbClr val="000000"/>
              </a:solidFill>
              <a:latin typeface="Courier New" charset="0"/>
            </a:endParaRPr>
          </a:p>
        </p:txBody>
      </p:sp>
      <p:sp>
        <p:nvSpPr>
          <p:cNvPr id="31756" name="Text Box 12"/>
          <p:cNvSpPr txBox="1">
            <a:spLocks noChangeArrowheads="1"/>
          </p:cNvSpPr>
          <p:nvPr/>
        </p:nvSpPr>
        <p:spPr bwMode="auto">
          <a:xfrm>
            <a:off x="4445001" y="3740150"/>
            <a:ext cx="1663700" cy="300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5" tIns="34288" rIns="68575" bIns="34288">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spcAft>
                <a:spcPts val="750"/>
              </a:spcAft>
              <a:buNone/>
            </a:pPr>
            <a:r>
              <a:rPr lang="en-US" altLang="x-none" sz="1500" b="1" dirty="0">
                <a:solidFill>
                  <a:srgbClr val="000000"/>
                </a:solidFill>
              </a:rPr>
              <a:t>Not found ?</a:t>
            </a:r>
            <a:endParaRPr lang="en-US" altLang="x-none" sz="1800" dirty="0">
              <a:solidFill>
                <a:srgbClr val="000000"/>
              </a:solidFill>
              <a:latin typeface="Courier New" charset="0"/>
            </a:endParaRPr>
          </a:p>
        </p:txBody>
      </p:sp>
      <p:pic>
        <p:nvPicPr>
          <p:cNvPr id="14" name="Picture 21" descr="underline_base">
            <a:extLst>
              <a:ext uri="{FF2B5EF4-FFF2-40B4-BE49-F238E27FC236}">
                <a16:creationId xmlns:a16="http://schemas.microsoft.com/office/drawing/2014/main" id="{9C40E43C-3DAF-F644-AAF7-C11746FE3C89}"/>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51" y="926693"/>
            <a:ext cx="4705348" cy="801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3" name="Straight Arrow Connector 2">
            <a:extLst>
              <a:ext uri="{FF2B5EF4-FFF2-40B4-BE49-F238E27FC236}">
                <a16:creationId xmlns:a16="http://schemas.microsoft.com/office/drawing/2014/main" id="{F74D566A-2900-5C48-846C-E4DC55E93856}"/>
              </a:ext>
            </a:extLst>
          </p:cNvPr>
          <p:cNvCxnSpPr>
            <a:cxnSpLocks/>
          </p:cNvCxnSpPr>
          <p:nvPr/>
        </p:nvCxnSpPr>
        <p:spPr>
          <a:xfrm>
            <a:off x="4702970" y="2089365"/>
            <a:ext cx="1573844" cy="74391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28231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3869" name="Group 45"/>
          <p:cNvGrpSpPr>
            <a:grpSpLocks/>
          </p:cNvGrpSpPr>
          <p:nvPr/>
        </p:nvGrpSpPr>
        <p:grpSpPr bwMode="auto">
          <a:xfrm>
            <a:off x="1257300" y="3593309"/>
            <a:ext cx="6686550" cy="1247776"/>
            <a:chOff x="96" y="2298"/>
            <a:chExt cx="5616" cy="1048"/>
          </a:xfrm>
        </p:grpSpPr>
        <p:grpSp>
          <p:nvGrpSpPr>
            <p:cNvPr id="32804" name="Group 30"/>
            <p:cNvGrpSpPr>
              <a:grpSpLocks/>
            </p:cNvGrpSpPr>
            <p:nvPr/>
          </p:nvGrpSpPr>
          <p:grpSpPr bwMode="auto">
            <a:xfrm>
              <a:off x="4368" y="2298"/>
              <a:ext cx="1344" cy="136"/>
              <a:chOff x="4368" y="2298"/>
              <a:chExt cx="1344" cy="136"/>
            </a:xfrm>
          </p:grpSpPr>
          <p:sp>
            <p:nvSpPr>
              <p:cNvPr id="32817" name="Rectangle 20"/>
              <p:cNvSpPr>
                <a:spLocks noChangeArrowheads="1"/>
              </p:cNvSpPr>
              <p:nvPr/>
            </p:nvSpPr>
            <p:spPr bwMode="auto">
              <a:xfrm>
                <a:off x="4368" y="2298"/>
                <a:ext cx="816" cy="136"/>
              </a:xfrm>
              <a:prstGeom prst="rect">
                <a:avLst/>
              </a:prstGeom>
              <a:solidFill>
                <a:srgbClr val="00FFCC"/>
              </a:solidFill>
              <a:ln w="9525">
                <a:solidFill>
                  <a:schemeClr val="tx2"/>
                </a:solidFill>
                <a:miter lim="800000"/>
                <a:headEnd/>
                <a:tailEnd/>
              </a:ln>
            </p:spPr>
            <p:txBody>
              <a:bodyPr lIns="0" tIns="0" rIns="0" bIns="0" anchor="ctr" anchorCtr="1">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750"/>
                  </a:spcBef>
                  <a:spcAft>
                    <a:spcPts val="750"/>
                  </a:spcAft>
                  <a:buNone/>
                </a:pPr>
                <a:r>
                  <a:rPr lang="en-US" altLang="x-none" sz="1050">
                    <a:solidFill>
                      <a:srgbClr val="000000"/>
                    </a:solidFill>
                  </a:rPr>
                  <a:t>Src=x, Dest=y</a:t>
                </a:r>
                <a:endParaRPr lang="en-US" altLang="x-none" sz="1350">
                  <a:solidFill>
                    <a:srgbClr val="000000"/>
                  </a:solidFill>
                </a:endParaRPr>
              </a:p>
            </p:txBody>
          </p:sp>
          <p:sp>
            <p:nvSpPr>
              <p:cNvPr id="32818" name="Line 22"/>
              <p:cNvSpPr>
                <a:spLocks noChangeShapeType="1"/>
              </p:cNvSpPr>
              <p:nvPr/>
            </p:nvSpPr>
            <p:spPr bwMode="auto">
              <a:xfrm>
                <a:off x="5184" y="2352"/>
                <a:ext cx="528" cy="0"/>
              </a:xfrm>
              <a:prstGeom prst="line">
                <a:avLst/>
              </a:prstGeom>
              <a:noFill/>
              <a:ln w="38100">
                <a:solidFill>
                  <a:srgbClr val="00FFCC"/>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grpSp>
        <p:grpSp>
          <p:nvGrpSpPr>
            <p:cNvPr id="32805" name="Group 29"/>
            <p:cNvGrpSpPr>
              <a:grpSpLocks/>
            </p:cNvGrpSpPr>
            <p:nvPr/>
          </p:nvGrpSpPr>
          <p:grpSpPr bwMode="auto">
            <a:xfrm>
              <a:off x="96" y="2298"/>
              <a:ext cx="1344" cy="136"/>
              <a:chOff x="96" y="2298"/>
              <a:chExt cx="1344" cy="136"/>
            </a:xfrm>
          </p:grpSpPr>
          <p:sp>
            <p:nvSpPr>
              <p:cNvPr id="32815" name="Rectangle 27"/>
              <p:cNvSpPr>
                <a:spLocks noChangeArrowheads="1"/>
              </p:cNvSpPr>
              <p:nvPr/>
            </p:nvSpPr>
            <p:spPr bwMode="auto">
              <a:xfrm>
                <a:off x="624" y="2298"/>
                <a:ext cx="816" cy="136"/>
              </a:xfrm>
              <a:prstGeom prst="rect">
                <a:avLst/>
              </a:prstGeom>
              <a:solidFill>
                <a:srgbClr val="00FFCC"/>
              </a:solidFill>
              <a:ln w="9525">
                <a:solidFill>
                  <a:schemeClr val="tx2"/>
                </a:solidFill>
                <a:miter lim="800000"/>
                <a:headEnd/>
                <a:tailEnd/>
              </a:ln>
            </p:spPr>
            <p:txBody>
              <a:bodyPr lIns="0" tIns="0" rIns="0" bIns="0" anchor="ctr" anchorCtr="1">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750"/>
                  </a:spcBef>
                  <a:spcAft>
                    <a:spcPts val="750"/>
                  </a:spcAft>
                  <a:buNone/>
                </a:pPr>
                <a:r>
                  <a:rPr lang="en-US" altLang="x-none" sz="1050">
                    <a:solidFill>
                      <a:srgbClr val="000000"/>
                    </a:solidFill>
                  </a:rPr>
                  <a:t>Src=x, Dest=y</a:t>
                </a:r>
                <a:endParaRPr lang="en-US" altLang="x-none" sz="1350">
                  <a:solidFill>
                    <a:srgbClr val="000000"/>
                  </a:solidFill>
                </a:endParaRPr>
              </a:p>
            </p:txBody>
          </p:sp>
          <p:sp>
            <p:nvSpPr>
              <p:cNvPr id="32816" name="Line 28"/>
              <p:cNvSpPr>
                <a:spLocks noChangeShapeType="1"/>
              </p:cNvSpPr>
              <p:nvPr/>
            </p:nvSpPr>
            <p:spPr bwMode="auto">
              <a:xfrm>
                <a:off x="96" y="2352"/>
                <a:ext cx="528" cy="0"/>
              </a:xfrm>
              <a:prstGeom prst="line">
                <a:avLst/>
              </a:prstGeom>
              <a:noFill/>
              <a:ln w="38100">
                <a:solidFill>
                  <a:srgbClr val="00FFCC"/>
                </a:solidFill>
                <a:round/>
                <a:headEnd type="triangle" w="med" len="me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grpSp>
          <p:nvGrpSpPr>
            <p:cNvPr id="32806" name="Group 32"/>
            <p:cNvGrpSpPr>
              <a:grpSpLocks/>
            </p:cNvGrpSpPr>
            <p:nvPr/>
          </p:nvGrpSpPr>
          <p:grpSpPr bwMode="auto">
            <a:xfrm>
              <a:off x="4368" y="2778"/>
              <a:ext cx="1344" cy="136"/>
              <a:chOff x="4368" y="2298"/>
              <a:chExt cx="1344" cy="136"/>
            </a:xfrm>
          </p:grpSpPr>
          <p:sp>
            <p:nvSpPr>
              <p:cNvPr id="32813" name="Rectangle 33"/>
              <p:cNvSpPr>
                <a:spLocks noChangeArrowheads="1"/>
              </p:cNvSpPr>
              <p:nvPr/>
            </p:nvSpPr>
            <p:spPr bwMode="auto">
              <a:xfrm>
                <a:off x="4368" y="2298"/>
                <a:ext cx="816" cy="136"/>
              </a:xfrm>
              <a:prstGeom prst="rect">
                <a:avLst/>
              </a:prstGeom>
              <a:solidFill>
                <a:srgbClr val="00FFCC"/>
              </a:solidFill>
              <a:ln w="9525">
                <a:solidFill>
                  <a:schemeClr val="tx2"/>
                </a:solidFill>
                <a:miter lim="800000"/>
                <a:headEnd/>
                <a:tailEnd/>
              </a:ln>
            </p:spPr>
            <p:txBody>
              <a:bodyPr lIns="0" tIns="0" rIns="0" bIns="0" anchor="ctr" anchorCtr="1">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750"/>
                  </a:spcBef>
                  <a:spcAft>
                    <a:spcPts val="750"/>
                  </a:spcAft>
                  <a:buNone/>
                </a:pPr>
                <a:r>
                  <a:rPr lang="en-US" altLang="x-none" sz="1050">
                    <a:solidFill>
                      <a:srgbClr val="000000"/>
                    </a:solidFill>
                  </a:rPr>
                  <a:t>Src=x, Dest=y</a:t>
                </a:r>
                <a:endParaRPr lang="en-US" altLang="x-none" sz="1350">
                  <a:solidFill>
                    <a:srgbClr val="000000"/>
                  </a:solidFill>
                </a:endParaRPr>
              </a:p>
            </p:txBody>
          </p:sp>
          <p:sp>
            <p:nvSpPr>
              <p:cNvPr id="32814" name="Line 34"/>
              <p:cNvSpPr>
                <a:spLocks noChangeShapeType="1"/>
              </p:cNvSpPr>
              <p:nvPr/>
            </p:nvSpPr>
            <p:spPr bwMode="auto">
              <a:xfrm>
                <a:off x="5184" y="2352"/>
                <a:ext cx="528" cy="0"/>
              </a:xfrm>
              <a:prstGeom prst="line">
                <a:avLst/>
              </a:prstGeom>
              <a:noFill/>
              <a:ln w="38100">
                <a:solidFill>
                  <a:srgbClr val="00FFCC"/>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grpSp>
        <p:grpSp>
          <p:nvGrpSpPr>
            <p:cNvPr id="32807" name="Group 35"/>
            <p:cNvGrpSpPr>
              <a:grpSpLocks/>
            </p:cNvGrpSpPr>
            <p:nvPr/>
          </p:nvGrpSpPr>
          <p:grpSpPr bwMode="auto">
            <a:xfrm>
              <a:off x="4368" y="3210"/>
              <a:ext cx="1344" cy="136"/>
              <a:chOff x="4368" y="2298"/>
              <a:chExt cx="1344" cy="136"/>
            </a:xfrm>
          </p:grpSpPr>
          <p:sp>
            <p:nvSpPr>
              <p:cNvPr id="32811" name="Rectangle 36"/>
              <p:cNvSpPr>
                <a:spLocks noChangeArrowheads="1"/>
              </p:cNvSpPr>
              <p:nvPr/>
            </p:nvSpPr>
            <p:spPr bwMode="auto">
              <a:xfrm>
                <a:off x="4368" y="2298"/>
                <a:ext cx="816" cy="136"/>
              </a:xfrm>
              <a:prstGeom prst="rect">
                <a:avLst/>
              </a:prstGeom>
              <a:solidFill>
                <a:srgbClr val="00FFCC"/>
              </a:solidFill>
              <a:ln w="9525">
                <a:solidFill>
                  <a:schemeClr val="tx2"/>
                </a:solidFill>
                <a:miter lim="800000"/>
                <a:headEnd/>
                <a:tailEnd/>
              </a:ln>
            </p:spPr>
            <p:txBody>
              <a:bodyPr lIns="0" tIns="0" rIns="0" bIns="0" anchor="ctr" anchorCtr="1">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750"/>
                  </a:spcBef>
                  <a:spcAft>
                    <a:spcPts val="750"/>
                  </a:spcAft>
                  <a:buNone/>
                </a:pPr>
                <a:r>
                  <a:rPr lang="en-US" altLang="x-none" sz="1050">
                    <a:solidFill>
                      <a:srgbClr val="000000"/>
                    </a:solidFill>
                  </a:rPr>
                  <a:t>Src=x, Dest=y</a:t>
                </a:r>
                <a:endParaRPr lang="en-US" altLang="x-none" sz="1350">
                  <a:solidFill>
                    <a:srgbClr val="000000"/>
                  </a:solidFill>
                </a:endParaRPr>
              </a:p>
            </p:txBody>
          </p:sp>
          <p:sp>
            <p:nvSpPr>
              <p:cNvPr id="32812" name="Line 37"/>
              <p:cNvSpPr>
                <a:spLocks noChangeShapeType="1"/>
              </p:cNvSpPr>
              <p:nvPr/>
            </p:nvSpPr>
            <p:spPr bwMode="auto">
              <a:xfrm>
                <a:off x="5184" y="2352"/>
                <a:ext cx="528" cy="0"/>
              </a:xfrm>
              <a:prstGeom prst="line">
                <a:avLst/>
              </a:prstGeom>
              <a:noFill/>
              <a:ln w="38100">
                <a:solidFill>
                  <a:srgbClr val="00FFCC"/>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grpSp>
        <p:grpSp>
          <p:nvGrpSpPr>
            <p:cNvPr id="32808" name="Group 38"/>
            <p:cNvGrpSpPr>
              <a:grpSpLocks/>
            </p:cNvGrpSpPr>
            <p:nvPr/>
          </p:nvGrpSpPr>
          <p:grpSpPr bwMode="auto">
            <a:xfrm>
              <a:off x="96" y="2778"/>
              <a:ext cx="1344" cy="136"/>
              <a:chOff x="96" y="2298"/>
              <a:chExt cx="1344" cy="136"/>
            </a:xfrm>
          </p:grpSpPr>
          <p:sp>
            <p:nvSpPr>
              <p:cNvPr id="32809" name="Rectangle 39"/>
              <p:cNvSpPr>
                <a:spLocks noChangeArrowheads="1"/>
              </p:cNvSpPr>
              <p:nvPr/>
            </p:nvSpPr>
            <p:spPr bwMode="auto">
              <a:xfrm>
                <a:off x="624" y="2298"/>
                <a:ext cx="816" cy="136"/>
              </a:xfrm>
              <a:prstGeom prst="rect">
                <a:avLst/>
              </a:prstGeom>
              <a:solidFill>
                <a:srgbClr val="00FFCC"/>
              </a:solidFill>
              <a:ln w="9525">
                <a:solidFill>
                  <a:schemeClr val="tx2"/>
                </a:solidFill>
                <a:miter lim="800000"/>
                <a:headEnd/>
                <a:tailEnd/>
              </a:ln>
            </p:spPr>
            <p:txBody>
              <a:bodyPr lIns="0" tIns="0" rIns="0" bIns="0" anchor="ctr" anchorCtr="1">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750"/>
                  </a:spcBef>
                  <a:spcAft>
                    <a:spcPts val="750"/>
                  </a:spcAft>
                  <a:buNone/>
                </a:pPr>
                <a:r>
                  <a:rPr lang="en-US" altLang="x-none" sz="1050">
                    <a:solidFill>
                      <a:srgbClr val="000000"/>
                    </a:solidFill>
                  </a:rPr>
                  <a:t>Src=x, Dest=y</a:t>
                </a:r>
                <a:endParaRPr lang="en-US" altLang="x-none" sz="1350">
                  <a:solidFill>
                    <a:srgbClr val="000000"/>
                  </a:solidFill>
                </a:endParaRPr>
              </a:p>
            </p:txBody>
          </p:sp>
          <p:sp>
            <p:nvSpPr>
              <p:cNvPr id="32810" name="Line 40"/>
              <p:cNvSpPr>
                <a:spLocks noChangeShapeType="1"/>
              </p:cNvSpPr>
              <p:nvPr/>
            </p:nvSpPr>
            <p:spPr bwMode="auto">
              <a:xfrm>
                <a:off x="96" y="2352"/>
                <a:ext cx="528" cy="0"/>
              </a:xfrm>
              <a:prstGeom prst="line">
                <a:avLst/>
              </a:prstGeom>
              <a:noFill/>
              <a:ln w="38100">
                <a:solidFill>
                  <a:srgbClr val="00FFCC"/>
                </a:solidFill>
                <a:round/>
                <a:headEnd type="triangle" w="med" len="me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grpSp>
      <p:sp>
        <p:nvSpPr>
          <p:cNvPr id="32769" name="Slide Number Placeholder 3"/>
          <p:cNvSpPr>
            <a:spLocks noGrp="1"/>
          </p:cNvSpPr>
          <p:nvPr>
            <p:ph type="sldNum" sz="quarter" idx="10"/>
          </p:nvPr>
        </p:nvSpPr>
        <p:spPr>
          <a:xfrm>
            <a:off x="838200" y="6356350"/>
            <a:ext cx="2743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fld id="{80FEE50C-F84D-784B-A1AD-74D8DA4AEFB4}" type="datetimeFigureOut">
              <a:rPr lang="en-US" smtClean="0"/>
              <a:pPr>
                <a:spcBef>
                  <a:spcPct val="0"/>
                </a:spcBef>
                <a:buFontTx/>
                <a:buNone/>
              </a:pPr>
              <a:t>3/7/21</a:t>
            </a:fld>
            <a:endParaRPr lang="en-US" altLang="en-US" sz="1050">
              <a:latin typeface="Times New Roman" charset="0"/>
            </a:endParaRPr>
          </a:p>
        </p:txBody>
      </p:sp>
      <p:sp>
        <p:nvSpPr>
          <p:cNvPr id="333826" name="Rectangle 2"/>
          <p:cNvSpPr>
            <a:spLocks noGrp="1" noChangeArrowheads="1"/>
          </p:cNvSpPr>
          <p:nvPr>
            <p:ph type="body" idx="1"/>
          </p:nvPr>
        </p:nvSpPr>
        <p:spPr>
          <a:xfrm>
            <a:off x="228942" y="988541"/>
            <a:ext cx="8507285" cy="1865870"/>
          </a:xfrm>
        </p:spPr>
        <p:txBody>
          <a:bodyPr>
            <a:normAutofit fontScale="77500" lnSpcReduction="20000"/>
          </a:bodyPr>
          <a:lstStyle/>
          <a:p>
            <a:pPr>
              <a:lnSpc>
                <a:spcPct val="120000"/>
              </a:lnSpc>
              <a:spcBef>
                <a:spcPts val="600"/>
              </a:spcBef>
              <a:tabLst>
                <a:tab pos="772716" algn="l"/>
                <a:tab pos="1712119" algn="l"/>
                <a:tab pos="3513535" algn="l"/>
                <a:tab pos="4245769" algn="l"/>
              </a:tabLst>
              <a:defRPr/>
            </a:pPr>
            <a:r>
              <a:rPr lang="en-US" dirty="0">
                <a:latin typeface="Gill Sans MT" panose="020B0502020104020203" pitchFamily="34" charset="77"/>
              </a:rPr>
              <a:t>forwarding table entries are set automatically with a simple heuristic: </a:t>
            </a:r>
          </a:p>
          <a:p>
            <a:pPr lvl="1">
              <a:lnSpc>
                <a:spcPct val="120000"/>
              </a:lnSpc>
              <a:spcBef>
                <a:spcPts val="600"/>
              </a:spcBef>
              <a:tabLst>
                <a:tab pos="772716" algn="l"/>
                <a:tab pos="1712119" algn="l"/>
                <a:tab pos="3513535" algn="l"/>
                <a:tab pos="4245769" algn="l"/>
              </a:tabLst>
              <a:defRPr/>
            </a:pPr>
            <a:r>
              <a:rPr lang="en-US" dirty="0">
                <a:latin typeface="Gill Sans MT" panose="020B0502020104020203" pitchFamily="34" charset="77"/>
              </a:rPr>
              <a:t>the source address field of a frame that arrives on a port informs switch that this address (host) is reachable from this port</a:t>
            </a:r>
          </a:p>
          <a:p>
            <a:pPr>
              <a:lnSpc>
                <a:spcPct val="120000"/>
              </a:lnSpc>
              <a:spcBef>
                <a:spcPts val="600"/>
              </a:spcBef>
              <a:tabLst>
                <a:tab pos="772716" algn="l"/>
                <a:tab pos="1712119" algn="l"/>
                <a:tab pos="3513535" algn="l"/>
                <a:tab pos="4245769" algn="l"/>
              </a:tabLst>
              <a:defRPr/>
            </a:pPr>
            <a:r>
              <a:rPr lang="en-US" dirty="0">
                <a:latin typeface="Gill Sans MT" panose="020B0502020104020203" pitchFamily="34" charset="77"/>
              </a:rPr>
              <a:t>forwarding is based on finding the MAC destination address in the switch table. If not, flood on all </a:t>
            </a:r>
            <a:r>
              <a:rPr lang="en-US" dirty="0">
                <a:solidFill>
                  <a:srgbClr val="C00000"/>
                </a:solidFill>
                <a:latin typeface="Gill Sans MT" panose="020B0502020104020203" pitchFamily="34" charset="77"/>
              </a:rPr>
              <a:t>outgoing</a:t>
            </a:r>
            <a:r>
              <a:rPr lang="en-US" dirty="0">
                <a:latin typeface="Gill Sans MT" panose="020B0502020104020203" pitchFamily="34" charset="77"/>
              </a:rPr>
              <a:t> ports</a:t>
            </a:r>
          </a:p>
        </p:txBody>
      </p:sp>
      <p:sp>
        <p:nvSpPr>
          <p:cNvPr id="333827" name="Rectangle 3"/>
          <p:cNvSpPr>
            <a:spLocks noGrp="1" noChangeArrowheads="1"/>
          </p:cNvSpPr>
          <p:nvPr>
            <p:ph type="title"/>
          </p:nvPr>
        </p:nvSpPr>
        <p:spPr>
          <a:xfrm>
            <a:off x="196163" y="299759"/>
            <a:ext cx="7886700" cy="488156"/>
          </a:xfrm>
        </p:spPr>
        <p:txBody>
          <a:bodyPr>
            <a:normAutofit fontScale="90000"/>
          </a:bodyPr>
          <a:lstStyle/>
          <a:p>
            <a:pPr>
              <a:defRPr/>
            </a:pPr>
            <a:r>
              <a:rPr lang="en-US" sz="3000" dirty="0">
                <a:latin typeface="Gill Sans MT" panose="020B0502020104020203" pitchFamily="34" charset="77"/>
              </a:rPr>
              <a:t>Self Learning - Backwards Learning Switch in Action</a:t>
            </a:r>
            <a:endParaRPr lang="en-US" dirty="0">
              <a:latin typeface="Gill Sans MT" panose="020B0502020104020203" pitchFamily="34" charset="77"/>
            </a:endParaRPr>
          </a:p>
        </p:txBody>
      </p:sp>
      <p:cxnSp>
        <p:nvCxnSpPr>
          <p:cNvPr id="32774" name="AutoShape 7"/>
          <p:cNvCxnSpPr>
            <a:cxnSpLocks noChangeShapeType="1"/>
          </p:cNvCxnSpPr>
          <p:nvPr/>
        </p:nvCxnSpPr>
        <p:spPr bwMode="auto">
          <a:xfrm>
            <a:off x="2114550" y="4457700"/>
            <a:ext cx="1657350" cy="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2775" name="AutoShape 8"/>
          <p:cNvCxnSpPr>
            <a:cxnSpLocks noChangeShapeType="1"/>
          </p:cNvCxnSpPr>
          <p:nvPr/>
        </p:nvCxnSpPr>
        <p:spPr bwMode="auto">
          <a:xfrm>
            <a:off x="2114550" y="3886200"/>
            <a:ext cx="1657350" cy="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2776" name="Text Box 9"/>
          <p:cNvSpPr txBox="1">
            <a:spLocks noChangeArrowheads="1"/>
          </p:cNvSpPr>
          <p:nvPr/>
        </p:nvSpPr>
        <p:spPr bwMode="auto">
          <a:xfrm>
            <a:off x="2882900" y="3592116"/>
            <a:ext cx="80010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spcAft>
                <a:spcPts val="750"/>
              </a:spcAft>
              <a:buNone/>
            </a:pPr>
            <a:r>
              <a:rPr lang="en-US" altLang="x-none" sz="1350">
                <a:solidFill>
                  <a:srgbClr val="000000"/>
                </a:solidFill>
              </a:rPr>
              <a:t>Port 1</a:t>
            </a:r>
          </a:p>
        </p:txBody>
      </p:sp>
      <p:sp>
        <p:nvSpPr>
          <p:cNvPr id="32777" name="Text Box 10"/>
          <p:cNvSpPr txBox="1">
            <a:spLocks noChangeArrowheads="1"/>
          </p:cNvSpPr>
          <p:nvPr/>
        </p:nvSpPr>
        <p:spPr bwMode="auto">
          <a:xfrm>
            <a:off x="2857500" y="4186237"/>
            <a:ext cx="80010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spcAft>
                <a:spcPts val="750"/>
              </a:spcAft>
              <a:buNone/>
            </a:pPr>
            <a:r>
              <a:rPr lang="en-US" altLang="x-none" sz="1350">
                <a:solidFill>
                  <a:srgbClr val="000000"/>
                </a:solidFill>
              </a:rPr>
              <a:t>Port 2</a:t>
            </a:r>
          </a:p>
        </p:txBody>
      </p:sp>
      <p:cxnSp>
        <p:nvCxnSpPr>
          <p:cNvPr id="32778" name="AutoShape 11"/>
          <p:cNvCxnSpPr>
            <a:cxnSpLocks noChangeShapeType="1"/>
          </p:cNvCxnSpPr>
          <p:nvPr/>
        </p:nvCxnSpPr>
        <p:spPr bwMode="auto">
          <a:xfrm>
            <a:off x="2114550" y="4972050"/>
            <a:ext cx="1657350" cy="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2779" name="Text Box 12"/>
          <p:cNvSpPr txBox="1">
            <a:spLocks noChangeArrowheads="1"/>
          </p:cNvSpPr>
          <p:nvPr/>
        </p:nvSpPr>
        <p:spPr bwMode="auto">
          <a:xfrm>
            <a:off x="2857500" y="4743450"/>
            <a:ext cx="80010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spcAft>
                <a:spcPts val="750"/>
              </a:spcAft>
              <a:buNone/>
            </a:pPr>
            <a:r>
              <a:rPr lang="en-US" altLang="x-none" sz="1350">
                <a:solidFill>
                  <a:srgbClr val="000000"/>
                </a:solidFill>
              </a:rPr>
              <a:t>Port 3</a:t>
            </a:r>
          </a:p>
        </p:txBody>
      </p:sp>
      <p:cxnSp>
        <p:nvCxnSpPr>
          <p:cNvPr id="32780" name="AutoShape 14"/>
          <p:cNvCxnSpPr>
            <a:cxnSpLocks noChangeShapeType="1"/>
          </p:cNvCxnSpPr>
          <p:nvPr/>
        </p:nvCxnSpPr>
        <p:spPr bwMode="auto">
          <a:xfrm>
            <a:off x="5543550" y="4457700"/>
            <a:ext cx="1657350" cy="0"/>
          </a:xfrm>
          <a:prstGeom prst="straightConnector1">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32781" name="AutoShape 15"/>
          <p:cNvCxnSpPr>
            <a:cxnSpLocks noChangeShapeType="1"/>
          </p:cNvCxnSpPr>
          <p:nvPr/>
        </p:nvCxnSpPr>
        <p:spPr bwMode="auto">
          <a:xfrm>
            <a:off x="5543550" y="3886200"/>
            <a:ext cx="1657350" cy="0"/>
          </a:xfrm>
          <a:prstGeom prst="straightConnector1">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cxnSp>
      <p:sp>
        <p:nvSpPr>
          <p:cNvPr id="32782" name="Text Box 16"/>
          <p:cNvSpPr txBox="1">
            <a:spLocks noChangeArrowheads="1"/>
          </p:cNvSpPr>
          <p:nvPr/>
        </p:nvSpPr>
        <p:spPr bwMode="auto">
          <a:xfrm>
            <a:off x="5715000" y="3630216"/>
            <a:ext cx="80010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spcAft>
                <a:spcPts val="750"/>
              </a:spcAft>
              <a:buNone/>
            </a:pPr>
            <a:r>
              <a:rPr lang="en-US" altLang="x-none" sz="1350" dirty="0">
                <a:solidFill>
                  <a:srgbClr val="000000"/>
                </a:solidFill>
              </a:rPr>
              <a:t>Port 4</a:t>
            </a:r>
          </a:p>
        </p:txBody>
      </p:sp>
      <p:sp>
        <p:nvSpPr>
          <p:cNvPr id="32783" name="Text Box 17"/>
          <p:cNvSpPr txBox="1">
            <a:spLocks noChangeArrowheads="1"/>
          </p:cNvSpPr>
          <p:nvPr/>
        </p:nvSpPr>
        <p:spPr bwMode="auto">
          <a:xfrm>
            <a:off x="5715000" y="4186237"/>
            <a:ext cx="80010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spcAft>
                <a:spcPts val="750"/>
              </a:spcAft>
              <a:buNone/>
            </a:pPr>
            <a:r>
              <a:rPr lang="en-US" altLang="x-none" sz="1350">
                <a:solidFill>
                  <a:srgbClr val="000000"/>
                </a:solidFill>
              </a:rPr>
              <a:t>Port 5</a:t>
            </a:r>
          </a:p>
        </p:txBody>
      </p:sp>
      <p:cxnSp>
        <p:nvCxnSpPr>
          <p:cNvPr id="32784" name="AutoShape 18"/>
          <p:cNvCxnSpPr>
            <a:cxnSpLocks noChangeShapeType="1"/>
          </p:cNvCxnSpPr>
          <p:nvPr/>
        </p:nvCxnSpPr>
        <p:spPr bwMode="auto">
          <a:xfrm>
            <a:off x="5543550" y="4972050"/>
            <a:ext cx="1657350" cy="0"/>
          </a:xfrm>
          <a:prstGeom prst="straightConnector1">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cxnSp>
      <p:sp>
        <p:nvSpPr>
          <p:cNvPr id="32785" name="Text Box 19"/>
          <p:cNvSpPr txBox="1">
            <a:spLocks noChangeArrowheads="1"/>
          </p:cNvSpPr>
          <p:nvPr/>
        </p:nvSpPr>
        <p:spPr bwMode="auto">
          <a:xfrm>
            <a:off x="5715000" y="4743450"/>
            <a:ext cx="80010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spcAft>
                <a:spcPts val="750"/>
              </a:spcAft>
              <a:buNone/>
            </a:pPr>
            <a:r>
              <a:rPr lang="en-US" altLang="x-none" sz="1350">
                <a:solidFill>
                  <a:srgbClr val="000000"/>
                </a:solidFill>
              </a:rPr>
              <a:t>Port 6</a:t>
            </a:r>
          </a:p>
        </p:txBody>
      </p:sp>
      <p:grpSp>
        <p:nvGrpSpPr>
          <p:cNvPr id="333868" name="Group 44"/>
          <p:cNvGrpSpPr>
            <a:grpSpLocks/>
          </p:cNvGrpSpPr>
          <p:nvPr/>
        </p:nvGrpSpPr>
        <p:grpSpPr bwMode="auto">
          <a:xfrm>
            <a:off x="1257300" y="4679149"/>
            <a:ext cx="1600200" cy="161925"/>
            <a:chOff x="96" y="3210"/>
            <a:chExt cx="1344" cy="136"/>
          </a:xfrm>
        </p:grpSpPr>
        <p:sp>
          <p:nvSpPr>
            <p:cNvPr id="32802" name="Rectangle 42"/>
            <p:cNvSpPr>
              <a:spLocks noChangeArrowheads="1"/>
            </p:cNvSpPr>
            <p:nvPr/>
          </p:nvSpPr>
          <p:spPr bwMode="auto">
            <a:xfrm>
              <a:off x="624" y="3210"/>
              <a:ext cx="816" cy="136"/>
            </a:xfrm>
            <a:prstGeom prst="rect">
              <a:avLst/>
            </a:prstGeom>
            <a:solidFill>
              <a:srgbClr val="00FFCC"/>
            </a:solidFill>
            <a:ln w="9525">
              <a:solidFill>
                <a:schemeClr val="tx2"/>
              </a:solidFill>
              <a:miter lim="800000"/>
              <a:headEnd/>
              <a:tailEnd/>
            </a:ln>
          </p:spPr>
          <p:txBody>
            <a:bodyPr lIns="0" tIns="0" rIns="0" bIns="0" anchor="ctr" anchorCtr="1">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750"/>
                </a:spcBef>
                <a:spcAft>
                  <a:spcPts val="750"/>
                </a:spcAft>
                <a:buNone/>
              </a:pPr>
              <a:r>
                <a:rPr lang="en-US" altLang="x-none" sz="1050">
                  <a:solidFill>
                    <a:srgbClr val="000000"/>
                  </a:solidFill>
                </a:rPr>
                <a:t>Src=x, Dest=y</a:t>
              </a:r>
              <a:endParaRPr lang="en-US" altLang="x-none" sz="1350">
                <a:solidFill>
                  <a:srgbClr val="000000"/>
                </a:solidFill>
              </a:endParaRPr>
            </a:p>
          </p:txBody>
        </p:sp>
        <p:sp>
          <p:nvSpPr>
            <p:cNvPr id="32803" name="Line 43"/>
            <p:cNvSpPr>
              <a:spLocks noChangeShapeType="1"/>
            </p:cNvSpPr>
            <p:nvPr/>
          </p:nvSpPr>
          <p:spPr bwMode="auto">
            <a:xfrm>
              <a:off x="96" y="3264"/>
              <a:ext cx="528" cy="0"/>
            </a:xfrm>
            <a:prstGeom prst="line">
              <a:avLst/>
            </a:prstGeom>
            <a:noFill/>
            <a:ln w="38100">
              <a:solidFill>
                <a:srgbClr val="00FFCC"/>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grpSp>
      <p:grpSp>
        <p:nvGrpSpPr>
          <p:cNvPr id="333871" name="Group 47"/>
          <p:cNvGrpSpPr>
            <a:grpSpLocks/>
          </p:cNvGrpSpPr>
          <p:nvPr/>
        </p:nvGrpSpPr>
        <p:grpSpPr bwMode="auto">
          <a:xfrm>
            <a:off x="1257300" y="4679149"/>
            <a:ext cx="1600200" cy="161925"/>
            <a:chOff x="96" y="3210"/>
            <a:chExt cx="1344" cy="136"/>
          </a:xfrm>
        </p:grpSpPr>
        <p:sp>
          <p:nvSpPr>
            <p:cNvPr id="32800" name="Rectangle 48"/>
            <p:cNvSpPr>
              <a:spLocks noChangeArrowheads="1"/>
            </p:cNvSpPr>
            <p:nvPr/>
          </p:nvSpPr>
          <p:spPr bwMode="auto">
            <a:xfrm>
              <a:off x="624" y="3210"/>
              <a:ext cx="816" cy="136"/>
            </a:xfrm>
            <a:prstGeom prst="rect">
              <a:avLst/>
            </a:prstGeom>
            <a:solidFill>
              <a:srgbClr val="FFCC66"/>
            </a:solidFill>
            <a:ln w="9525">
              <a:solidFill>
                <a:srgbClr val="FFCC66"/>
              </a:solidFill>
              <a:miter lim="800000"/>
              <a:headEnd/>
              <a:tailEnd/>
            </a:ln>
          </p:spPr>
          <p:txBody>
            <a:bodyPr lIns="0" tIns="0" rIns="0" bIns="0" anchor="ctr" anchorCtr="1">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750"/>
                </a:spcBef>
                <a:spcAft>
                  <a:spcPts val="750"/>
                </a:spcAft>
                <a:buNone/>
              </a:pPr>
              <a:r>
                <a:rPr lang="en-US" altLang="x-none" sz="1050">
                  <a:solidFill>
                    <a:srgbClr val="000000"/>
                  </a:solidFill>
                </a:rPr>
                <a:t>Src=y, Dest=x</a:t>
              </a:r>
              <a:endParaRPr lang="en-US" altLang="x-none" sz="1350">
                <a:solidFill>
                  <a:srgbClr val="000000"/>
                </a:solidFill>
              </a:endParaRPr>
            </a:p>
          </p:txBody>
        </p:sp>
        <p:sp>
          <p:nvSpPr>
            <p:cNvPr id="32801" name="Line 49"/>
            <p:cNvSpPr>
              <a:spLocks noChangeShapeType="1"/>
            </p:cNvSpPr>
            <p:nvPr/>
          </p:nvSpPr>
          <p:spPr bwMode="auto">
            <a:xfrm>
              <a:off x="96" y="3264"/>
              <a:ext cx="528" cy="0"/>
            </a:xfrm>
            <a:prstGeom prst="line">
              <a:avLst/>
            </a:prstGeom>
            <a:noFill/>
            <a:ln w="38100">
              <a:solidFill>
                <a:srgbClr val="FFCC66"/>
              </a:solidFill>
              <a:round/>
              <a:headEnd type="triangle" w="med" len="me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grpSp>
        <p:nvGrpSpPr>
          <p:cNvPr id="333875" name="Group 51"/>
          <p:cNvGrpSpPr>
            <a:grpSpLocks/>
          </p:cNvGrpSpPr>
          <p:nvPr/>
        </p:nvGrpSpPr>
        <p:grpSpPr bwMode="auto">
          <a:xfrm>
            <a:off x="6343650" y="3593302"/>
            <a:ext cx="1600200" cy="161925"/>
            <a:chOff x="4368" y="2298"/>
            <a:chExt cx="1344" cy="136"/>
          </a:xfrm>
        </p:grpSpPr>
        <p:sp>
          <p:nvSpPr>
            <p:cNvPr id="32798" name="Rectangle 52"/>
            <p:cNvSpPr>
              <a:spLocks noChangeArrowheads="1"/>
            </p:cNvSpPr>
            <p:nvPr/>
          </p:nvSpPr>
          <p:spPr bwMode="auto">
            <a:xfrm>
              <a:off x="4368" y="2298"/>
              <a:ext cx="816" cy="136"/>
            </a:xfrm>
            <a:prstGeom prst="rect">
              <a:avLst/>
            </a:prstGeom>
            <a:solidFill>
              <a:srgbClr val="FFCC66"/>
            </a:solidFill>
            <a:ln w="9525">
              <a:solidFill>
                <a:srgbClr val="FFCC66"/>
              </a:solidFill>
              <a:miter lim="800000"/>
              <a:headEnd/>
              <a:tailEnd/>
            </a:ln>
          </p:spPr>
          <p:txBody>
            <a:bodyPr lIns="0" tIns="0" rIns="0" bIns="0" anchor="ctr" anchorCtr="1">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750"/>
                </a:spcBef>
                <a:spcAft>
                  <a:spcPts val="750"/>
                </a:spcAft>
                <a:buNone/>
              </a:pPr>
              <a:r>
                <a:rPr lang="en-US" altLang="x-none" sz="1050">
                  <a:solidFill>
                    <a:srgbClr val="000000"/>
                  </a:solidFill>
                </a:rPr>
                <a:t>Src=y, Dest=x</a:t>
              </a:r>
              <a:endParaRPr lang="en-US" altLang="x-none" sz="1350">
                <a:solidFill>
                  <a:srgbClr val="000000"/>
                </a:solidFill>
              </a:endParaRPr>
            </a:p>
          </p:txBody>
        </p:sp>
        <p:sp>
          <p:nvSpPr>
            <p:cNvPr id="32799" name="Line 53"/>
            <p:cNvSpPr>
              <a:spLocks noChangeShapeType="1"/>
            </p:cNvSpPr>
            <p:nvPr/>
          </p:nvSpPr>
          <p:spPr bwMode="auto">
            <a:xfrm>
              <a:off x="5184" y="2352"/>
              <a:ext cx="528" cy="0"/>
            </a:xfrm>
            <a:prstGeom prst="line">
              <a:avLst/>
            </a:prstGeom>
            <a:noFill/>
            <a:ln w="38100">
              <a:solidFill>
                <a:srgbClr val="FFCC66"/>
              </a:solidFill>
              <a:round/>
              <a:headEnd type="triangle" w="med" len="me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grpSp>
        <p:nvGrpSpPr>
          <p:cNvPr id="333884" name="Group 60"/>
          <p:cNvGrpSpPr>
            <a:grpSpLocks/>
          </p:cNvGrpSpPr>
          <p:nvPr/>
        </p:nvGrpSpPr>
        <p:grpSpPr bwMode="auto">
          <a:xfrm>
            <a:off x="6343650" y="3593302"/>
            <a:ext cx="1600200" cy="161925"/>
            <a:chOff x="4368" y="2298"/>
            <a:chExt cx="1344" cy="136"/>
          </a:xfrm>
        </p:grpSpPr>
        <p:sp>
          <p:nvSpPr>
            <p:cNvPr id="32796" name="Rectangle 61"/>
            <p:cNvSpPr>
              <a:spLocks noChangeArrowheads="1"/>
            </p:cNvSpPr>
            <p:nvPr/>
          </p:nvSpPr>
          <p:spPr bwMode="auto">
            <a:xfrm>
              <a:off x="4368" y="2298"/>
              <a:ext cx="816" cy="136"/>
            </a:xfrm>
            <a:prstGeom prst="rect">
              <a:avLst/>
            </a:prstGeom>
            <a:solidFill>
              <a:srgbClr val="00FFCC"/>
            </a:solidFill>
            <a:ln w="9525">
              <a:solidFill>
                <a:schemeClr val="tx2"/>
              </a:solidFill>
              <a:miter lim="800000"/>
              <a:headEnd/>
              <a:tailEnd/>
            </a:ln>
          </p:spPr>
          <p:txBody>
            <a:bodyPr lIns="0" tIns="0" rIns="0" bIns="0" anchor="ctr" anchorCtr="1">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750"/>
                </a:spcBef>
                <a:spcAft>
                  <a:spcPts val="750"/>
                </a:spcAft>
                <a:buNone/>
              </a:pPr>
              <a:r>
                <a:rPr lang="en-US" altLang="x-none" sz="1050">
                  <a:solidFill>
                    <a:srgbClr val="000000"/>
                  </a:solidFill>
                </a:rPr>
                <a:t>Src=x, Dest=y</a:t>
              </a:r>
              <a:endParaRPr lang="en-US" altLang="x-none" sz="1350">
                <a:solidFill>
                  <a:srgbClr val="000000"/>
                </a:solidFill>
              </a:endParaRPr>
            </a:p>
          </p:txBody>
        </p:sp>
        <p:sp>
          <p:nvSpPr>
            <p:cNvPr id="32797" name="Line 62"/>
            <p:cNvSpPr>
              <a:spLocks noChangeShapeType="1"/>
            </p:cNvSpPr>
            <p:nvPr/>
          </p:nvSpPr>
          <p:spPr bwMode="auto">
            <a:xfrm>
              <a:off x="5184" y="2352"/>
              <a:ext cx="528" cy="0"/>
            </a:xfrm>
            <a:prstGeom prst="line">
              <a:avLst/>
            </a:prstGeom>
            <a:noFill/>
            <a:ln w="38100">
              <a:solidFill>
                <a:srgbClr val="00FFCC"/>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grpSp>
      <p:grpSp>
        <p:nvGrpSpPr>
          <p:cNvPr id="333891" name="Group 67"/>
          <p:cNvGrpSpPr>
            <a:grpSpLocks/>
          </p:cNvGrpSpPr>
          <p:nvPr/>
        </p:nvGrpSpPr>
        <p:grpSpPr bwMode="auto">
          <a:xfrm>
            <a:off x="1257300" y="4679149"/>
            <a:ext cx="1600200" cy="161925"/>
            <a:chOff x="96" y="3210"/>
            <a:chExt cx="1344" cy="136"/>
          </a:xfrm>
        </p:grpSpPr>
        <p:sp>
          <p:nvSpPr>
            <p:cNvPr id="32794" name="Rectangle 68"/>
            <p:cNvSpPr>
              <a:spLocks noChangeArrowheads="1"/>
            </p:cNvSpPr>
            <p:nvPr/>
          </p:nvSpPr>
          <p:spPr bwMode="auto">
            <a:xfrm>
              <a:off x="624" y="3210"/>
              <a:ext cx="816" cy="136"/>
            </a:xfrm>
            <a:prstGeom prst="rect">
              <a:avLst/>
            </a:prstGeom>
            <a:solidFill>
              <a:srgbClr val="00FFCC"/>
            </a:solidFill>
            <a:ln w="9525">
              <a:solidFill>
                <a:schemeClr val="tx2"/>
              </a:solidFill>
              <a:miter lim="800000"/>
              <a:headEnd/>
              <a:tailEnd/>
            </a:ln>
          </p:spPr>
          <p:txBody>
            <a:bodyPr lIns="0" tIns="0" rIns="0" bIns="0" anchor="ctr" anchorCtr="1">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750"/>
                </a:spcBef>
                <a:spcAft>
                  <a:spcPts val="750"/>
                </a:spcAft>
                <a:buNone/>
              </a:pPr>
              <a:r>
                <a:rPr lang="en-US" altLang="x-none" sz="1050">
                  <a:solidFill>
                    <a:srgbClr val="000000"/>
                  </a:solidFill>
                </a:rPr>
                <a:t>Src=x, Dest=y</a:t>
              </a:r>
              <a:endParaRPr lang="en-US" altLang="x-none" sz="1350">
                <a:solidFill>
                  <a:srgbClr val="000000"/>
                </a:solidFill>
              </a:endParaRPr>
            </a:p>
          </p:txBody>
        </p:sp>
        <p:sp>
          <p:nvSpPr>
            <p:cNvPr id="32795" name="Line 69"/>
            <p:cNvSpPr>
              <a:spLocks noChangeShapeType="1"/>
            </p:cNvSpPr>
            <p:nvPr/>
          </p:nvSpPr>
          <p:spPr bwMode="auto">
            <a:xfrm>
              <a:off x="96" y="3264"/>
              <a:ext cx="528" cy="0"/>
            </a:xfrm>
            <a:prstGeom prst="line">
              <a:avLst/>
            </a:prstGeom>
            <a:noFill/>
            <a:ln w="38100">
              <a:solidFill>
                <a:srgbClr val="00FFCC"/>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grpSp>
      <p:sp>
        <p:nvSpPr>
          <p:cNvPr id="333870" name="Text Box 46"/>
          <p:cNvSpPr txBox="1">
            <a:spLocks noChangeArrowheads="1"/>
          </p:cNvSpPr>
          <p:nvPr/>
        </p:nvSpPr>
        <p:spPr bwMode="auto">
          <a:xfrm>
            <a:off x="4064000" y="3575050"/>
            <a:ext cx="154305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spcAft>
                <a:spcPts val="750"/>
              </a:spcAft>
              <a:buNone/>
            </a:pPr>
            <a:r>
              <a:rPr lang="en-US" altLang="x-none" sz="1350" dirty="0">
                <a:solidFill>
                  <a:srgbClr val="FF0000"/>
                </a:solidFill>
              </a:rPr>
              <a:t>x is at Port 3 </a:t>
            </a:r>
          </a:p>
        </p:txBody>
      </p:sp>
      <p:sp>
        <p:nvSpPr>
          <p:cNvPr id="333890" name="Text Box 66"/>
          <p:cNvSpPr txBox="1">
            <a:spLocks noChangeArrowheads="1"/>
          </p:cNvSpPr>
          <p:nvPr/>
        </p:nvSpPr>
        <p:spPr bwMode="auto">
          <a:xfrm>
            <a:off x="4051300" y="3835399"/>
            <a:ext cx="154305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spcAft>
                <a:spcPts val="750"/>
              </a:spcAft>
              <a:buNone/>
            </a:pPr>
            <a:r>
              <a:rPr lang="en-US" altLang="x-none" sz="1350" dirty="0">
                <a:solidFill>
                  <a:srgbClr val="FF0000"/>
                </a:solidFill>
              </a:rPr>
              <a:t>y is at Port 4 </a:t>
            </a:r>
          </a:p>
        </p:txBody>
      </p:sp>
      <p:pic>
        <p:nvPicPr>
          <p:cNvPr id="53" name="Picture 21" descr="underline_base">
            <a:extLst>
              <a:ext uri="{FF2B5EF4-FFF2-40B4-BE49-F238E27FC236}">
                <a16:creationId xmlns:a16="http://schemas.microsoft.com/office/drawing/2014/main" id="{F4394E97-C33A-6F4F-83E4-0F477E11F27B}"/>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783" y="825094"/>
            <a:ext cx="7797800" cy="888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Rectangle 1">
            <a:extLst>
              <a:ext uri="{FF2B5EF4-FFF2-40B4-BE49-F238E27FC236}">
                <a16:creationId xmlns:a16="http://schemas.microsoft.com/office/drawing/2014/main" id="{3EB9AD2A-19D8-8D40-AF7E-C057B4FE8336}"/>
              </a:ext>
            </a:extLst>
          </p:cNvPr>
          <p:cNvSpPr/>
          <p:nvPr/>
        </p:nvSpPr>
        <p:spPr bwMode="auto">
          <a:xfrm>
            <a:off x="3793524" y="3126259"/>
            <a:ext cx="1668162" cy="240956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AE088B2-0958-5F4F-8DFF-2E14070664B6}"/>
              </a:ext>
            </a:extLst>
          </p:cNvPr>
          <p:cNvSpPr/>
          <p:nvPr/>
        </p:nvSpPr>
        <p:spPr bwMode="auto">
          <a:xfrm>
            <a:off x="3793524" y="3027405"/>
            <a:ext cx="1767017" cy="290383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238197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33868"/>
                                        </p:tgtEl>
                                        <p:attrNameLst>
                                          <p:attrName>style.visibility</p:attrName>
                                        </p:attrNameLst>
                                      </p:cBhvr>
                                      <p:to>
                                        <p:strVal val="visible"/>
                                      </p:to>
                                    </p:set>
                                    <p:anim calcmode="lin" valueType="num">
                                      <p:cBhvr additive="base">
                                        <p:cTn id="7" dur="500" fill="hold"/>
                                        <p:tgtEl>
                                          <p:spTgt spid="333868"/>
                                        </p:tgtEl>
                                        <p:attrNameLst>
                                          <p:attrName>ppt_x</p:attrName>
                                        </p:attrNameLst>
                                      </p:cBhvr>
                                      <p:tavLst>
                                        <p:tav tm="0">
                                          <p:val>
                                            <p:strVal val="0-#ppt_w/2"/>
                                          </p:val>
                                        </p:tav>
                                        <p:tav tm="100000">
                                          <p:val>
                                            <p:strVal val="#ppt_x"/>
                                          </p:val>
                                        </p:tav>
                                      </p:tavLst>
                                    </p:anim>
                                    <p:anim calcmode="lin" valueType="num">
                                      <p:cBhvr additive="base">
                                        <p:cTn id="8" dur="500" fill="hold"/>
                                        <p:tgtEl>
                                          <p:spTgt spid="333868"/>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333868"/>
                                        </p:tgtEl>
                                        <p:attrNameLst>
                                          <p:attrName>style.visibility</p:attrName>
                                        </p:attrNameLst>
                                      </p:cBhvr>
                                      <p:to>
                                        <p:strVal val="hidden"/>
                                      </p:to>
                                    </p:set>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333870"/>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3" presetClass="entr" presetSubtype="528" fill="hold" nodeType="clickEffect">
                                  <p:stCondLst>
                                    <p:cond delay="0"/>
                                  </p:stCondLst>
                                  <p:childTnLst>
                                    <p:set>
                                      <p:cBhvr>
                                        <p:cTn id="16" dur="1" fill="hold">
                                          <p:stCondLst>
                                            <p:cond delay="0"/>
                                          </p:stCondLst>
                                        </p:cTn>
                                        <p:tgtEl>
                                          <p:spTgt spid="333869"/>
                                        </p:tgtEl>
                                        <p:attrNameLst>
                                          <p:attrName>style.visibility</p:attrName>
                                        </p:attrNameLst>
                                      </p:cBhvr>
                                      <p:to>
                                        <p:strVal val="visible"/>
                                      </p:to>
                                    </p:set>
                                    <p:anim calcmode="lin" valueType="num">
                                      <p:cBhvr>
                                        <p:cTn id="17" dur="500" fill="hold"/>
                                        <p:tgtEl>
                                          <p:spTgt spid="333869"/>
                                        </p:tgtEl>
                                        <p:attrNameLst>
                                          <p:attrName>ppt_w</p:attrName>
                                        </p:attrNameLst>
                                      </p:cBhvr>
                                      <p:tavLst>
                                        <p:tav tm="0">
                                          <p:val>
                                            <p:fltVal val="0"/>
                                          </p:val>
                                        </p:tav>
                                        <p:tav tm="100000">
                                          <p:val>
                                            <p:strVal val="#ppt_w"/>
                                          </p:val>
                                        </p:tav>
                                      </p:tavLst>
                                    </p:anim>
                                    <p:anim calcmode="lin" valueType="num">
                                      <p:cBhvr>
                                        <p:cTn id="18" dur="500" fill="hold"/>
                                        <p:tgtEl>
                                          <p:spTgt spid="333869"/>
                                        </p:tgtEl>
                                        <p:attrNameLst>
                                          <p:attrName>ppt_h</p:attrName>
                                        </p:attrNameLst>
                                      </p:cBhvr>
                                      <p:tavLst>
                                        <p:tav tm="0">
                                          <p:val>
                                            <p:fltVal val="0"/>
                                          </p:val>
                                        </p:tav>
                                        <p:tav tm="100000">
                                          <p:val>
                                            <p:strVal val="#ppt_h"/>
                                          </p:val>
                                        </p:tav>
                                      </p:tavLst>
                                    </p:anim>
                                    <p:anim calcmode="lin" valueType="num">
                                      <p:cBhvr>
                                        <p:cTn id="19" dur="500" fill="hold"/>
                                        <p:tgtEl>
                                          <p:spTgt spid="333869"/>
                                        </p:tgtEl>
                                        <p:attrNameLst>
                                          <p:attrName>ppt_x</p:attrName>
                                        </p:attrNameLst>
                                      </p:cBhvr>
                                      <p:tavLst>
                                        <p:tav tm="0">
                                          <p:val>
                                            <p:fltVal val="0.5"/>
                                          </p:val>
                                        </p:tav>
                                        <p:tav tm="100000">
                                          <p:val>
                                            <p:strVal val="#ppt_x"/>
                                          </p:val>
                                        </p:tav>
                                      </p:tavLst>
                                    </p:anim>
                                    <p:anim calcmode="lin" valueType="num">
                                      <p:cBhvr>
                                        <p:cTn id="20" dur="500" fill="hold"/>
                                        <p:tgtEl>
                                          <p:spTgt spid="333869"/>
                                        </p:tgtEl>
                                        <p:attrNameLst>
                                          <p:attrName>ppt_y</p:attrName>
                                        </p:attrNameLst>
                                      </p:cBhvr>
                                      <p:tavLst>
                                        <p:tav tm="0">
                                          <p:val>
                                            <p:fltVal val="0.5"/>
                                          </p:val>
                                        </p:tav>
                                        <p:tav tm="100000">
                                          <p:val>
                                            <p:strVal val="#ppt_y"/>
                                          </p:val>
                                        </p:tav>
                                      </p:tavLst>
                                    </p:anim>
                                  </p:childTnLst>
                                  <p:subTnLst>
                                    <p:set>
                                      <p:cBhvr override="childStyle">
                                        <p:cTn dur="1" fill="hold" display="0" masterRel="nextClick" afterEffect="1"/>
                                        <p:tgtEl>
                                          <p:spTgt spid="333869"/>
                                        </p:tgtEl>
                                        <p:attrNameLst>
                                          <p:attrName>style.visibility</p:attrName>
                                        </p:attrNameLst>
                                      </p:cBhvr>
                                      <p:to>
                                        <p:strVal val="hidden"/>
                                      </p:to>
                                    </p:set>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nodeType="clickEffect">
                                  <p:stCondLst>
                                    <p:cond delay="0"/>
                                  </p:stCondLst>
                                  <p:childTnLst>
                                    <p:set>
                                      <p:cBhvr>
                                        <p:cTn id="24" dur="1" fill="hold">
                                          <p:stCondLst>
                                            <p:cond delay="0"/>
                                          </p:stCondLst>
                                        </p:cTn>
                                        <p:tgtEl>
                                          <p:spTgt spid="333875"/>
                                        </p:tgtEl>
                                        <p:attrNameLst>
                                          <p:attrName>style.visibility</p:attrName>
                                        </p:attrNameLst>
                                      </p:cBhvr>
                                      <p:to>
                                        <p:strVal val="visible"/>
                                      </p:to>
                                    </p:set>
                                    <p:anim calcmode="lin" valueType="num">
                                      <p:cBhvr additive="base">
                                        <p:cTn id="25" dur="500" fill="hold"/>
                                        <p:tgtEl>
                                          <p:spTgt spid="333875"/>
                                        </p:tgtEl>
                                        <p:attrNameLst>
                                          <p:attrName>ppt_x</p:attrName>
                                        </p:attrNameLst>
                                      </p:cBhvr>
                                      <p:tavLst>
                                        <p:tav tm="0">
                                          <p:val>
                                            <p:strVal val="1+#ppt_w/2"/>
                                          </p:val>
                                        </p:tav>
                                        <p:tav tm="100000">
                                          <p:val>
                                            <p:strVal val="#ppt_x"/>
                                          </p:val>
                                        </p:tav>
                                      </p:tavLst>
                                    </p:anim>
                                    <p:anim calcmode="lin" valueType="num">
                                      <p:cBhvr additive="base">
                                        <p:cTn id="26" dur="500" fill="hold"/>
                                        <p:tgtEl>
                                          <p:spTgt spid="333875"/>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333875"/>
                                        </p:tgtEl>
                                        <p:attrNameLst>
                                          <p:attrName>style.visibility</p:attrName>
                                        </p:attrNameLst>
                                      </p:cBhvr>
                                      <p:to>
                                        <p:strVal val="hidden"/>
                                      </p:to>
                                    </p:set>
                                  </p:sub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3389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3" presetClass="entr" presetSubtype="272" fill="hold" nodeType="clickEffect">
                                  <p:stCondLst>
                                    <p:cond delay="0"/>
                                  </p:stCondLst>
                                  <p:childTnLst>
                                    <p:set>
                                      <p:cBhvr>
                                        <p:cTn id="34" dur="1" fill="hold">
                                          <p:stCondLst>
                                            <p:cond delay="0"/>
                                          </p:stCondLst>
                                        </p:cTn>
                                        <p:tgtEl>
                                          <p:spTgt spid="333871"/>
                                        </p:tgtEl>
                                        <p:attrNameLst>
                                          <p:attrName>style.visibility</p:attrName>
                                        </p:attrNameLst>
                                      </p:cBhvr>
                                      <p:to>
                                        <p:strVal val="visible"/>
                                      </p:to>
                                    </p:set>
                                    <p:anim calcmode="lin" valueType="num">
                                      <p:cBhvr>
                                        <p:cTn id="35" dur="500" fill="hold"/>
                                        <p:tgtEl>
                                          <p:spTgt spid="333871"/>
                                        </p:tgtEl>
                                        <p:attrNameLst>
                                          <p:attrName>ppt_w</p:attrName>
                                        </p:attrNameLst>
                                      </p:cBhvr>
                                      <p:tavLst>
                                        <p:tav tm="0">
                                          <p:val>
                                            <p:strVal val="2/3*#ppt_w"/>
                                          </p:val>
                                        </p:tav>
                                        <p:tav tm="100000">
                                          <p:val>
                                            <p:strVal val="#ppt_w"/>
                                          </p:val>
                                        </p:tav>
                                      </p:tavLst>
                                    </p:anim>
                                    <p:anim calcmode="lin" valueType="num">
                                      <p:cBhvr>
                                        <p:cTn id="36" dur="500" fill="hold"/>
                                        <p:tgtEl>
                                          <p:spTgt spid="333871"/>
                                        </p:tgtEl>
                                        <p:attrNameLst>
                                          <p:attrName>ppt_h</p:attrName>
                                        </p:attrNameLst>
                                      </p:cBhvr>
                                      <p:tavLst>
                                        <p:tav tm="0">
                                          <p:val>
                                            <p:strVal val="2/3*#ppt_h"/>
                                          </p:val>
                                        </p:tav>
                                        <p:tav tm="100000">
                                          <p:val>
                                            <p:strVal val="#ppt_h"/>
                                          </p:val>
                                        </p:tav>
                                      </p:tavLst>
                                    </p:anim>
                                  </p:childTnLst>
                                  <p:subTnLst>
                                    <p:set>
                                      <p:cBhvr override="childStyle">
                                        <p:cTn dur="1" fill="hold" display="0" masterRel="nextClick" afterEffect="1"/>
                                        <p:tgtEl>
                                          <p:spTgt spid="333871"/>
                                        </p:tgtEl>
                                        <p:attrNameLst>
                                          <p:attrName>style.visibility</p:attrName>
                                        </p:attrNameLst>
                                      </p:cBhvr>
                                      <p:to>
                                        <p:strVal val="hidden"/>
                                      </p:to>
                                    </p:set>
                                  </p:sub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8" fill="hold" nodeType="clickEffect">
                                  <p:stCondLst>
                                    <p:cond delay="0"/>
                                  </p:stCondLst>
                                  <p:childTnLst>
                                    <p:set>
                                      <p:cBhvr>
                                        <p:cTn id="40" dur="1" fill="hold">
                                          <p:stCondLst>
                                            <p:cond delay="0"/>
                                          </p:stCondLst>
                                        </p:cTn>
                                        <p:tgtEl>
                                          <p:spTgt spid="333891"/>
                                        </p:tgtEl>
                                        <p:attrNameLst>
                                          <p:attrName>style.visibility</p:attrName>
                                        </p:attrNameLst>
                                      </p:cBhvr>
                                      <p:to>
                                        <p:strVal val="visible"/>
                                      </p:to>
                                    </p:set>
                                    <p:anim calcmode="lin" valueType="num">
                                      <p:cBhvr additive="base">
                                        <p:cTn id="41" dur="500" fill="hold"/>
                                        <p:tgtEl>
                                          <p:spTgt spid="333891"/>
                                        </p:tgtEl>
                                        <p:attrNameLst>
                                          <p:attrName>ppt_x</p:attrName>
                                        </p:attrNameLst>
                                      </p:cBhvr>
                                      <p:tavLst>
                                        <p:tav tm="0">
                                          <p:val>
                                            <p:strVal val="0-#ppt_w/2"/>
                                          </p:val>
                                        </p:tav>
                                        <p:tav tm="100000">
                                          <p:val>
                                            <p:strVal val="#ppt_x"/>
                                          </p:val>
                                        </p:tav>
                                      </p:tavLst>
                                    </p:anim>
                                    <p:anim calcmode="lin" valueType="num">
                                      <p:cBhvr additive="base">
                                        <p:cTn id="42" dur="500" fill="hold"/>
                                        <p:tgtEl>
                                          <p:spTgt spid="333891"/>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333891"/>
                                        </p:tgtEl>
                                        <p:attrNameLst>
                                          <p:attrName>style.visibility</p:attrName>
                                        </p:attrNameLst>
                                      </p:cBhvr>
                                      <p:to>
                                        <p:strVal val="hidden"/>
                                      </p:to>
                                    </p:set>
                                  </p:subTnLst>
                                </p:cTn>
                              </p:par>
                            </p:childTnLst>
                          </p:cTn>
                        </p:par>
                      </p:childTnLst>
                    </p:cTn>
                  </p:par>
                  <p:par>
                    <p:cTn id="43" fill="hold" nodeType="clickPar">
                      <p:stCondLst>
                        <p:cond delay="indefinite"/>
                      </p:stCondLst>
                      <p:childTnLst>
                        <p:par>
                          <p:cTn id="44" fill="hold" nodeType="withGroup">
                            <p:stCondLst>
                              <p:cond delay="0"/>
                            </p:stCondLst>
                            <p:childTnLst>
                              <p:par>
                                <p:cTn id="45" presetID="23" presetClass="entr" presetSubtype="528" fill="hold" nodeType="clickEffect">
                                  <p:stCondLst>
                                    <p:cond delay="0"/>
                                  </p:stCondLst>
                                  <p:childTnLst>
                                    <p:set>
                                      <p:cBhvr>
                                        <p:cTn id="46" dur="1" fill="hold">
                                          <p:stCondLst>
                                            <p:cond delay="0"/>
                                          </p:stCondLst>
                                        </p:cTn>
                                        <p:tgtEl>
                                          <p:spTgt spid="333884"/>
                                        </p:tgtEl>
                                        <p:attrNameLst>
                                          <p:attrName>style.visibility</p:attrName>
                                        </p:attrNameLst>
                                      </p:cBhvr>
                                      <p:to>
                                        <p:strVal val="visible"/>
                                      </p:to>
                                    </p:set>
                                    <p:anim calcmode="lin" valueType="num">
                                      <p:cBhvr>
                                        <p:cTn id="47" dur="500" fill="hold"/>
                                        <p:tgtEl>
                                          <p:spTgt spid="333884"/>
                                        </p:tgtEl>
                                        <p:attrNameLst>
                                          <p:attrName>ppt_w</p:attrName>
                                        </p:attrNameLst>
                                      </p:cBhvr>
                                      <p:tavLst>
                                        <p:tav tm="0">
                                          <p:val>
                                            <p:fltVal val="0"/>
                                          </p:val>
                                        </p:tav>
                                        <p:tav tm="100000">
                                          <p:val>
                                            <p:strVal val="#ppt_w"/>
                                          </p:val>
                                        </p:tav>
                                      </p:tavLst>
                                    </p:anim>
                                    <p:anim calcmode="lin" valueType="num">
                                      <p:cBhvr>
                                        <p:cTn id="48" dur="500" fill="hold"/>
                                        <p:tgtEl>
                                          <p:spTgt spid="333884"/>
                                        </p:tgtEl>
                                        <p:attrNameLst>
                                          <p:attrName>ppt_h</p:attrName>
                                        </p:attrNameLst>
                                      </p:cBhvr>
                                      <p:tavLst>
                                        <p:tav tm="0">
                                          <p:val>
                                            <p:fltVal val="0"/>
                                          </p:val>
                                        </p:tav>
                                        <p:tav tm="100000">
                                          <p:val>
                                            <p:strVal val="#ppt_h"/>
                                          </p:val>
                                        </p:tav>
                                      </p:tavLst>
                                    </p:anim>
                                    <p:anim calcmode="lin" valueType="num">
                                      <p:cBhvr>
                                        <p:cTn id="49" dur="500" fill="hold"/>
                                        <p:tgtEl>
                                          <p:spTgt spid="333884"/>
                                        </p:tgtEl>
                                        <p:attrNameLst>
                                          <p:attrName>ppt_x</p:attrName>
                                        </p:attrNameLst>
                                      </p:cBhvr>
                                      <p:tavLst>
                                        <p:tav tm="0">
                                          <p:val>
                                            <p:fltVal val="0.5"/>
                                          </p:val>
                                        </p:tav>
                                        <p:tav tm="100000">
                                          <p:val>
                                            <p:strVal val="#ppt_x"/>
                                          </p:val>
                                        </p:tav>
                                      </p:tavLst>
                                    </p:anim>
                                    <p:anim calcmode="lin" valueType="num">
                                      <p:cBhvr>
                                        <p:cTn id="50" dur="500" fill="hold"/>
                                        <p:tgtEl>
                                          <p:spTgt spid="333884"/>
                                        </p:tgtEl>
                                        <p:attrNameLst>
                                          <p:attrName>ppt_y</p:attrName>
                                        </p:attrNameLst>
                                      </p:cBhvr>
                                      <p:tavLst>
                                        <p:tav tm="0">
                                          <p:val>
                                            <p:fltVal val="0.5"/>
                                          </p:val>
                                        </p:tav>
                                        <p:tav tm="100000">
                                          <p:val>
                                            <p:strVal val="#ppt_y"/>
                                          </p:val>
                                        </p:tav>
                                      </p:tavLst>
                                    </p:anim>
                                  </p:childTnLst>
                                  <p:subTnLst>
                                    <p:set>
                                      <p:cBhvr override="childStyle">
                                        <p:cTn dur="1" fill="hold" display="0" masterRel="nextClick" afterEffect="1"/>
                                        <p:tgtEl>
                                          <p:spTgt spid="33388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870" grpId="0" autoUpdateAnimBg="0"/>
      <p:bldP spid="333890" grpId="0"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Number Placeholder 3"/>
          <p:cNvSpPr>
            <a:spLocks noGrp="1"/>
          </p:cNvSpPr>
          <p:nvPr>
            <p:ph type="sldNum" sz="quarter" idx="10"/>
          </p:nvPr>
        </p:nvSpPr>
        <p:spPr>
          <a:xfrm>
            <a:off x="838200" y="6356350"/>
            <a:ext cx="2743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fld id="{80FEE50C-F84D-784B-A1AD-74D8DA4AEFB4}" type="datetimeFigureOut">
              <a:rPr lang="en-US" smtClean="0"/>
              <a:pPr>
                <a:spcBef>
                  <a:spcPct val="0"/>
                </a:spcBef>
                <a:buFontTx/>
                <a:buNone/>
              </a:pPr>
              <a:t>3/7/21</a:t>
            </a:fld>
            <a:endParaRPr lang="en-US" altLang="en-US" sz="788">
              <a:latin typeface="Times New Roman" charset="0"/>
            </a:endParaRPr>
          </a:p>
        </p:txBody>
      </p:sp>
      <p:sp>
        <p:nvSpPr>
          <p:cNvPr id="334850" name="Rectangle 2"/>
          <p:cNvSpPr>
            <a:spLocks noGrp="1" noChangeArrowheads="1"/>
          </p:cNvSpPr>
          <p:nvPr>
            <p:ph type="body" idx="1"/>
          </p:nvPr>
        </p:nvSpPr>
        <p:spPr>
          <a:xfrm>
            <a:off x="478711" y="1421027"/>
            <a:ext cx="7404900" cy="4022705"/>
          </a:xfrm>
        </p:spPr>
        <p:txBody>
          <a:bodyPr>
            <a:normAutofit/>
          </a:bodyPr>
          <a:lstStyle/>
          <a:p>
            <a:pPr marL="0" indent="0">
              <a:buNone/>
              <a:tabLst>
                <a:tab pos="579537" algn="l"/>
                <a:tab pos="1284089" algn="l"/>
                <a:tab pos="2635151" algn="l"/>
                <a:tab pos="3184327" algn="l"/>
              </a:tabLst>
              <a:defRPr/>
            </a:pPr>
            <a:r>
              <a:rPr lang="en-US" sz="2250" dirty="0">
                <a:latin typeface="Gill Sans MT" panose="020B0502020104020203" pitchFamily="34" charset="77"/>
              </a:rPr>
              <a:t>For each frame received</a:t>
            </a:r>
            <a:r>
              <a:rPr lang="en-US" dirty="0">
                <a:latin typeface="Gill Sans MT" panose="020B0502020104020203" pitchFamily="34" charset="77"/>
              </a:rPr>
              <a:t>:</a:t>
            </a:r>
          </a:p>
          <a:p>
            <a:pPr>
              <a:tabLst>
                <a:tab pos="579537" algn="l"/>
                <a:tab pos="1284089" algn="l"/>
                <a:tab pos="2635151" algn="l"/>
                <a:tab pos="3184327" algn="l"/>
              </a:tabLst>
              <a:defRPr/>
            </a:pPr>
            <a:r>
              <a:rPr lang="en-US" sz="1950" dirty="0">
                <a:latin typeface="Gill Sans MT" panose="020B0502020104020203" pitchFamily="34" charset="77"/>
              </a:rPr>
              <a:t>the bridge enters the </a:t>
            </a:r>
            <a:r>
              <a:rPr lang="en-US" sz="1950" dirty="0">
                <a:solidFill>
                  <a:srgbClr val="C00000"/>
                </a:solidFill>
                <a:latin typeface="Gill Sans MT" panose="020B0502020104020203" pitchFamily="34" charset="77"/>
              </a:rPr>
              <a:t>source MAC address and port</a:t>
            </a:r>
            <a:r>
              <a:rPr lang="en-US" sz="1950" dirty="0">
                <a:latin typeface="Gill Sans MT" panose="020B0502020104020203" pitchFamily="34" charset="77"/>
              </a:rPr>
              <a:t> in forwarding table or </a:t>
            </a:r>
            <a:r>
              <a:rPr lang="en-US" sz="1950" dirty="0">
                <a:solidFill>
                  <a:srgbClr val="C00000"/>
                </a:solidFill>
                <a:latin typeface="Gill Sans MT" panose="020B0502020104020203" pitchFamily="34" charset="77"/>
              </a:rPr>
              <a:t>refreshes timer</a:t>
            </a:r>
            <a:r>
              <a:rPr lang="en-US" sz="1950" dirty="0">
                <a:latin typeface="Gill Sans MT" panose="020B0502020104020203" pitchFamily="34" charset="77"/>
              </a:rPr>
              <a:t> of an existing entry (address seen previously and not yet expired)</a:t>
            </a:r>
          </a:p>
          <a:p>
            <a:pPr>
              <a:tabLst>
                <a:tab pos="579537" algn="l"/>
                <a:tab pos="1284089" algn="l"/>
                <a:tab pos="2635151" algn="l"/>
                <a:tab pos="3184327" algn="l"/>
              </a:tabLst>
              <a:defRPr/>
            </a:pPr>
            <a:r>
              <a:rPr lang="en-US" sz="1950" dirty="0">
                <a:latin typeface="Gill Sans MT" panose="020B0502020104020203" pitchFamily="34" charset="77"/>
              </a:rPr>
              <a:t>the bridge looks to find entry for </a:t>
            </a:r>
            <a:r>
              <a:rPr lang="en-US" sz="1950" dirty="0">
                <a:solidFill>
                  <a:srgbClr val="C00000"/>
                </a:solidFill>
                <a:latin typeface="Gill Sans MT" panose="020B0502020104020203" pitchFamily="34" charset="77"/>
              </a:rPr>
              <a:t>destination MAC address </a:t>
            </a:r>
            <a:r>
              <a:rPr lang="en-US" sz="1950" dirty="0">
                <a:latin typeface="Gill Sans MT" panose="020B0502020104020203" pitchFamily="34" charset="77"/>
              </a:rPr>
              <a:t>in forwarding database</a:t>
            </a:r>
          </a:p>
          <a:p>
            <a:pPr lvl="1">
              <a:tabLst>
                <a:tab pos="579537" algn="l"/>
                <a:tab pos="1284089" algn="l"/>
                <a:tab pos="2635151" algn="l"/>
                <a:tab pos="3184327" algn="l"/>
              </a:tabLst>
              <a:defRPr/>
            </a:pPr>
            <a:r>
              <a:rPr lang="en-US" sz="1650" dirty="0">
                <a:latin typeface="Gill Sans MT" panose="020B0502020104020203" pitchFamily="34" charset="77"/>
              </a:rPr>
              <a:t>if port/interface on which frame is received is </a:t>
            </a:r>
            <a:r>
              <a:rPr lang="en-US" sz="1650" dirty="0">
                <a:solidFill>
                  <a:srgbClr val="C00000"/>
                </a:solidFill>
                <a:latin typeface="Gill Sans MT" panose="020B0502020104020203" pitchFamily="34" charset="77"/>
              </a:rPr>
              <a:t>same</a:t>
            </a:r>
            <a:r>
              <a:rPr lang="en-US" sz="1650" dirty="0">
                <a:latin typeface="Gill Sans MT" panose="020B0502020104020203" pitchFamily="34" charset="77"/>
              </a:rPr>
              <a:t> as that for destination, </a:t>
            </a:r>
            <a:r>
              <a:rPr lang="en-US" sz="1650" dirty="0">
                <a:solidFill>
                  <a:srgbClr val="C00000"/>
                </a:solidFill>
                <a:latin typeface="Gill Sans MT" panose="020B0502020104020203" pitchFamily="34" charset="77"/>
              </a:rPr>
              <a:t>drop frame </a:t>
            </a:r>
            <a:r>
              <a:rPr lang="en-US" sz="1650" dirty="0">
                <a:latin typeface="Gill Sans MT" panose="020B0502020104020203" pitchFamily="34" charset="77"/>
              </a:rPr>
              <a:t>(e.g., broadcast environment, see next slide)</a:t>
            </a:r>
          </a:p>
          <a:p>
            <a:pPr lvl="1">
              <a:tabLst>
                <a:tab pos="579537" algn="l"/>
                <a:tab pos="1284089" algn="l"/>
                <a:tab pos="2635151" algn="l"/>
                <a:tab pos="3184327" algn="l"/>
              </a:tabLst>
              <a:defRPr/>
            </a:pPr>
            <a:r>
              <a:rPr lang="en-US" sz="1650" dirty="0">
                <a:latin typeface="Gill Sans MT" panose="020B0502020104020203" pitchFamily="34" charset="77"/>
              </a:rPr>
              <a:t>if an entry for destination MAC address </a:t>
            </a:r>
            <a:r>
              <a:rPr lang="en-US" sz="1650" dirty="0">
                <a:solidFill>
                  <a:srgbClr val="C00000"/>
                </a:solidFill>
                <a:latin typeface="Gill Sans MT" panose="020B0502020104020203" pitchFamily="34" charset="77"/>
              </a:rPr>
              <a:t>exists</a:t>
            </a:r>
            <a:r>
              <a:rPr lang="en-US" sz="1650" dirty="0">
                <a:latin typeface="Gill Sans MT" panose="020B0502020104020203" pitchFamily="34" charset="77"/>
              </a:rPr>
              <a:t> in forwarding table, </a:t>
            </a:r>
            <a:r>
              <a:rPr lang="en-US" sz="1650" dirty="0">
                <a:solidFill>
                  <a:srgbClr val="C00000"/>
                </a:solidFill>
                <a:latin typeface="Gill Sans MT" panose="020B0502020104020203" pitchFamily="34" charset="77"/>
              </a:rPr>
              <a:t>reset timer </a:t>
            </a:r>
            <a:r>
              <a:rPr lang="en-US" sz="1650" dirty="0">
                <a:latin typeface="Gill Sans MT" panose="020B0502020104020203" pitchFamily="34" charset="77"/>
              </a:rPr>
              <a:t>and </a:t>
            </a:r>
            <a:r>
              <a:rPr lang="en-US" sz="1650" dirty="0">
                <a:solidFill>
                  <a:srgbClr val="C00000"/>
                </a:solidFill>
                <a:latin typeface="Gill Sans MT" panose="020B0502020104020203" pitchFamily="34" charset="77"/>
              </a:rPr>
              <a:t>forward</a:t>
            </a:r>
            <a:r>
              <a:rPr lang="en-US" sz="1650" dirty="0">
                <a:latin typeface="Gill Sans MT" panose="020B0502020104020203" pitchFamily="34" charset="77"/>
              </a:rPr>
              <a:t> the frame</a:t>
            </a:r>
          </a:p>
          <a:p>
            <a:pPr lvl="1">
              <a:tabLst>
                <a:tab pos="579537" algn="l"/>
                <a:tab pos="1284089" algn="l"/>
                <a:tab pos="2635151" algn="l"/>
                <a:tab pos="3184327" algn="l"/>
              </a:tabLst>
              <a:defRPr/>
            </a:pPr>
            <a:r>
              <a:rPr lang="en-US" sz="1650" dirty="0">
                <a:latin typeface="Gill Sans MT" panose="020B0502020104020203" pitchFamily="34" charset="77"/>
              </a:rPr>
              <a:t>if entry </a:t>
            </a:r>
            <a:r>
              <a:rPr lang="en-US" sz="1650" dirty="0">
                <a:solidFill>
                  <a:srgbClr val="C00000"/>
                </a:solidFill>
                <a:latin typeface="Gill Sans MT" panose="020B0502020104020203" pitchFamily="34" charset="77"/>
              </a:rPr>
              <a:t>not found</a:t>
            </a:r>
            <a:r>
              <a:rPr lang="en-US" sz="1650" dirty="0">
                <a:latin typeface="Gill Sans MT" panose="020B0502020104020203" pitchFamily="34" charset="77"/>
              </a:rPr>
              <a:t>, the bridge </a:t>
            </a:r>
            <a:r>
              <a:rPr lang="en-US" sz="1650" dirty="0">
                <a:solidFill>
                  <a:srgbClr val="C00000"/>
                </a:solidFill>
                <a:latin typeface="Gill Sans MT" panose="020B0502020104020203" pitchFamily="34" charset="77"/>
              </a:rPr>
              <a:t>floods all ports </a:t>
            </a:r>
            <a:r>
              <a:rPr lang="en-US" sz="1650" dirty="0">
                <a:latin typeface="Gill Sans MT" panose="020B0502020104020203" pitchFamily="34" charset="77"/>
              </a:rPr>
              <a:t>with the frame except for port on which the frame was received</a:t>
            </a:r>
          </a:p>
          <a:p>
            <a:pPr>
              <a:tabLst>
                <a:tab pos="579537" algn="l"/>
                <a:tab pos="1284089" algn="l"/>
                <a:tab pos="2635151" algn="l"/>
                <a:tab pos="3184327" algn="l"/>
              </a:tabLst>
              <a:defRPr/>
            </a:pPr>
            <a:r>
              <a:rPr lang="en-US" sz="1950" dirty="0">
                <a:latin typeface="Gill Sans MT" panose="020B0502020104020203" pitchFamily="34" charset="77"/>
              </a:rPr>
              <a:t>entries are deleted when timer expires (default is 15 seconds).</a:t>
            </a:r>
            <a:endParaRPr lang="en-US" sz="1950" b="1" dirty="0">
              <a:latin typeface="Gill Sans MT" panose="020B0502020104020203" pitchFamily="34" charset="77"/>
            </a:endParaRPr>
          </a:p>
        </p:txBody>
      </p:sp>
      <p:sp>
        <p:nvSpPr>
          <p:cNvPr id="334851" name="Rectangle 3"/>
          <p:cNvSpPr>
            <a:spLocks noGrp="1" noChangeArrowheads="1"/>
          </p:cNvSpPr>
          <p:nvPr>
            <p:ph type="title"/>
          </p:nvPr>
        </p:nvSpPr>
        <p:spPr>
          <a:xfrm>
            <a:off x="378394" y="450500"/>
            <a:ext cx="8394903" cy="513193"/>
          </a:xfrm>
        </p:spPr>
        <p:txBody>
          <a:bodyPr>
            <a:normAutofit fontScale="90000"/>
          </a:bodyPr>
          <a:lstStyle/>
          <a:p>
            <a:pPr>
              <a:defRPr/>
            </a:pPr>
            <a:r>
              <a:rPr lang="en-US" dirty="0">
                <a:solidFill>
                  <a:schemeClr val="accent2"/>
                </a:solidFill>
                <a:latin typeface="Gill Sans MT" panose="020B0502020104020203" pitchFamily="34" charset="77"/>
              </a:rPr>
              <a:t>Learning Bridges Algorithm - Summary</a:t>
            </a:r>
          </a:p>
        </p:txBody>
      </p:sp>
      <p:sp>
        <p:nvSpPr>
          <p:cNvPr id="33796" name="Rectangle 5"/>
          <p:cNvSpPr>
            <a:spLocks noChangeArrowheads="1"/>
          </p:cNvSpPr>
          <p:nvPr/>
        </p:nvSpPr>
        <p:spPr bwMode="auto">
          <a:xfrm>
            <a:off x="2386012" y="2743200"/>
            <a:ext cx="2528888"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31" tIns="25716" rIns="51431" bIns="25716"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ts val="563"/>
              </a:spcBef>
              <a:spcAft>
                <a:spcPts val="563"/>
              </a:spcAft>
            </a:pPr>
            <a:endParaRPr lang="x-none" altLang="x-none" sz="1350">
              <a:solidFill>
                <a:srgbClr val="000000"/>
              </a:solidFill>
              <a:latin typeface="Courier New" charset="0"/>
            </a:endParaRPr>
          </a:p>
        </p:txBody>
      </p:sp>
      <p:pic>
        <p:nvPicPr>
          <p:cNvPr id="21" name="Picture 21" descr="underline_base">
            <a:extLst>
              <a:ext uri="{FF2B5EF4-FFF2-40B4-BE49-F238E27FC236}">
                <a16:creationId xmlns:a16="http://schemas.microsoft.com/office/drawing/2014/main" id="{F3172408-188E-FB47-8AD4-3D6873A9F47A}"/>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642" y="1034263"/>
            <a:ext cx="7869672" cy="1643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4012884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3B221-9BC9-6A46-8145-E85EE6D9BCA1}"/>
              </a:ext>
            </a:extLst>
          </p:cNvPr>
          <p:cNvSpPr>
            <a:spLocks noGrp="1"/>
          </p:cNvSpPr>
          <p:nvPr>
            <p:ph type="title"/>
          </p:nvPr>
        </p:nvSpPr>
        <p:spPr>
          <a:xfrm>
            <a:off x="338781" y="181406"/>
            <a:ext cx="7886700" cy="482600"/>
          </a:xfrm>
        </p:spPr>
        <p:txBody>
          <a:bodyPr>
            <a:normAutofit fontScale="90000"/>
          </a:bodyPr>
          <a:lstStyle/>
          <a:p>
            <a:r>
              <a:rPr lang="en-US" dirty="0">
                <a:latin typeface="Gill Sans MT" panose="020B0502020104020203" pitchFamily="34" charset="77"/>
              </a:rPr>
              <a:t>Switch &amp; Broadcast Environment</a:t>
            </a:r>
          </a:p>
        </p:txBody>
      </p:sp>
      <p:sp>
        <p:nvSpPr>
          <p:cNvPr id="4" name="Footer Placeholder 3">
            <a:extLst>
              <a:ext uri="{FF2B5EF4-FFF2-40B4-BE49-F238E27FC236}">
                <a16:creationId xmlns:a16="http://schemas.microsoft.com/office/drawing/2014/main" id="{12DF99A2-B85E-5249-B449-B109EA337AF1}"/>
              </a:ext>
            </a:extLst>
          </p:cNvPr>
          <p:cNvSpPr>
            <a:spLocks noGrp="1"/>
          </p:cNvSpPr>
          <p:nvPr>
            <p:ph type="ftr" sz="quarter" idx="11"/>
          </p:nvPr>
        </p:nvSpPr>
        <p:spPr/>
        <p:txBody>
          <a:bodyPr/>
          <a:lstStyle/>
          <a:p>
            <a:pPr>
              <a:defRPr/>
            </a:pPr>
            <a:r>
              <a:rPr lang="en-US"/>
              <a:t>Data Link Layer</a:t>
            </a:r>
            <a:endParaRPr lang="en-US" dirty="0"/>
          </a:p>
        </p:txBody>
      </p:sp>
      <p:sp>
        <p:nvSpPr>
          <p:cNvPr id="5" name="Slide Number Placeholder 4">
            <a:extLst>
              <a:ext uri="{FF2B5EF4-FFF2-40B4-BE49-F238E27FC236}">
                <a16:creationId xmlns:a16="http://schemas.microsoft.com/office/drawing/2014/main" id="{BD48FB2A-50E7-8644-A5C1-3492123D039D}"/>
              </a:ext>
            </a:extLst>
          </p:cNvPr>
          <p:cNvSpPr>
            <a:spLocks noGrp="1"/>
          </p:cNvSpPr>
          <p:nvPr>
            <p:ph type="sldNum" sz="quarter" idx="12"/>
          </p:nvPr>
        </p:nvSpPr>
        <p:spPr/>
        <p:txBody>
          <a:bodyPr/>
          <a:lstStyle/>
          <a:p>
            <a:pPr>
              <a:defRPr/>
            </a:pPr>
            <a:r>
              <a:rPr lang="en-US"/>
              <a:t>5-</a:t>
            </a:r>
            <a:fld id="{D0626857-DD43-9D46-91D4-DEBFBA1258D1}" type="slidenum">
              <a:rPr lang="en-US" smtClean="0"/>
              <a:pPr>
                <a:defRPr/>
              </a:pPr>
              <a:t>116</a:t>
            </a:fld>
            <a:endParaRPr lang="en-US" dirty="0"/>
          </a:p>
        </p:txBody>
      </p:sp>
      <p:grpSp>
        <p:nvGrpSpPr>
          <p:cNvPr id="7" name="Group 1">
            <a:extLst>
              <a:ext uri="{FF2B5EF4-FFF2-40B4-BE49-F238E27FC236}">
                <a16:creationId xmlns:a16="http://schemas.microsoft.com/office/drawing/2014/main" id="{2F0123C4-332E-BE4B-A191-AE51BB1E87E2}"/>
              </a:ext>
            </a:extLst>
          </p:cNvPr>
          <p:cNvGrpSpPr>
            <a:grpSpLocks/>
          </p:cNvGrpSpPr>
          <p:nvPr/>
        </p:nvGrpSpPr>
        <p:grpSpPr bwMode="auto">
          <a:xfrm>
            <a:off x="3775229" y="1832001"/>
            <a:ext cx="4225970" cy="3485265"/>
            <a:chOff x="4325159" y="1425893"/>
            <a:chExt cx="4442921" cy="4646912"/>
          </a:xfrm>
        </p:grpSpPr>
        <p:sp>
          <p:nvSpPr>
            <p:cNvPr id="8" name="Text Box 34">
              <a:extLst>
                <a:ext uri="{FF2B5EF4-FFF2-40B4-BE49-F238E27FC236}">
                  <a16:creationId xmlns:a16="http://schemas.microsoft.com/office/drawing/2014/main" id="{3130E316-6E61-4A48-9BA0-3705072C7036}"/>
                </a:ext>
              </a:extLst>
            </p:cNvPr>
            <p:cNvSpPr txBox="1">
              <a:spLocks noChangeArrowheads="1"/>
            </p:cNvSpPr>
            <p:nvPr/>
          </p:nvSpPr>
          <p:spPr bwMode="auto">
            <a:xfrm>
              <a:off x="5406798" y="5211050"/>
              <a:ext cx="2850176" cy="8617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dirty="0">
                  <a:latin typeface="Arial" charset="0"/>
                  <a:cs typeface="Arial" charset="0"/>
                </a:rPr>
                <a:t>switch with six interfaces</a:t>
              </a:r>
            </a:p>
            <a:p>
              <a:pPr algn="ctr">
                <a:defRPr/>
              </a:pPr>
              <a:r>
                <a:rPr lang="en-US" dirty="0">
                  <a:latin typeface="Arial" charset="0"/>
                  <a:cs typeface="Arial" charset="0"/>
                </a:rPr>
                <a:t>(</a:t>
              </a:r>
              <a:r>
                <a:rPr lang="en-US" dirty="0">
                  <a:solidFill>
                    <a:srgbClr val="FF0000"/>
                  </a:solidFill>
                  <a:latin typeface="Arial" charset="0"/>
                  <a:cs typeface="Arial" charset="0"/>
                </a:rPr>
                <a:t>1,2,3,4,5,6</a:t>
              </a:r>
              <a:r>
                <a:rPr lang="en-US" dirty="0">
                  <a:latin typeface="Arial" charset="0"/>
                  <a:cs typeface="Arial" charset="0"/>
                </a:rPr>
                <a:t>)</a:t>
              </a:r>
              <a:r>
                <a:rPr lang="en-US" i="0" dirty="0">
                  <a:latin typeface="Arial" charset="0"/>
                  <a:cs typeface="Arial" charset="0"/>
                </a:rPr>
                <a:t>  </a:t>
              </a:r>
            </a:p>
          </p:txBody>
        </p:sp>
        <p:grpSp>
          <p:nvGrpSpPr>
            <p:cNvPr id="9" name="Group 34">
              <a:extLst>
                <a:ext uri="{FF2B5EF4-FFF2-40B4-BE49-F238E27FC236}">
                  <a16:creationId xmlns:a16="http://schemas.microsoft.com/office/drawing/2014/main" id="{95AC97ED-9050-A74F-B66E-B2DF7B96D152}"/>
                </a:ext>
              </a:extLst>
            </p:cNvPr>
            <p:cNvGrpSpPr>
              <a:grpSpLocks/>
            </p:cNvGrpSpPr>
            <p:nvPr/>
          </p:nvGrpSpPr>
          <p:grpSpPr bwMode="auto">
            <a:xfrm>
              <a:off x="4325159" y="1425893"/>
              <a:ext cx="4442921" cy="4199800"/>
              <a:chOff x="-49893" y="1819788"/>
              <a:chExt cx="4442921" cy="4199800"/>
            </a:xfrm>
          </p:grpSpPr>
          <p:sp>
            <p:nvSpPr>
              <p:cNvPr id="10" name="Text Box 23">
                <a:extLst>
                  <a:ext uri="{FF2B5EF4-FFF2-40B4-BE49-F238E27FC236}">
                    <a16:creationId xmlns:a16="http://schemas.microsoft.com/office/drawing/2014/main" id="{1821A734-6FE9-1B4A-88AE-58C2C9C28DDA}"/>
                  </a:ext>
                </a:extLst>
              </p:cNvPr>
              <p:cNvSpPr txBox="1">
                <a:spLocks noChangeArrowheads="1"/>
              </p:cNvSpPr>
              <p:nvPr/>
            </p:nvSpPr>
            <p:spPr bwMode="auto">
              <a:xfrm>
                <a:off x="2655957" y="1819788"/>
                <a:ext cx="355935" cy="4924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Arial" charset="0"/>
                  </a:rPr>
                  <a:t>A</a:t>
                </a:r>
              </a:p>
            </p:txBody>
          </p:sp>
          <p:sp>
            <p:nvSpPr>
              <p:cNvPr id="11" name="Text Box 24">
                <a:extLst>
                  <a:ext uri="{FF2B5EF4-FFF2-40B4-BE49-F238E27FC236}">
                    <a16:creationId xmlns:a16="http://schemas.microsoft.com/office/drawing/2014/main" id="{80F8F025-0FCB-E344-A043-77DEF0C5B4CA}"/>
                  </a:ext>
                </a:extLst>
              </p:cNvPr>
              <p:cNvSpPr txBox="1">
                <a:spLocks noChangeArrowheads="1"/>
              </p:cNvSpPr>
              <p:nvPr/>
            </p:nvSpPr>
            <p:spPr bwMode="auto">
              <a:xfrm>
                <a:off x="2371738" y="5050277"/>
                <a:ext cx="477276" cy="4924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Arial" charset="0"/>
                  </a:rPr>
                  <a:t>A</a:t>
                </a:r>
                <a:r>
                  <a:rPr lang="ja-JP" altLang="en-US" i="0">
                    <a:latin typeface="Arial" charset="0"/>
                    <a:cs typeface="Arial" charset="0"/>
                  </a:rPr>
                  <a:t>’</a:t>
                </a:r>
                <a:endParaRPr lang="en-US" i="0" dirty="0">
                  <a:latin typeface="Arial" charset="0"/>
                  <a:cs typeface="Arial" charset="0"/>
                </a:endParaRPr>
              </a:p>
            </p:txBody>
          </p:sp>
          <p:sp>
            <p:nvSpPr>
              <p:cNvPr id="12" name="Text Box 25">
                <a:extLst>
                  <a:ext uri="{FF2B5EF4-FFF2-40B4-BE49-F238E27FC236}">
                    <a16:creationId xmlns:a16="http://schemas.microsoft.com/office/drawing/2014/main" id="{9FE4F219-80E9-5242-AB07-D1EB1098AC0B}"/>
                  </a:ext>
                </a:extLst>
              </p:cNvPr>
              <p:cNvSpPr txBox="1">
                <a:spLocks noChangeArrowheads="1"/>
              </p:cNvSpPr>
              <p:nvPr/>
            </p:nvSpPr>
            <p:spPr bwMode="auto">
              <a:xfrm>
                <a:off x="3988134" y="2419849"/>
                <a:ext cx="355935" cy="4924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Arial" charset="0"/>
                  </a:rPr>
                  <a:t>B</a:t>
                </a:r>
              </a:p>
            </p:txBody>
          </p:sp>
          <p:sp>
            <p:nvSpPr>
              <p:cNvPr id="13" name="Text Box 26">
                <a:extLst>
                  <a:ext uri="{FF2B5EF4-FFF2-40B4-BE49-F238E27FC236}">
                    <a16:creationId xmlns:a16="http://schemas.microsoft.com/office/drawing/2014/main" id="{5A21FD31-70E4-BC49-A85E-40EAA7D1C8BC}"/>
                  </a:ext>
                </a:extLst>
              </p:cNvPr>
              <p:cNvSpPr txBox="1">
                <a:spLocks noChangeArrowheads="1"/>
              </p:cNvSpPr>
              <p:nvPr/>
            </p:nvSpPr>
            <p:spPr bwMode="auto">
              <a:xfrm>
                <a:off x="-49893" y="5527157"/>
                <a:ext cx="490758" cy="4924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altLang="ja-JP" i="0" dirty="0">
                    <a:latin typeface="Arial" charset="0"/>
                    <a:cs typeface="Arial" charset="0"/>
                  </a:rPr>
                  <a:t>D</a:t>
                </a:r>
                <a:r>
                  <a:rPr lang="ja-JP" altLang="en-US" i="0">
                    <a:latin typeface="Arial" charset="0"/>
                    <a:cs typeface="Arial" charset="0"/>
                  </a:rPr>
                  <a:t>’</a:t>
                </a:r>
                <a:endParaRPr lang="en-US" i="0" dirty="0">
                  <a:latin typeface="Arial" charset="0"/>
                  <a:cs typeface="Arial" charset="0"/>
                </a:endParaRPr>
              </a:p>
            </p:txBody>
          </p:sp>
          <p:sp>
            <p:nvSpPr>
              <p:cNvPr id="14" name="Text Box 27">
                <a:extLst>
                  <a:ext uri="{FF2B5EF4-FFF2-40B4-BE49-F238E27FC236}">
                    <a16:creationId xmlns:a16="http://schemas.microsoft.com/office/drawing/2014/main" id="{5EA6C0DB-8D4D-AE49-A183-6F0450FD31FB}"/>
                  </a:ext>
                </a:extLst>
              </p:cNvPr>
              <p:cNvSpPr txBox="1">
                <a:spLocks noChangeArrowheads="1"/>
              </p:cNvSpPr>
              <p:nvPr/>
            </p:nvSpPr>
            <p:spPr bwMode="auto">
              <a:xfrm>
                <a:off x="3740435" y="4188282"/>
                <a:ext cx="369417" cy="4924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Arial" charset="0"/>
                  </a:rPr>
                  <a:t>C</a:t>
                </a:r>
              </a:p>
            </p:txBody>
          </p:sp>
          <p:sp>
            <p:nvSpPr>
              <p:cNvPr id="15" name="Text Box 28">
                <a:extLst>
                  <a:ext uri="{FF2B5EF4-FFF2-40B4-BE49-F238E27FC236}">
                    <a16:creationId xmlns:a16="http://schemas.microsoft.com/office/drawing/2014/main" id="{29E8C69D-D05D-1246-8A9B-FA3730B95D75}"/>
                  </a:ext>
                </a:extLst>
              </p:cNvPr>
              <p:cNvSpPr txBox="1">
                <a:spLocks noChangeArrowheads="1"/>
              </p:cNvSpPr>
              <p:nvPr/>
            </p:nvSpPr>
            <p:spPr bwMode="auto">
              <a:xfrm>
                <a:off x="1123714" y="2465886"/>
                <a:ext cx="490758" cy="4924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Arial" charset="0"/>
                  </a:rPr>
                  <a:t>C</a:t>
                </a:r>
                <a:r>
                  <a:rPr lang="ja-JP" altLang="en-US" i="0">
                    <a:latin typeface="Arial" charset="0"/>
                    <a:cs typeface="Arial" charset="0"/>
                  </a:rPr>
                  <a:t>’</a:t>
                </a:r>
                <a:endParaRPr lang="en-US" i="0" dirty="0">
                  <a:latin typeface="Arial" charset="0"/>
                  <a:cs typeface="Arial" charset="0"/>
                </a:endParaRPr>
              </a:p>
            </p:txBody>
          </p:sp>
          <p:sp>
            <p:nvSpPr>
              <p:cNvPr id="16" name="Line 17">
                <a:extLst>
                  <a:ext uri="{FF2B5EF4-FFF2-40B4-BE49-F238E27FC236}">
                    <a16:creationId xmlns:a16="http://schemas.microsoft.com/office/drawing/2014/main" id="{F222BBB4-28DB-C941-9C59-3ED12799E953}"/>
                  </a:ext>
                </a:extLst>
              </p:cNvPr>
              <p:cNvSpPr>
                <a:spLocks noChangeShapeType="1"/>
              </p:cNvSpPr>
              <p:nvPr/>
            </p:nvSpPr>
            <p:spPr bwMode="auto">
              <a:xfrm>
                <a:off x="1687389" y="3165957"/>
                <a:ext cx="720869" cy="29844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17" name="Line 18">
                <a:extLst>
                  <a:ext uri="{FF2B5EF4-FFF2-40B4-BE49-F238E27FC236}">
                    <a16:creationId xmlns:a16="http://schemas.microsoft.com/office/drawing/2014/main" id="{3FE46E46-1F49-8949-A37F-A9D3975A8432}"/>
                  </a:ext>
                </a:extLst>
              </p:cNvPr>
              <p:cNvSpPr>
                <a:spLocks noChangeShapeType="1"/>
              </p:cNvSpPr>
              <p:nvPr/>
            </p:nvSpPr>
            <p:spPr bwMode="auto">
              <a:xfrm>
                <a:off x="2673423" y="2872277"/>
                <a:ext cx="0" cy="50481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18" name="Line 19">
                <a:extLst>
                  <a:ext uri="{FF2B5EF4-FFF2-40B4-BE49-F238E27FC236}">
                    <a16:creationId xmlns:a16="http://schemas.microsoft.com/office/drawing/2014/main" id="{546B0957-0FF9-8C46-9B16-022A45663611}"/>
                  </a:ext>
                </a:extLst>
              </p:cNvPr>
              <p:cNvSpPr>
                <a:spLocks noChangeShapeType="1"/>
              </p:cNvSpPr>
              <p:nvPr/>
            </p:nvSpPr>
            <p:spPr bwMode="auto">
              <a:xfrm flipH="1">
                <a:off x="2863961" y="2996099"/>
                <a:ext cx="892353" cy="4841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19" name="Line 20">
                <a:extLst>
                  <a:ext uri="{FF2B5EF4-FFF2-40B4-BE49-F238E27FC236}">
                    <a16:creationId xmlns:a16="http://schemas.microsoft.com/office/drawing/2014/main" id="{D6C93C0B-C98D-9748-A959-ADD00821E380}"/>
                  </a:ext>
                </a:extLst>
              </p:cNvPr>
              <p:cNvSpPr>
                <a:spLocks noChangeShapeType="1"/>
              </p:cNvSpPr>
              <p:nvPr/>
            </p:nvSpPr>
            <p:spPr bwMode="auto">
              <a:xfrm flipV="1">
                <a:off x="2673423" y="3605685"/>
                <a:ext cx="12703" cy="70959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grpSp>
            <p:nvGrpSpPr>
              <p:cNvPr id="20" name="Group 45">
                <a:extLst>
                  <a:ext uri="{FF2B5EF4-FFF2-40B4-BE49-F238E27FC236}">
                    <a16:creationId xmlns:a16="http://schemas.microsoft.com/office/drawing/2014/main" id="{92AC7E5C-42C8-6E46-AEFA-88CB30297C5E}"/>
                  </a:ext>
                </a:extLst>
              </p:cNvPr>
              <p:cNvGrpSpPr>
                <a:grpSpLocks/>
              </p:cNvGrpSpPr>
              <p:nvPr/>
            </p:nvGrpSpPr>
            <p:grpSpPr bwMode="auto">
              <a:xfrm>
                <a:off x="747936" y="2733042"/>
                <a:ext cx="914403" cy="690308"/>
                <a:chOff x="1046480" y="3962400"/>
                <a:chExt cx="1026163" cy="761428"/>
              </a:xfrm>
            </p:grpSpPr>
            <p:sp>
              <p:nvSpPr>
                <p:cNvPr id="54" name="Rectangle 48">
                  <a:extLst>
                    <a:ext uri="{FF2B5EF4-FFF2-40B4-BE49-F238E27FC236}">
                      <a16:creationId xmlns:a16="http://schemas.microsoft.com/office/drawing/2014/main" id="{C39E9991-DFE5-5E4B-8A46-013B72AE7BB2}"/>
                    </a:ext>
                  </a:extLst>
                </p:cNvPr>
                <p:cNvSpPr>
                  <a:spLocks noChangeArrowheads="1"/>
                </p:cNvSpPr>
                <p:nvPr/>
              </p:nvSpPr>
              <p:spPr bwMode="auto">
                <a:xfrm rot="16200000">
                  <a:off x="1893247" y="4299441"/>
                  <a:ext cx="110313"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Arial" pitchFamily="34" charset="0"/>
                    <a:cs typeface="Arial" pitchFamily="34" charset="0"/>
                  </a:endParaRPr>
                </a:p>
              </p:txBody>
            </p:sp>
            <p:grpSp>
              <p:nvGrpSpPr>
                <p:cNvPr id="55" name="Group 49">
                  <a:extLst>
                    <a:ext uri="{FF2B5EF4-FFF2-40B4-BE49-F238E27FC236}">
                      <a16:creationId xmlns:a16="http://schemas.microsoft.com/office/drawing/2014/main" id="{BA8EEB53-7026-F04D-A6D1-F87DE4B14393}"/>
                    </a:ext>
                  </a:extLst>
                </p:cNvPr>
                <p:cNvGrpSpPr>
                  <a:grpSpLocks/>
                </p:cNvGrpSpPr>
                <p:nvPr/>
              </p:nvGrpSpPr>
              <p:grpSpPr bwMode="auto">
                <a:xfrm>
                  <a:off x="1046480" y="3962400"/>
                  <a:ext cx="936071" cy="761428"/>
                  <a:chOff x="-44" y="1473"/>
                  <a:chExt cx="981" cy="1105"/>
                </a:xfrm>
              </p:grpSpPr>
              <p:pic>
                <p:nvPicPr>
                  <p:cNvPr id="56" name="Picture 50" descr="desktop_computer_stylized_medium">
                    <a:extLst>
                      <a:ext uri="{FF2B5EF4-FFF2-40B4-BE49-F238E27FC236}">
                        <a16:creationId xmlns:a16="http://schemas.microsoft.com/office/drawing/2014/main" id="{1B34F606-C657-EB41-B4AA-44C643FCB7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7" name="Freeform 51">
                    <a:extLst>
                      <a:ext uri="{FF2B5EF4-FFF2-40B4-BE49-F238E27FC236}">
                        <a16:creationId xmlns:a16="http://schemas.microsoft.com/office/drawing/2014/main" id="{658C99D7-3EED-6D41-94E5-ACDF6088A4D6}"/>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grpSp>
            <p:nvGrpSpPr>
              <p:cNvPr id="21" name="Group 46">
                <a:extLst>
                  <a:ext uri="{FF2B5EF4-FFF2-40B4-BE49-F238E27FC236}">
                    <a16:creationId xmlns:a16="http://schemas.microsoft.com/office/drawing/2014/main" id="{2C4C7861-4031-3349-AEBA-453D19A75A34}"/>
                  </a:ext>
                </a:extLst>
              </p:cNvPr>
              <p:cNvGrpSpPr>
                <a:grpSpLocks/>
              </p:cNvGrpSpPr>
              <p:nvPr/>
            </p:nvGrpSpPr>
            <p:grpSpPr bwMode="auto">
              <a:xfrm>
                <a:off x="3539588" y="2669737"/>
                <a:ext cx="853440" cy="741680"/>
                <a:chOff x="7179310" y="4033520"/>
                <a:chExt cx="1009650" cy="855028"/>
              </a:xfrm>
            </p:grpSpPr>
            <p:grpSp>
              <p:nvGrpSpPr>
                <p:cNvPr id="50" name="Group 44">
                  <a:extLst>
                    <a:ext uri="{FF2B5EF4-FFF2-40B4-BE49-F238E27FC236}">
                      <a16:creationId xmlns:a16="http://schemas.microsoft.com/office/drawing/2014/main" id="{0E0F09A3-DF15-724F-9CC3-A436D14D5B6A}"/>
                    </a:ext>
                  </a:extLst>
                </p:cNvPr>
                <p:cNvGrpSpPr>
                  <a:grpSpLocks/>
                </p:cNvGrpSpPr>
                <p:nvPr/>
              </p:nvGrpSpPr>
              <p:grpSpPr bwMode="auto">
                <a:xfrm>
                  <a:off x="7179310" y="4033520"/>
                  <a:ext cx="1009650" cy="855028"/>
                  <a:chOff x="-44" y="1473"/>
                  <a:chExt cx="981" cy="1105"/>
                </a:xfrm>
              </p:grpSpPr>
              <p:pic>
                <p:nvPicPr>
                  <p:cNvPr id="52" name="Picture 45" descr="desktop_computer_stylized_medium">
                    <a:extLst>
                      <a:ext uri="{FF2B5EF4-FFF2-40B4-BE49-F238E27FC236}">
                        <a16:creationId xmlns:a16="http://schemas.microsoft.com/office/drawing/2014/main" id="{4E7B2E77-ED09-D24C-A8C2-41AEC5D374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3" name="Freeform 46">
                    <a:extLst>
                      <a:ext uri="{FF2B5EF4-FFF2-40B4-BE49-F238E27FC236}">
                        <a16:creationId xmlns:a16="http://schemas.microsoft.com/office/drawing/2014/main" id="{0E65663B-6B40-8645-8BB3-B8AB6D747F50}"/>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sp>
              <p:nvSpPr>
                <p:cNvPr id="51" name="Rectangle 43">
                  <a:extLst>
                    <a:ext uri="{FF2B5EF4-FFF2-40B4-BE49-F238E27FC236}">
                      <a16:creationId xmlns:a16="http://schemas.microsoft.com/office/drawing/2014/main" id="{9C910E7A-BEEB-7B4D-BF1D-0DCC05EC31F8}"/>
                    </a:ext>
                  </a:extLst>
                </p:cNvPr>
                <p:cNvSpPr>
                  <a:spLocks noChangeArrowheads="1"/>
                </p:cNvSpPr>
                <p:nvPr/>
              </p:nvSpPr>
              <p:spPr bwMode="auto">
                <a:xfrm rot="16200000">
                  <a:off x="7440190" y="4309334"/>
                  <a:ext cx="126274" cy="19535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Arial" pitchFamily="34" charset="0"/>
                    <a:cs typeface="Arial" pitchFamily="34" charset="0"/>
                  </a:endParaRPr>
                </a:p>
              </p:txBody>
            </p:sp>
          </p:grpSp>
          <p:sp>
            <p:nvSpPr>
              <p:cNvPr id="22" name="Rectangle 43">
                <a:extLst>
                  <a:ext uri="{FF2B5EF4-FFF2-40B4-BE49-F238E27FC236}">
                    <a16:creationId xmlns:a16="http://schemas.microsoft.com/office/drawing/2014/main" id="{E1627E95-5B90-4747-B7EE-475374B37AC4}"/>
                  </a:ext>
                </a:extLst>
              </p:cNvPr>
              <p:cNvSpPr>
                <a:spLocks noChangeArrowheads="1"/>
              </p:cNvSpPr>
              <p:nvPr/>
            </p:nvSpPr>
            <p:spPr bwMode="auto">
              <a:xfrm>
                <a:off x="2614674" y="2705593"/>
                <a:ext cx="109559" cy="16509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Arial" pitchFamily="34" charset="0"/>
                  <a:cs typeface="Arial" pitchFamily="34" charset="0"/>
                </a:endParaRPr>
              </a:p>
            </p:txBody>
          </p:sp>
          <p:grpSp>
            <p:nvGrpSpPr>
              <p:cNvPr id="23" name="Group 44">
                <a:extLst>
                  <a:ext uri="{FF2B5EF4-FFF2-40B4-BE49-F238E27FC236}">
                    <a16:creationId xmlns:a16="http://schemas.microsoft.com/office/drawing/2014/main" id="{190CE42B-9DFE-B144-8EDE-0BCABE079D0C}"/>
                  </a:ext>
                </a:extLst>
              </p:cNvPr>
              <p:cNvGrpSpPr>
                <a:grpSpLocks/>
              </p:cNvGrpSpPr>
              <p:nvPr/>
            </p:nvGrpSpPr>
            <p:grpSpPr bwMode="auto">
              <a:xfrm>
                <a:off x="2233637" y="2138292"/>
                <a:ext cx="853440" cy="741680"/>
                <a:chOff x="-44" y="1473"/>
                <a:chExt cx="981" cy="1105"/>
              </a:xfrm>
            </p:grpSpPr>
            <p:pic>
              <p:nvPicPr>
                <p:cNvPr id="48" name="Picture 45" descr="desktop_computer_stylized_medium">
                  <a:extLst>
                    <a:ext uri="{FF2B5EF4-FFF2-40B4-BE49-F238E27FC236}">
                      <a16:creationId xmlns:a16="http://schemas.microsoft.com/office/drawing/2014/main" id="{7190A59C-6327-0047-A43F-878AAE6FC7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 name="Freeform 46">
                  <a:extLst>
                    <a:ext uri="{FF2B5EF4-FFF2-40B4-BE49-F238E27FC236}">
                      <a16:creationId xmlns:a16="http://schemas.microsoft.com/office/drawing/2014/main" id="{273BB5DB-20DC-CD47-B53D-B565BF9C549C}"/>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24" name="Group 49">
                <a:extLst>
                  <a:ext uri="{FF2B5EF4-FFF2-40B4-BE49-F238E27FC236}">
                    <a16:creationId xmlns:a16="http://schemas.microsoft.com/office/drawing/2014/main" id="{C0CE0A4B-0DE0-BC4A-BDBB-D6A92067C0EE}"/>
                  </a:ext>
                </a:extLst>
              </p:cNvPr>
              <p:cNvGrpSpPr>
                <a:grpSpLocks/>
              </p:cNvGrpSpPr>
              <p:nvPr/>
            </p:nvGrpSpPr>
            <p:grpSpPr bwMode="auto">
              <a:xfrm>
                <a:off x="2060917" y="4279843"/>
                <a:ext cx="853440" cy="835329"/>
                <a:chOff x="8077200" y="3320111"/>
                <a:chExt cx="853440" cy="835329"/>
              </a:xfrm>
            </p:grpSpPr>
            <p:sp>
              <p:nvSpPr>
                <p:cNvPr id="44" name="Rectangle 43">
                  <a:extLst>
                    <a:ext uri="{FF2B5EF4-FFF2-40B4-BE49-F238E27FC236}">
                      <a16:creationId xmlns:a16="http://schemas.microsoft.com/office/drawing/2014/main" id="{38632F57-D549-364D-A487-26408A61C6C5}"/>
                    </a:ext>
                  </a:extLst>
                </p:cNvPr>
                <p:cNvSpPr>
                  <a:spLocks noChangeArrowheads="1"/>
                </p:cNvSpPr>
                <p:nvPr/>
              </p:nvSpPr>
              <p:spPr bwMode="auto">
                <a:xfrm>
                  <a:off x="8630957" y="3320624"/>
                  <a:ext cx="111147" cy="16509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Arial" pitchFamily="34" charset="0"/>
                    <a:cs typeface="Arial" pitchFamily="34" charset="0"/>
                  </a:endParaRPr>
                </a:p>
              </p:txBody>
            </p:sp>
            <p:grpSp>
              <p:nvGrpSpPr>
                <p:cNvPr id="45" name="Group 44">
                  <a:extLst>
                    <a:ext uri="{FF2B5EF4-FFF2-40B4-BE49-F238E27FC236}">
                      <a16:creationId xmlns:a16="http://schemas.microsoft.com/office/drawing/2014/main" id="{ECCD3059-5568-3A4B-9BB7-E6C0E80B6448}"/>
                    </a:ext>
                  </a:extLst>
                </p:cNvPr>
                <p:cNvGrpSpPr>
                  <a:grpSpLocks/>
                </p:cNvGrpSpPr>
                <p:nvPr/>
              </p:nvGrpSpPr>
              <p:grpSpPr bwMode="auto">
                <a:xfrm>
                  <a:off x="8077200" y="3413760"/>
                  <a:ext cx="853440" cy="741680"/>
                  <a:chOff x="-44" y="1473"/>
                  <a:chExt cx="981" cy="1105"/>
                </a:xfrm>
              </p:grpSpPr>
              <p:pic>
                <p:nvPicPr>
                  <p:cNvPr id="46" name="Picture 45" descr="desktop_computer_stylized_medium">
                    <a:extLst>
                      <a:ext uri="{FF2B5EF4-FFF2-40B4-BE49-F238E27FC236}">
                        <a16:creationId xmlns:a16="http://schemas.microsoft.com/office/drawing/2014/main" id="{A3C4BCA4-4842-024C-AF11-771E01B69E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 name="Freeform 46">
                    <a:extLst>
                      <a:ext uri="{FF2B5EF4-FFF2-40B4-BE49-F238E27FC236}">
                        <a16:creationId xmlns:a16="http://schemas.microsoft.com/office/drawing/2014/main" id="{F91B70F3-72E4-DA46-A914-3962DFDAFCF5}"/>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pic>
            <p:nvPicPr>
              <p:cNvPr id="25" name="Picture 3">
                <a:extLst>
                  <a:ext uri="{FF2B5EF4-FFF2-40B4-BE49-F238E27FC236}">
                    <a16:creationId xmlns:a16="http://schemas.microsoft.com/office/drawing/2014/main" id="{DB281CEA-2EDB-7E42-8838-3B4E9AF351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4913" y="3316766"/>
                <a:ext cx="603370" cy="3413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nvGrpSpPr>
              <p:cNvPr id="27" name="Group 52">
                <a:extLst>
                  <a:ext uri="{FF2B5EF4-FFF2-40B4-BE49-F238E27FC236}">
                    <a16:creationId xmlns:a16="http://schemas.microsoft.com/office/drawing/2014/main" id="{FD69DDC1-EE28-4747-9DAF-9030D68225BF}"/>
                  </a:ext>
                </a:extLst>
              </p:cNvPr>
              <p:cNvGrpSpPr>
                <a:grpSpLocks/>
              </p:cNvGrpSpPr>
              <p:nvPr/>
            </p:nvGrpSpPr>
            <p:grpSpPr bwMode="auto">
              <a:xfrm>
                <a:off x="3410634" y="3567725"/>
                <a:ext cx="853440" cy="741680"/>
                <a:chOff x="7179310" y="4033520"/>
                <a:chExt cx="1009650" cy="855028"/>
              </a:xfrm>
            </p:grpSpPr>
            <p:grpSp>
              <p:nvGrpSpPr>
                <p:cNvPr id="36" name="Group 44">
                  <a:extLst>
                    <a:ext uri="{FF2B5EF4-FFF2-40B4-BE49-F238E27FC236}">
                      <a16:creationId xmlns:a16="http://schemas.microsoft.com/office/drawing/2014/main" id="{D6589D78-CAE6-4945-AE6A-FF2B5DF43275}"/>
                    </a:ext>
                  </a:extLst>
                </p:cNvPr>
                <p:cNvGrpSpPr>
                  <a:grpSpLocks/>
                </p:cNvGrpSpPr>
                <p:nvPr/>
              </p:nvGrpSpPr>
              <p:grpSpPr bwMode="auto">
                <a:xfrm>
                  <a:off x="7179310" y="4033520"/>
                  <a:ext cx="1009650" cy="855028"/>
                  <a:chOff x="-44" y="1473"/>
                  <a:chExt cx="981" cy="1105"/>
                </a:xfrm>
              </p:grpSpPr>
              <p:pic>
                <p:nvPicPr>
                  <p:cNvPr id="38" name="Picture 45" descr="desktop_computer_stylized_medium">
                    <a:extLst>
                      <a:ext uri="{FF2B5EF4-FFF2-40B4-BE49-F238E27FC236}">
                        <a16:creationId xmlns:a16="http://schemas.microsoft.com/office/drawing/2014/main" id="{DDEBCA6E-51A7-3547-A723-94DD5D4477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9" name="Freeform 46">
                    <a:extLst>
                      <a:ext uri="{FF2B5EF4-FFF2-40B4-BE49-F238E27FC236}">
                        <a16:creationId xmlns:a16="http://schemas.microsoft.com/office/drawing/2014/main" id="{0C1361BC-61F4-A247-AE5B-4F0E4A65629E}"/>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sp>
              <p:nvSpPr>
                <p:cNvPr id="37" name="Rectangle 43">
                  <a:extLst>
                    <a:ext uri="{FF2B5EF4-FFF2-40B4-BE49-F238E27FC236}">
                      <a16:creationId xmlns:a16="http://schemas.microsoft.com/office/drawing/2014/main" id="{BE3A1466-9953-894F-9410-05F157953A6D}"/>
                    </a:ext>
                  </a:extLst>
                </p:cNvPr>
                <p:cNvSpPr>
                  <a:spLocks noChangeArrowheads="1"/>
                </p:cNvSpPr>
                <p:nvPr/>
              </p:nvSpPr>
              <p:spPr bwMode="auto">
                <a:xfrm rot="16200000">
                  <a:off x="7438739" y="4308075"/>
                  <a:ext cx="128105" cy="19723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Arial" pitchFamily="34" charset="0"/>
                    <a:cs typeface="Arial" pitchFamily="34" charset="0"/>
                  </a:endParaRPr>
                </a:p>
              </p:txBody>
            </p:sp>
          </p:grpSp>
          <p:sp>
            <p:nvSpPr>
              <p:cNvPr id="28" name="Line 17">
                <a:extLst>
                  <a:ext uri="{FF2B5EF4-FFF2-40B4-BE49-F238E27FC236}">
                    <a16:creationId xmlns:a16="http://schemas.microsoft.com/office/drawing/2014/main" id="{C60B8BE4-028E-FC4B-880A-678DE13DF29C}"/>
                  </a:ext>
                </a:extLst>
              </p:cNvPr>
              <p:cNvSpPr>
                <a:spLocks noChangeShapeType="1"/>
              </p:cNvSpPr>
              <p:nvPr/>
            </p:nvSpPr>
            <p:spPr bwMode="auto">
              <a:xfrm flipV="1">
                <a:off x="204501" y="3600920"/>
                <a:ext cx="2200582" cy="62770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29" name="Line 19">
                <a:extLst>
                  <a:ext uri="{FF2B5EF4-FFF2-40B4-BE49-F238E27FC236}">
                    <a16:creationId xmlns:a16="http://schemas.microsoft.com/office/drawing/2014/main" id="{3EF27D35-9971-0C42-9FF3-27655B752359}"/>
                  </a:ext>
                </a:extLst>
              </p:cNvPr>
              <p:cNvSpPr>
                <a:spLocks noChangeShapeType="1"/>
              </p:cNvSpPr>
              <p:nvPr/>
            </p:nvSpPr>
            <p:spPr bwMode="auto">
              <a:xfrm flipH="1" flipV="1">
                <a:off x="2968756" y="3545361"/>
                <a:ext cx="646242" cy="33812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30" name="Text Box 35">
                <a:extLst>
                  <a:ext uri="{FF2B5EF4-FFF2-40B4-BE49-F238E27FC236}">
                    <a16:creationId xmlns:a16="http://schemas.microsoft.com/office/drawing/2014/main" id="{25612DA4-DC88-BA40-AD56-5683140E8CD9}"/>
                  </a:ext>
                </a:extLst>
              </p:cNvPr>
              <p:cNvSpPr txBox="1">
                <a:spLocks noChangeArrowheads="1"/>
              </p:cNvSpPr>
              <p:nvPr/>
            </p:nvSpPr>
            <p:spPr bwMode="auto">
              <a:xfrm>
                <a:off x="2401907" y="3026260"/>
                <a:ext cx="328970" cy="4924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1</a:t>
                </a:r>
              </a:p>
            </p:txBody>
          </p:sp>
          <p:sp>
            <p:nvSpPr>
              <p:cNvPr id="31" name="Text Box 36">
                <a:extLst>
                  <a:ext uri="{FF2B5EF4-FFF2-40B4-BE49-F238E27FC236}">
                    <a16:creationId xmlns:a16="http://schemas.microsoft.com/office/drawing/2014/main" id="{7384BA01-6553-804C-9E03-EE496288CF9C}"/>
                  </a:ext>
                </a:extLst>
              </p:cNvPr>
              <p:cNvSpPr txBox="1">
                <a:spLocks noChangeArrowheads="1"/>
              </p:cNvSpPr>
              <p:nvPr/>
            </p:nvSpPr>
            <p:spPr bwMode="auto">
              <a:xfrm>
                <a:off x="2903656" y="3051659"/>
                <a:ext cx="328970" cy="4924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2</a:t>
                </a:r>
              </a:p>
            </p:txBody>
          </p:sp>
          <p:sp>
            <p:nvSpPr>
              <p:cNvPr id="32" name="Text Box 37">
                <a:extLst>
                  <a:ext uri="{FF2B5EF4-FFF2-40B4-BE49-F238E27FC236}">
                    <a16:creationId xmlns:a16="http://schemas.microsoft.com/office/drawing/2014/main" id="{A128B920-BBDB-194F-995E-EF89AB5B51A1}"/>
                  </a:ext>
                </a:extLst>
              </p:cNvPr>
              <p:cNvSpPr txBox="1">
                <a:spLocks noChangeArrowheads="1"/>
              </p:cNvSpPr>
              <p:nvPr/>
            </p:nvSpPr>
            <p:spPr bwMode="auto">
              <a:xfrm>
                <a:off x="2989283" y="3312975"/>
                <a:ext cx="328970" cy="4924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3</a:t>
                </a:r>
              </a:p>
            </p:txBody>
          </p:sp>
          <p:sp>
            <p:nvSpPr>
              <p:cNvPr id="33" name="Text Box 38">
                <a:extLst>
                  <a:ext uri="{FF2B5EF4-FFF2-40B4-BE49-F238E27FC236}">
                    <a16:creationId xmlns:a16="http://schemas.microsoft.com/office/drawing/2014/main" id="{42C87562-7916-C348-B7AE-F65D7C73E44E}"/>
                  </a:ext>
                </a:extLst>
              </p:cNvPr>
              <p:cNvSpPr txBox="1">
                <a:spLocks noChangeArrowheads="1"/>
              </p:cNvSpPr>
              <p:nvPr/>
            </p:nvSpPr>
            <p:spPr bwMode="auto">
              <a:xfrm>
                <a:off x="2640079" y="3654896"/>
                <a:ext cx="328970" cy="4924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4</a:t>
                </a:r>
              </a:p>
            </p:txBody>
          </p:sp>
          <p:sp>
            <p:nvSpPr>
              <p:cNvPr id="34" name="Text Box 39">
                <a:extLst>
                  <a:ext uri="{FF2B5EF4-FFF2-40B4-BE49-F238E27FC236}">
                    <a16:creationId xmlns:a16="http://schemas.microsoft.com/office/drawing/2014/main" id="{A2DF7FB9-772A-024E-84B8-138D487A4F69}"/>
                  </a:ext>
                </a:extLst>
              </p:cNvPr>
              <p:cNvSpPr txBox="1">
                <a:spLocks noChangeArrowheads="1"/>
              </p:cNvSpPr>
              <p:nvPr/>
            </p:nvSpPr>
            <p:spPr bwMode="auto">
              <a:xfrm>
                <a:off x="2070052" y="3704108"/>
                <a:ext cx="328970" cy="4924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5</a:t>
                </a:r>
              </a:p>
            </p:txBody>
          </p:sp>
          <p:sp>
            <p:nvSpPr>
              <p:cNvPr id="35" name="Text Box 40">
                <a:extLst>
                  <a:ext uri="{FF2B5EF4-FFF2-40B4-BE49-F238E27FC236}">
                    <a16:creationId xmlns:a16="http://schemas.microsoft.com/office/drawing/2014/main" id="{C52E7E66-39D6-5944-B4B5-3145B9B2629B}"/>
                  </a:ext>
                </a:extLst>
              </p:cNvPr>
              <p:cNvSpPr txBox="1">
                <a:spLocks noChangeArrowheads="1"/>
              </p:cNvSpPr>
              <p:nvPr/>
            </p:nvSpPr>
            <p:spPr bwMode="auto">
              <a:xfrm>
                <a:off x="2081627" y="3306220"/>
                <a:ext cx="319151" cy="4924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6</a:t>
                </a:r>
              </a:p>
            </p:txBody>
          </p:sp>
        </p:grpSp>
      </p:grpSp>
      <p:pic>
        <p:nvPicPr>
          <p:cNvPr id="60" name="Picture 50" descr="desktop_computer_stylized_medium">
            <a:extLst>
              <a:ext uri="{FF2B5EF4-FFF2-40B4-BE49-F238E27FC236}">
                <a16:creationId xmlns:a16="http://schemas.microsoft.com/office/drawing/2014/main" id="{4EF33E8B-87B3-9A40-92D4-73CA5A787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660929" y="2334029"/>
            <a:ext cx="625468" cy="5177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2" name="Rectangle 48">
            <a:extLst>
              <a:ext uri="{FF2B5EF4-FFF2-40B4-BE49-F238E27FC236}">
                <a16:creationId xmlns:a16="http://schemas.microsoft.com/office/drawing/2014/main" id="{536B36B6-A31D-4F4F-A888-B2FDF0D52D3F}"/>
              </a:ext>
            </a:extLst>
          </p:cNvPr>
          <p:cNvSpPr>
            <a:spLocks noChangeArrowheads="1"/>
          </p:cNvSpPr>
          <p:nvPr/>
        </p:nvSpPr>
        <p:spPr bwMode="auto">
          <a:xfrm rot="8026867">
            <a:off x="3303290" y="3093944"/>
            <a:ext cx="74788" cy="15260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Arial" pitchFamily="34" charset="0"/>
              <a:cs typeface="Arial" pitchFamily="34" charset="0"/>
            </a:endParaRPr>
          </a:p>
        </p:txBody>
      </p:sp>
      <p:sp>
        <p:nvSpPr>
          <p:cNvPr id="63" name="Rectangle 48">
            <a:extLst>
              <a:ext uri="{FF2B5EF4-FFF2-40B4-BE49-F238E27FC236}">
                <a16:creationId xmlns:a16="http://schemas.microsoft.com/office/drawing/2014/main" id="{272432C7-C58A-7346-A146-3F7CF5DCC50D}"/>
              </a:ext>
            </a:extLst>
          </p:cNvPr>
          <p:cNvSpPr>
            <a:spLocks noChangeArrowheads="1"/>
          </p:cNvSpPr>
          <p:nvPr/>
        </p:nvSpPr>
        <p:spPr bwMode="auto">
          <a:xfrm rot="11274622" flipV="1">
            <a:off x="3984105" y="2771205"/>
            <a:ext cx="66192" cy="23518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Arial" pitchFamily="34" charset="0"/>
              <a:cs typeface="Arial" pitchFamily="34" charset="0"/>
            </a:endParaRPr>
          </a:p>
        </p:txBody>
      </p:sp>
      <p:sp>
        <p:nvSpPr>
          <p:cNvPr id="64" name="Rectangle 48">
            <a:extLst>
              <a:ext uri="{FF2B5EF4-FFF2-40B4-BE49-F238E27FC236}">
                <a16:creationId xmlns:a16="http://schemas.microsoft.com/office/drawing/2014/main" id="{BEBE6A7B-46A7-4B45-BD45-477CF8B32075}"/>
              </a:ext>
            </a:extLst>
          </p:cNvPr>
          <p:cNvSpPr>
            <a:spLocks noChangeArrowheads="1"/>
          </p:cNvSpPr>
          <p:nvPr/>
        </p:nvSpPr>
        <p:spPr bwMode="auto">
          <a:xfrm rot="14013192">
            <a:off x="3182403" y="3995918"/>
            <a:ext cx="75009" cy="16549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Arial" pitchFamily="34" charset="0"/>
              <a:cs typeface="Arial" pitchFamily="34" charset="0"/>
            </a:endParaRPr>
          </a:p>
        </p:txBody>
      </p:sp>
      <p:pic>
        <p:nvPicPr>
          <p:cNvPr id="65" name="Picture 50" descr="desktop_computer_stylized_medium">
            <a:extLst>
              <a:ext uri="{FF2B5EF4-FFF2-40B4-BE49-F238E27FC236}">
                <a16:creationId xmlns:a16="http://schemas.microsoft.com/office/drawing/2014/main" id="{2FE03378-E9C4-1647-A719-459544E1C6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683284" y="2700441"/>
            <a:ext cx="625468" cy="5177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6" name="Picture 50" descr="desktop_computer_stylized_medium">
            <a:extLst>
              <a:ext uri="{FF2B5EF4-FFF2-40B4-BE49-F238E27FC236}">
                <a16:creationId xmlns:a16="http://schemas.microsoft.com/office/drawing/2014/main" id="{7884A4BF-944E-A443-B9AF-88F5B5DF97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568989" y="3765880"/>
            <a:ext cx="625468" cy="5177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7" name="Picture 50" descr="desktop_computer_stylized_medium">
            <a:extLst>
              <a:ext uri="{FF2B5EF4-FFF2-40B4-BE49-F238E27FC236}">
                <a16:creationId xmlns:a16="http://schemas.microsoft.com/office/drawing/2014/main" id="{FEF198D0-94AA-9F45-98F4-A42979082B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172441" y="4526564"/>
            <a:ext cx="625468" cy="5177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8" name="Rectangle 67">
            <a:extLst>
              <a:ext uri="{FF2B5EF4-FFF2-40B4-BE49-F238E27FC236}">
                <a16:creationId xmlns:a16="http://schemas.microsoft.com/office/drawing/2014/main" id="{BB511EF6-4811-5B4B-AA51-D82B1A7F7212}"/>
              </a:ext>
            </a:extLst>
          </p:cNvPr>
          <p:cNvSpPr/>
          <p:nvPr/>
        </p:nvSpPr>
        <p:spPr bwMode="auto">
          <a:xfrm>
            <a:off x="3680136" y="3506245"/>
            <a:ext cx="346271" cy="27041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0" name="Straight Connector 69">
            <a:extLst>
              <a:ext uri="{FF2B5EF4-FFF2-40B4-BE49-F238E27FC236}">
                <a16:creationId xmlns:a16="http://schemas.microsoft.com/office/drawing/2014/main" id="{0468EAB9-0C65-6A4C-ADB9-398FF1D72DD3}"/>
              </a:ext>
            </a:extLst>
          </p:cNvPr>
          <p:cNvCxnSpPr>
            <a:cxnSpLocks/>
            <a:endCxn id="68" idx="0"/>
          </p:cNvCxnSpPr>
          <p:nvPr/>
        </p:nvCxnSpPr>
        <p:spPr bwMode="auto">
          <a:xfrm flipH="1">
            <a:off x="3853270" y="3014293"/>
            <a:ext cx="133688" cy="49195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74" name="Rectangle 48">
            <a:extLst>
              <a:ext uri="{FF2B5EF4-FFF2-40B4-BE49-F238E27FC236}">
                <a16:creationId xmlns:a16="http://schemas.microsoft.com/office/drawing/2014/main" id="{26CF0B9E-D6E4-A744-800F-49A96D92A2D6}"/>
              </a:ext>
            </a:extLst>
          </p:cNvPr>
          <p:cNvSpPr>
            <a:spLocks noChangeArrowheads="1"/>
          </p:cNvSpPr>
          <p:nvPr/>
        </p:nvSpPr>
        <p:spPr bwMode="auto">
          <a:xfrm rot="12362755">
            <a:off x="3623423" y="4384285"/>
            <a:ext cx="75009" cy="16549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Arial" pitchFamily="34" charset="0"/>
              <a:cs typeface="Arial" pitchFamily="34" charset="0"/>
            </a:endParaRPr>
          </a:p>
        </p:txBody>
      </p:sp>
      <p:cxnSp>
        <p:nvCxnSpPr>
          <p:cNvPr id="76" name="Straight Connector 75">
            <a:extLst>
              <a:ext uri="{FF2B5EF4-FFF2-40B4-BE49-F238E27FC236}">
                <a16:creationId xmlns:a16="http://schemas.microsoft.com/office/drawing/2014/main" id="{185DF4FA-183E-BE40-89DE-A54E23EA0C48}"/>
              </a:ext>
            </a:extLst>
          </p:cNvPr>
          <p:cNvCxnSpPr>
            <a:stCxn id="62" idx="0"/>
            <a:endCxn id="68" idx="1"/>
          </p:cNvCxnSpPr>
          <p:nvPr/>
        </p:nvCxnSpPr>
        <p:spPr bwMode="auto">
          <a:xfrm>
            <a:off x="3395771" y="3223039"/>
            <a:ext cx="284364" cy="41841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1" name="Straight Connector 80">
            <a:extLst>
              <a:ext uri="{FF2B5EF4-FFF2-40B4-BE49-F238E27FC236}">
                <a16:creationId xmlns:a16="http://schemas.microsoft.com/office/drawing/2014/main" id="{0AAAEC8F-A8E9-9B4A-B37F-E3BAC9A49C9B}"/>
              </a:ext>
            </a:extLst>
          </p:cNvPr>
          <p:cNvCxnSpPr>
            <a:stCxn id="64" idx="2"/>
          </p:cNvCxnSpPr>
          <p:nvPr/>
        </p:nvCxnSpPr>
        <p:spPr bwMode="auto">
          <a:xfrm flipV="1">
            <a:off x="3286473" y="3747323"/>
            <a:ext cx="374456" cy="28218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3" name="Straight Connector 82">
            <a:extLst>
              <a:ext uri="{FF2B5EF4-FFF2-40B4-BE49-F238E27FC236}">
                <a16:creationId xmlns:a16="http://schemas.microsoft.com/office/drawing/2014/main" id="{A8E4DC77-D6BF-8047-81D9-13421B3533AF}"/>
              </a:ext>
            </a:extLst>
          </p:cNvPr>
          <p:cNvCxnSpPr>
            <a:endCxn id="68" idx="2"/>
          </p:cNvCxnSpPr>
          <p:nvPr/>
        </p:nvCxnSpPr>
        <p:spPr bwMode="auto">
          <a:xfrm flipV="1">
            <a:off x="3730960" y="3776655"/>
            <a:ext cx="122312" cy="59956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84" name="TextBox 83">
            <a:extLst>
              <a:ext uri="{FF2B5EF4-FFF2-40B4-BE49-F238E27FC236}">
                <a16:creationId xmlns:a16="http://schemas.microsoft.com/office/drawing/2014/main" id="{3A2B717B-BCB0-C445-9A4D-4D1D3AB09A5D}"/>
              </a:ext>
            </a:extLst>
          </p:cNvPr>
          <p:cNvSpPr txBox="1"/>
          <p:nvPr/>
        </p:nvSpPr>
        <p:spPr>
          <a:xfrm>
            <a:off x="3986959" y="3884639"/>
            <a:ext cx="607859" cy="369332"/>
          </a:xfrm>
          <a:prstGeom prst="rect">
            <a:avLst/>
          </a:prstGeom>
          <a:noFill/>
        </p:spPr>
        <p:txBody>
          <a:bodyPr wrap="none" rtlCol="0">
            <a:spAutoFit/>
          </a:bodyPr>
          <a:lstStyle/>
          <a:p>
            <a:r>
              <a:rPr lang="en-US" dirty="0"/>
              <a:t>Hub</a:t>
            </a:r>
          </a:p>
        </p:txBody>
      </p:sp>
      <p:sp>
        <p:nvSpPr>
          <p:cNvPr id="85" name="Text Box 23">
            <a:extLst>
              <a:ext uri="{FF2B5EF4-FFF2-40B4-BE49-F238E27FC236}">
                <a16:creationId xmlns:a16="http://schemas.microsoft.com/office/drawing/2014/main" id="{4A8CE9F2-20DF-9B43-9DBC-DAE67D2CFE79}"/>
              </a:ext>
            </a:extLst>
          </p:cNvPr>
          <p:cNvSpPr txBox="1">
            <a:spLocks noChangeArrowheads="1"/>
          </p:cNvSpPr>
          <p:nvPr/>
        </p:nvSpPr>
        <p:spPr bwMode="auto">
          <a:xfrm>
            <a:off x="3022775" y="2416976"/>
            <a:ext cx="338554"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Arial" charset="0"/>
              </a:rPr>
              <a:t>E</a:t>
            </a:r>
          </a:p>
        </p:txBody>
      </p:sp>
      <p:sp>
        <p:nvSpPr>
          <p:cNvPr id="86" name="Text Box 23">
            <a:extLst>
              <a:ext uri="{FF2B5EF4-FFF2-40B4-BE49-F238E27FC236}">
                <a16:creationId xmlns:a16="http://schemas.microsoft.com/office/drawing/2014/main" id="{0B1F75B6-2243-4D4F-A41E-FEC6E1A230E8}"/>
              </a:ext>
            </a:extLst>
          </p:cNvPr>
          <p:cNvSpPr txBox="1">
            <a:spLocks noChangeArrowheads="1"/>
          </p:cNvSpPr>
          <p:nvPr/>
        </p:nvSpPr>
        <p:spPr bwMode="auto">
          <a:xfrm>
            <a:off x="2767495" y="3469930"/>
            <a:ext cx="325730"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Arial" charset="0"/>
              </a:rPr>
              <a:t>F</a:t>
            </a:r>
          </a:p>
        </p:txBody>
      </p:sp>
      <p:sp>
        <p:nvSpPr>
          <p:cNvPr id="87" name="Text Box 23">
            <a:extLst>
              <a:ext uri="{FF2B5EF4-FFF2-40B4-BE49-F238E27FC236}">
                <a16:creationId xmlns:a16="http://schemas.microsoft.com/office/drawing/2014/main" id="{A84AFA53-A558-0340-83CC-C2F02B39BA68}"/>
              </a:ext>
            </a:extLst>
          </p:cNvPr>
          <p:cNvSpPr txBox="1">
            <a:spLocks noChangeArrowheads="1"/>
          </p:cNvSpPr>
          <p:nvPr/>
        </p:nvSpPr>
        <p:spPr bwMode="auto">
          <a:xfrm>
            <a:off x="3881133" y="2025067"/>
            <a:ext cx="351378"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Arial" charset="0"/>
              </a:rPr>
              <a:t>D</a:t>
            </a:r>
          </a:p>
        </p:txBody>
      </p:sp>
      <p:sp>
        <p:nvSpPr>
          <p:cNvPr id="88" name="Oval 87">
            <a:extLst>
              <a:ext uri="{FF2B5EF4-FFF2-40B4-BE49-F238E27FC236}">
                <a16:creationId xmlns:a16="http://schemas.microsoft.com/office/drawing/2014/main" id="{8038FCA7-2544-5A44-B68D-B0D7D0EAFE2A}"/>
              </a:ext>
            </a:extLst>
          </p:cNvPr>
          <p:cNvSpPr/>
          <p:nvPr/>
        </p:nvSpPr>
        <p:spPr bwMode="auto">
          <a:xfrm>
            <a:off x="2413001" y="1832002"/>
            <a:ext cx="2362200" cy="3495649"/>
          </a:xfrm>
          <a:prstGeom prst="ellipse">
            <a:avLst/>
          </a:prstGeom>
          <a:noFill/>
          <a:ln w="28575">
            <a:solidFill>
              <a:schemeClr val="accent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9" name="TextBox 88">
            <a:extLst>
              <a:ext uri="{FF2B5EF4-FFF2-40B4-BE49-F238E27FC236}">
                <a16:creationId xmlns:a16="http://schemas.microsoft.com/office/drawing/2014/main" id="{52D12CB1-FDC4-D945-AC6A-6027EBC0D674}"/>
              </a:ext>
            </a:extLst>
          </p:cNvPr>
          <p:cNvSpPr txBox="1"/>
          <p:nvPr/>
        </p:nvSpPr>
        <p:spPr>
          <a:xfrm>
            <a:off x="1543051" y="4557847"/>
            <a:ext cx="1479892" cy="646331"/>
          </a:xfrm>
          <a:prstGeom prst="rect">
            <a:avLst/>
          </a:prstGeom>
          <a:noFill/>
        </p:spPr>
        <p:txBody>
          <a:bodyPr wrap="none" rtlCol="0">
            <a:spAutoFit/>
          </a:bodyPr>
          <a:lstStyle/>
          <a:p>
            <a:r>
              <a:rPr lang="en-US" dirty="0"/>
              <a:t>Broadcast</a:t>
            </a:r>
          </a:p>
          <a:p>
            <a:r>
              <a:rPr lang="en-US" dirty="0"/>
              <a:t>Environment</a:t>
            </a:r>
          </a:p>
        </p:txBody>
      </p:sp>
      <p:pic>
        <p:nvPicPr>
          <p:cNvPr id="71" name="Picture 17" descr="underline_base">
            <a:extLst>
              <a:ext uri="{FF2B5EF4-FFF2-40B4-BE49-F238E27FC236}">
                <a16:creationId xmlns:a16="http://schemas.microsoft.com/office/drawing/2014/main" id="{EF866C94-67C2-2D45-AA06-07BE954C2BCB}"/>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7228" y="980968"/>
            <a:ext cx="5205015" cy="1182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 name="Rectangle 71">
            <a:extLst>
              <a:ext uri="{FF2B5EF4-FFF2-40B4-BE49-F238E27FC236}">
                <a16:creationId xmlns:a16="http://schemas.microsoft.com/office/drawing/2014/main" id="{4D6154CC-D631-E54B-9B84-AC743D52F683}"/>
              </a:ext>
            </a:extLst>
          </p:cNvPr>
          <p:cNvSpPr/>
          <p:nvPr/>
        </p:nvSpPr>
        <p:spPr>
          <a:xfrm>
            <a:off x="3034624" y="3310648"/>
            <a:ext cx="522164" cy="134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B5483F6B-202E-F44B-A69C-70B3AA90933E}"/>
              </a:ext>
            </a:extLst>
          </p:cNvPr>
          <p:cNvSpPr/>
          <p:nvPr/>
        </p:nvSpPr>
        <p:spPr>
          <a:xfrm>
            <a:off x="2999979" y="3831436"/>
            <a:ext cx="522164" cy="134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31337C8F-8A24-DE46-96CC-C44C6564D8DA}"/>
              </a:ext>
            </a:extLst>
          </p:cNvPr>
          <p:cNvSpPr/>
          <p:nvPr/>
        </p:nvSpPr>
        <p:spPr>
          <a:xfrm>
            <a:off x="3416392" y="4138673"/>
            <a:ext cx="522164" cy="134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FFAAEA34-44B0-504E-972B-73D219F40544}"/>
              </a:ext>
            </a:extLst>
          </p:cNvPr>
          <p:cNvSpPr/>
          <p:nvPr/>
        </p:nvSpPr>
        <p:spPr>
          <a:xfrm>
            <a:off x="6107501" y="2679882"/>
            <a:ext cx="522164" cy="134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BF858B21-15E2-0043-B8CB-B4E7DFFB97F5}"/>
              </a:ext>
            </a:extLst>
          </p:cNvPr>
          <p:cNvSpPr/>
          <p:nvPr/>
        </p:nvSpPr>
        <p:spPr>
          <a:xfrm>
            <a:off x="6786894" y="2803708"/>
            <a:ext cx="522164" cy="134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538828A0-4B8C-D74A-8CBD-081F7842DD1F}"/>
              </a:ext>
            </a:extLst>
          </p:cNvPr>
          <p:cNvSpPr/>
          <p:nvPr/>
        </p:nvSpPr>
        <p:spPr>
          <a:xfrm>
            <a:off x="6706624" y="3176584"/>
            <a:ext cx="522164" cy="134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7C126C5D-5314-CF49-BEAB-AA300B43A474}"/>
              </a:ext>
            </a:extLst>
          </p:cNvPr>
          <p:cNvSpPr/>
          <p:nvPr/>
        </p:nvSpPr>
        <p:spPr>
          <a:xfrm>
            <a:off x="5274357" y="3235386"/>
            <a:ext cx="522164" cy="134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C70FAE65-2EAF-9643-B4D3-C2D4DFB8E82A}"/>
              </a:ext>
            </a:extLst>
          </p:cNvPr>
          <p:cNvSpPr/>
          <p:nvPr/>
        </p:nvSpPr>
        <p:spPr>
          <a:xfrm>
            <a:off x="5466007" y="2846068"/>
            <a:ext cx="522164" cy="134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086AF45A-2D46-9146-80F9-B4702894A07D}"/>
              </a:ext>
            </a:extLst>
          </p:cNvPr>
          <p:cNvSpPr/>
          <p:nvPr/>
        </p:nvSpPr>
        <p:spPr>
          <a:xfrm>
            <a:off x="6093755" y="3484705"/>
            <a:ext cx="522164" cy="134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FD70739B-5808-4540-8C46-EF9B054E306D}"/>
              </a:ext>
            </a:extLst>
          </p:cNvPr>
          <p:cNvCxnSpPr>
            <a:cxnSpLocks/>
          </p:cNvCxnSpPr>
          <p:nvPr/>
        </p:nvCxnSpPr>
        <p:spPr>
          <a:xfrm flipH="1">
            <a:off x="3398671" y="2792835"/>
            <a:ext cx="447002" cy="1674198"/>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41" name="Table 40">
            <a:extLst>
              <a:ext uri="{FF2B5EF4-FFF2-40B4-BE49-F238E27FC236}">
                <a16:creationId xmlns:a16="http://schemas.microsoft.com/office/drawing/2014/main" id="{1C28638C-9331-4F43-BA5F-FC0EC8CA2ACE}"/>
              </a:ext>
            </a:extLst>
          </p:cNvPr>
          <p:cNvGraphicFramePr>
            <a:graphicFrameLocks noGrp="1"/>
          </p:cNvGraphicFramePr>
          <p:nvPr/>
        </p:nvGraphicFramePr>
        <p:xfrm>
          <a:off x="7535324" y="4010665"/>
          <a:ext cx="1487794" cy="1108358"/>
        </p:xfrm>
        <a:graphic>
          <a:graphicData uri="http://schemas.openxmlformats.org/drawingml/2006/table">
            <a:tbl>
              <a:tblPr firstRow="1" bandRow="1">
                <a:tableStyleId>{5C22544A-7EE6-4342-B048-85BDC9FD1C3A}</a:tableStyleId>
              </a:tblPr>
              <a:tblGrid>
                <a:gridCol w="743897">
                  <a:extLst>
                    <a:ext uri="{9D8B030D-6E8A-4147-A177-3AD203B41FA5}">
                      <a16:colId xmlns:a16="http://schemas.microsoft.com/office/drawing/2014/main" val="1356188093"/>
                    </a:ext>
                  </a:extLst>
                </a:gridCol>
                <a:gridCol w="743897">
                  <a:extLst>
                    <a:ext uri="{9D8B030D-6E8A-4147-A177-3AD203B41FA5}">
                      <a16:colId xmlns:a16="http://schemas.microsoft.com/office/drawing/2014/main" val="3405209825"/>
                    </a:ext>
                  </a:extLst>
                </a:gridCol>
              </a:tblGrid>
              <a:tr h="480060">
                <a:tc>
                  <a:txBody>
                    <a:bodyPr/>
                    <a:lstStyle/>
                    <a:p>
                      <a:r>
                        <a:rPr lang="en-US" sz="1400" dirty="0"/>
                        <a:t>Address</a:t>
                      </a:r>
                    </a:p>
                  </a:txBody>
                  <a:tcPr marL="68580" marR="68580" marT="34290" marB="34290"/>
                </a:tc>
                <a:tc>
                  <a:txBody>
                    <a:bodyPr/>
                    <a:lstStyle/>
                    <a:p>
                      <a:r>
                        <a:rPr lang="en-US" sz="1400" dirty="0"/>
                        <a:t>Port</a:t>
                      </a:r>
                    </a:p>
                  </a:txBody>
                  <a:tcPr marL="68580" marR="68580" marT="34290" marB="34290"/>
                </a:tc>
                <a:extLst>
                  <a:ext uri="{0D108BD9-81ED-4DB2-BD59-A6C34878D82A}">
                    <a16:rowId xmlns:a16="http://schemas.microsoft.com/office/drawing/2014/main" val="890118231"/>
                  </a:ext>
                </a:extLst>
              </a:tr>
              <a:tr h="306529">
                <a:tc>
                  <a:txBody>
                    <a:bodyPr/>
                    <a:lstStyle/>
                    <a:p>
                      <a:r>
                        <a:rPr lang="en-US" sz="1400" dirty="0"/>
                        <a:t>D</a:t>
                      </a:r>
                    </a:p>
                  </a:txBody>
                  <a:tcPr marL="68580" marR="68580" marT="34290" marB="34290"/>
                </a:tc>
                <a:tc>
                  <a:txBody>
                    <a:bodyPr/>
                    <a:lstStyle/>
                    <a:p>
                      <a:r>
                        <a:rPr lang="en-US" sz="1400" dirty="0"/>
                        <a:t>5</a:t>
                      </a:r>
                    </a:p>
                  </a:txBody>
                  <a:tcPr marL="68580" marR="68580" marT="34290" marB="34290"/>
                </a:tc>
                <a:extLst>
                  <a:ext uri="{0D108BD9-81ED-4DB2-BD59-A6C34878D82A}">
                    <a16:rowId xmlns:a16="http://schemas.microsoft.com/office/drawing/2014/main" val="3577860382"/>
                  </a:ext>
                </a:extLst>
              </a:tr>
              <a:tr h="306529">
                <a:tc>
                  <a:txBody>
                    <a:bodyPr/>
                    <a:lstStyle/>
                    <a:p>
                      <a:r>
                        <a:rPr lang="en-US" sz="1400" dirty="0"/>
                        <a:t>D’</a:t>
                      </a:r>
                    </a:p>
                  </a:txBody>
                  <a:tcPr marL="68580" marR="68580" marT="34290" marB="34290"/>
                </a:tc>
                <a:tc>
                  <a:txBody>
                    <a:bodyPr/>
                    <a:lstStyle/>
                    <a:p>
                      <a:r>
                        <a:rPr lang="en-US" sz="1400" dirty="0"/>
                        <a:t>5</a:t>
                      </a:r>
                    </a:p>
                  </a:txBody>
                  <a:tcPr marL="68580" marR="68580" marT="34290" marB="34290"/>
                </a:tc>
                <a:extLst>
                  <a:ext uri="{0D108BD9-81ED-4DB2-BD59-A6C34878D82A}">
                    <a16:rowId xmlns:a16="http://schemas.microsoft.com/office/drawing/2014/main" val="4124240635"/>
                  </a:ext>
                </a:extLst>
              </a:tr>
            </a:tbl>
          </a:graphicData>
        </a:graphic>
      </p:graphicFrame>
      <p:sp>
        <p:nvSpPr>
          <p:cNvPr id="92" name="Rectangle 91">
            <a:extLst>
              <a:ext uri="{FF2B5EF4-FFF2-40B4-BE49-F238E27FC236}">
                <a16:creationId xmlns:a16="http://schemas.microsoft.com/office/drawing/2014/main" id="{49DB3949-6EC1-2B4D-9B25-280696DE2F17}"/>
              </a:ext>
            </a:extLst>
          </p:cNvPr>
          <p:cNvSpPr/>
          <p:nvPr/>
        </p:nvSpPr>
        <p:spPr>
          <a:xfrm>
            <a:off x="3723050" y="2803708"/>
            <a:ext cx="522164" cy="134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4FF57C68-5CA7-0044-958D-604F6F236F96}"/>
              </a:ext>
            </a:extLst>
          </p:cNvPr>
          <p:cNvSpPr/>
          <p:nvPr/>
        </p:nvSpPr>
        <p:spPr>
          <a:xfrm>
            <a:off x="3437152" y="4239348"/>
            <a:ext cx="522164" cy="13406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106D7E5A-B475-B74A-BFC9-CCC0C6E4A62C}"/>
              </a:ext>
            </a:extLst>
          </p:cNvPr>
          <p:cNvSpPr/>
          <p:nvPr/>
        </p:nvSpPr>
        <p:spPr>
          <a:xfrm>
            <a:off x="3628245" y="3605448"/>
            <a:ext cx="522164" cy="13406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2CDDCAAF-B52D-EA4F-BB52-E9FB956C69F3}"/>
              </a:ext>
            </a:extLst>
          </p:cNvPr>
          <p:cNvSpPr/>
          <p:nvPr/>
        </p:nvSpPr>
        <p:spPr>
          <a:xfrm>
            <a:off x="3625276" y="3608590"/>
            <a:ext cx="522164" cy="13406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6844B8FB-866F-C743-94A7-73FC507C68E6}"/>
              </a:ext>
            </a:extLst>
          </p:cNvPr>
          <p:cNvSpPr/>
          <p:nvPr/>
        </p:nvSpPr>
        <p:spPr>
          <a:xfrm>
            <a:off x="3620173" y="3682443"/>
            <a:ext cx="522164" cy="13406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9864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subTnLst>
                                    <p:set>
                                      <p:cBhvr override="childStyle">
                                        <p:cTn dur="1" fill="hold" display="0" masterRel="nextClick" afterEffect="1"/>
                                        <p:tgtEl>
                                          <p:spTgt spid="9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5"/>
                                        </p:tgtEl>
                                        <p:attrNameLst>
                                          <p:attrName>style.visibility</p:attrName>
                                        </p:attrNameLst>
                                      </p:cBhvr>
                                      <p:to>
                                        <p:strVal val="visible"/>
                                      </p:to>
                                    </p:set>
                                  </p:childTnLst>
                                  <p:subTnLst>
                                    <p:set>
                                      <p:cBhvr override="childStyle">
                                        <p:cTn dur="1" fill="hold" display="0" masterRel="nextClick" afterEffect="1"/>
                                        <p:tgtEl>
                                          <p:spTgt spid="75"/>
                                        </p:tgtEl>
                                        <p:attrNameLst>
                                          <p:attrName>style.visibility</p:attrName>
                                        </p:attrNameLst>
                                      </p:cBhvr>
                                      <p:to>
                                        <p:strVal val="hidden"/>
                                      </p:to>
                                    </p:set>
                                  </p:subTnLst>
                                </p:cTn>
                              </p:par>
                              <p:par>
                                <p:cTn id="11" presetID="1" presetClass="entr" presetSubtype="0" fill="hold" grpId="0" nodeType="withEffect">
                                  <p:stCondLst>
                                    <p:cond delay="0"/>
                                  </p:stCondLst>
                                  <p:childTnLst>
                                    <p:set>
                                      <p:cBhvr>
                                        <p:cTn id="12" dur="1" fill="hold">
                                          <p:stCondLst>
                                            <p:cond delay="0"/>
                                          </p:stCondLst>
                                        </p:cTn>
                                        <p:tgtEl>
                                          <p:spTgt spid="72"/>
                                        </p:tgtEl>
                                        <p:attrNameLst>
                                          <p:attrName>style.visibility</p:attrName>
                                        </p:attrNameLst>
                                      </p:cBhvr>
                                      <p:to>
                                        <p:strVal val="visible"/>
                                      </p:to>
                                    </p:set>
                                  </p:childTnLst>
                                  <p:subTnLst>
                                    <p:set>
                                      <p:cBhvr override="childStyle">
                                        <p:cTn dur="1" fill="hold" display="0" masterRel="nextClick" afterEffect="1"/>
                                        <p:tgtEl>
                                          <p:spTgt spid="72"/>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73"/>
                                        </p:tgtEl>
                                        <p:attrNameLst>
                                          <p:attrName>style.visibility</p:attrName>
                                        </p:attrNameLst>
                                      </p:cBhvr>
                                      <p:to>
                                        <p:strVal val="visible"/>
                                      </p:to>
                                    </p:set>
                                  </p:childTnLst>
                                  <p:subTnLst>
                                    <p:set>
                                      <p:cBhvr override="childStyle">
                                        <p:cTn dur="1" fill="hold" display="0" masterRel="nextClick" afterEffect="1"/>
                                        <p:tgtEl>
                                          <p:spTgt spid="73"/>
                                        </p:tgtEl>
                                        <p:attrNameLst>
                                          <p:attrName>style.visibility</p:attrName>
                                        </p:attrNameLst>
                                      </p:cBhvr>
                                      <p:to>
                                        <p:strVal val="hidden"/>
                                      </p:to>
                                    </p:set>
                                  </p:subTnLst>
                                </p:cTn>
                              </p:par>
                              <p:par>
                                <p:cTn id="15" presetID="1" presetClass="entr" presetSubtype="0" fill="hold" grpId="0" nodeType="withEffect">
                                  <p:stCondLst>
                                    <p:cond delay="0"/>
                                  </p:stCondLst>
                                  <p:childTnLst>
                                    <p:set>
                                      <p:cBhvr>
                                        <p:cTn id="16" dur="1" fill="hold">
                                          <p:stCondLst>
                                            <p:cond delay="0"/>
                                          </p:stCondLst>
                                        </p:cTn>
                                        <p:tgtEl>
                                          <p:spTgt spid="82"/>
                                        </p:tgtEl>
                                        <p:attrNameLst>
                                          <p:attrName>style.visibility</p:attrName>
                                        </p:attrNameLst>
                                      </p:cBhvr>
                                      <p:to>
                                        <p:strVal val="visible"/>
                                      </p:to>
                                    </p:set>
                                  </p:childTnLst>
                                  <p:subTnLst>
                                    <p:set>
                                      <p:cBhvr override="childStyle">
                                        <p:cTn dur="1" fill="hold" display="0" masterRel="nextClick" afterEffect="1"/>
                                        <p:tgtEl>
                                          <p:spTgt spid="82"/>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0"/>
                                        </p:tgtEl>
                                        <p:attrNameLst>
                                          <p:attrName>style.visibility</p:attrName>
                                        </p:attrNameLst>
                                      </p:cBhvr>
                                      <p:to>
                                        <p:strVal val="visible"/>
                                      </p:to>
                                    </p:set>
                                  </p:childTnLst>
                                  <p:subTnLst>
                                    <p:set>
                                      <p:cBhvr override="childStyle">
                                        <p:cTn dur="1" fill="hold" display="0" masterRel="nextClick" afterEffect="1"/>
                                        <p:tgtEl>
                                          <p:spTgt spid="90"/>
                                        </p:tgtEl>
                                        <p:attrNameLst>
                                          <p:attrName>style.visibility</p:attrName>
                                        </p:attrNameLst>
                                      </p:cBhvr>
                                      <p:to>
                                        <p:strVal val="hidden"/>
                                      </p:to>
                                    </p:set>
                                  </p:subTnLst>
                                </p:cTn>
                              </p:par>
                              <p:par>
                                <p:cTn id="21" presetID="1" presetClass="entr" presetSubtype="0" fill="hold" grpId="0" nodeType="withEffect">
                                  <p:stCondLst>
                                    <p:cond delay="0"/>
                                  </p:stCondLst>
                                  <p:childTnLst>
                                    <p:set>
                                      <p:cBhvr>
                                        <p:cTn id="22" dur="1" fill="hold">
                                          <p:stCondLst>
                                            <p:cond delay="0"/>
                                          </p:stCondLst>
                                        </p:cTn>
                                        <p:tgtEl>
                                          <p:spTgt spid="77"/>
                                        </p:tgtEl>
                                        <p:attrNameLst>
                                          <p:attrName>style.visibility</p:attrName>
                                        </p:attrNameLst>
                                      </p:cBhvr>
                                      <p:to>
                                        <p:strVal val="visible"/>
                                      </p:to>
                                    </p:set>
                                  </p:childTnLst>
                                  <p:subTnLst>
                                    <p:set>
                                      <p:cBhvr override="childStyle">
                                        <p:cTn dur="1" fill="hold" display="0" masterRel="nextClick" afterEffect="1"/>
                                        <p:tgtEl>
                                          <p:spTgt spid="77"/>
                                        </p:tgtEl>
                                        <p:attrNameLst>
                                          <p:attrName>style.visibility</p:attrName>
                                        </p:attrNameLst>
                                      </p:cBhvr>
                                      <p:to>
                                        <p:strVal val="hidden"/>
                                      </p:to>
                                    </p:set>
                                  </p:subTnLst>
                                </p:cTn>
                              </p:par>
                              <p:par>
                                <p:cTn id="23" presetID="1" presetClass="entr" presetSubtype="0" fill="hold" grpId="0" nodeType="withEffect">
                                  <p:stCondLst>
                                    <p:cond delay="0"/>
                                  </p:stCondLst>
                                  <p:childTnLst>
                                    <p:set>
                                      <p:cBhvr>
                                        <p:cTn id="24" dur="1" fill="hold">
                                          <p:stCondLst>
                                            <p:cond delay="0"/>
                                          </p:stCondLst>
                                        </p:cTn>
                                        <p:tgtEl>
                                          <p:spTgt spid="78"/>
                                        </p:tgtEl>
                                        <p:attrNameLst>
                                          <p:attrName>style.visibility</p:attrName>
                                        </p:attrNameLst>
                                      </p:cBhvr>
                                      <p:to>
                                        <p:strVal val="visible"/>
                                      </p:to>
                                    </p:set>
                                  </p:childTnLst>
                                  <p:subTnLst>
                                    <p:set>
                                      <p:cBhvr override="childStyle">
                                        <p:cTn dur="1" fill="hold" display="0" masterRel="nextClick" afterEffect="1"/>
                                        <p:tgtEl>
                                          <p:spTgt spid="78"/>
                                        </p:tgtEl>
                                        <p:attrNameLst>
                                          <p:attrName>style.visibility</p:attrName>
                                        </p:attrNameLst>
                                      </p:cBhvr>
                                      <p:to>
                                        <p:strVal val="hidden"/>
                                      </p:to>
                                    </p:set>
                                  </p:subTnLst>
                                </p:cTn>
                              </p:par>
                              <p:par>
                                <p:cTn id="25" presetID="1" presetClass="entr" presetSubtype="0" fill="hold" grpId="0" nodeType="withEffect">
                                  <p:stCondLst>
                                    <p:cond delay="0"/>
                                  </p:stCondLst>
                                  <p:childTnLst>
                                    <p:set>
                                      <p:cBhvr>
                                        <p:cTn id="26" dur="1" fill="hold">
                                          <p:stCondLst>
                                            <p:cond delay="0"/>
                                          </p:stCondLst>
                                        </p:cTn>
                                        <p:tgtEl>
                                          <p:spTgt spid="80"/>
                                        </p:tgtEl>
                                        <p:attrNameLst>
                                          <p:attrName>style.visibility</p:attrName>
                                        </p:attrNameLst>
                                      </p:cBhvr>
                                      <p:to>
                                        <p:strVal val="visible"/>
                                      </p:to>
                                    </p:set>
                                  </p:childTnLst>
                                  <p:subTnLst>
                                    <p:set>
                                      <p:cBhvr override="childStyle">
                                        <p:cTn dur="1" fill="hold" display="0" masterRel="nextClick" afterEffect="1"/>
                                        <p:tgtEl>
                                          <p:spTgt spid="80"/>
                                        </p:tgtEl>
                                        <p:attrNameLst>
                                          <p:attrName>style.visibility</p:attrName>
                                        </p:attrNameLst>
                                      </p:cBhvr>
                                      <p:to>
                                        <p:strVal val="hidden"/>
                                      </p:to>
                                    </p:set>
                                  </p:subTnLst>
                                </p:cTn>
                              </p:par>
                              <p:par>
                                <p:cTn id="27" presetID="1" presetClass="entr" presetSubtype="0" fill="hold" grpId="0" nodeType="withEffect">
                                  <p:stCondLst>
                                    <p:cond delay="0"/>
                                  </p:stCondLst>
                                  <p:childTnLst>
                                    <p:set>
                                      <p:cBhvr>
                                        <p:cTn id="28" dur="1" fill="hold">
                                          <p:stCondLst>
                                            <p:cond delay="0"/>
                                          </p:stCondLst>
                                        </p:cTn>
                                        <p:tgtEl>
                                          <p:spTgt spid="91"/>
                                        </p:tgtEl>
                                        <p:attrNameLst>
                                          <p:attrName>style.visibility</p:attrName>
                                        </p:attrNameLst>
                                      </p:cBhvr>
                                      <p:to>
                                        <p:strVal val="visible"/>
                                      </p:to>
                                    </p:set>
                                  </p:childTnLst>
                                  <p:subTnLst>
                                    <p:set>
                                      <p:cBhvr override="childStyle">
                                        <p:cTn dur="1" fill="hold" display="0" masterRel="nextClick" afterEffect="1"/>
                                        <p:tgtEl>
                                          <p:spTgt spid="91"/>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2" nodeType="clickEffect">
                                  <p:stCondLst>
                                    <p:cond delay="0"/>
                                  </p:stCondLst>
                                  <p:childTnLst>
                                    <p:set>
                                      <p:cBhvr>
                                        <p:cTn id="36" dur="1" fill="hold">
                                          <p:stCondLst>
                                            <p:cond delay="0"/>
                                          </p:stCondLst>
                                        </p:cTn>
                                        <p:tgtEl>
                                          <p:spTgt spid="9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0" presetClass="path" presetSubtype="0" accel="50000" decel="50000" fill="hold" grpId="1" nodeType="clickEffect">
                                  <p:stCondLst>
                                    <p:cond delay="0"/>
                                  </p:stCondLst>
                                  <p:childTnLst>
                                    <p:animMotion origin="layout" path="M 2.91667E-6 -1.85185E-6 L 0.02175 -0.11088 " pathEditMode="relative" rAng="0" ptsTypes="AA">
                                      <p:cBhvr>
                                        <p:cTn id="40" dur="2000" fill="hold"/>
                                        <p:tgtEl>
                                          <p:spTgt spid="93"/>
                                        </p:tgtEl>
                                        <p:attrNameLst>
                                          <p:attrName>ppt_x</p:attrName>
                                          <p:attrName>ppt_y</p:attrName>
                                        </p:attrNameLst>
                                      </p:cBhvr>
                                      <p:rCtr x="964" y="-5556"/>
                                    </p:animMotion>
                                  </p:childTnLst>
                                </p:cTn>
                              </p:par>
                              <p:par>
                                <p:cTn id="41" presetID="0" presetClass="path" presetSubtype="0" accel="50000" decel="50000" fill="hold" grpId="0" nodeType="withEffect">
                                  <p:stCondLst>
                                    <p:cond delay="0"/>
                                  </p:stCondLst>
                                  <p:childTnLst>
                                    <p:animMotion origin="layout" path="M 0.02005 -0.10879 L 0.03906 -0.25926 " pathEditMode="relative" rAng="0" ptsTypes="AA">
                                      <p:cBhvr>
                                        <p:cTn id="42" dur="2000" fill="hold"/>
                                        <p:tgtEl>
                                          <p:spTgt spid="93"/>
                                        </p:tgtEl>
                                        <p:attrNameLst>
                                          <p:attrName>ppt_x</p:attrName>
                                          <p:attrName>ppt_y</p:attrName>
                                        </p:attrNameLst>
                                      </p:cBhvr>
                                      <p:rCtr x="951" y="-7523"/>
                                    </p:animMotion>
                                  </p:childTnLst>
                                </p:cTn>
                              </p:par>
                              <p:par>
                                <p:cTn id="43" presetID="1" presetClass="entr" presetSubtype="0" fill="hold" grpId="1" nodeType="withEffect">
                                  <p:stCondLst>
                                    <p:cond delay="0"/>
                                  </p:stCondLst>
                                  <p:childTnLst>
                                    <p:set>
                                      <p:cBhvr>
                                        <p:cTn id="44" dur="1" fill="hold">
                                          <p:stCondLst>
                                            <p:cond delay="0"/>
                                          </p:stCondLst>
                                        </p:cTn>
                                        <p:tgtEl>
                                          <p:spTgt spid="97"/>
                                        </p:tgtEl>
                                        <p:attrNameLst>
                                          <p:attrName>style.visibility</p:attrName>
                                        </p:attrNameLst>
                                      </p:cBhvr>
                                      <p:to>
                                        <p:strVal val="visible"/>
                                      </p:to>
                                    </p:set>
                                  </p:childTnLst>
                                </p:cTn>
                              </p:par>
                              <p:par>
                                <p:cTn id="45" presetID="0" presetClass="path" presetSubtype="0" accel="50000" decel="50000" fill="hold" grpId="0" nodeType="withEffect">
                                  <p:stCondLst>
                                    <p:cond delay="0"/>
                                  </p:stCondLst>
                                  <p:childTnLst>
                                    <p:animMotion origin="layout" path="M -4.16667E-7 -2.22222E-6 L 0.11458 -0.0412 " pathEditMode="relative" rAng="0" ptsTypes="AA">
                                      <p:cBhvr>
                                        <p:cTn id="46" dur="2000" fill="hold"/>
                                        <p:tgtEl>
                                          <p:spTgt spid="97"/>
                                        </p:tgtEl>
                                        <p:attrNameLst>
                                          <p:attrName>ppt_x</p:attrName>
                                          <p:attrName>ppt_y</p:attrName>
                                        </p:attrNameLst>
                                      </p:cBhvr>
                                      <p:rCtr x="5729" y="-2060"/>
                                    </p:animMotion>
                                  </p:childTnLst>
                                </p:cTn>
                              </p:par>
                              <p:par>
                                <p:cTn id="47" presetID="1" presetClass="entr" presetSubtype="0" fill="hold" grpId="1" nodeType="withEffect">
                                  <p:stCondLst>
                                    <p:cond delay="0"/>
                                  </p:stCondLst>
                                  <p:childTnLst>
                                    <p:set>
                                      <p:cBhvr>
                                        <p:cTn id="48" dur="1" fill="hold">
                                          <p:stCondLst>
                                            <p:cond delay="0"/>
                                          </p:stCondLst>
                                        </p:cTn>
                                        <p:tgtEl>
                                          <p:spTgt spid="98"/>
                                        </p:tgtEl>
                                        <p:attrNameLst>
                                          <p:attrName>style.visibility</p:attrName>
                                        </p:attrNameLst>
                                      </p:cBhvr>
                                      <p:to>
                                        <p:strVal val="visible"/>
                                      </p:to>
                                    </p:set>
                                  </p:childTnLst>
                                </p:cTn>
                              </p:par>
                              <p:par>
                                <p:cTn id="49" presetID="0" presetClass="path" presetSubtype="0" accel="50000" decel="50000" fill="hold" grpId="0" nodeType="withEffect">
                                  <p:stCondLst>
                                    <p:cond delay="0"/>
                                  </p:stCondLst>
                                  <p:childTnLst>
                                    <p:animMotion origin="layout" path="M 5.55112E-17 3.33333E-6 L -0.07682 -0.09028 " pathEditMode="relative" rAng="0" ptsTypes="AA">
                                      <p:cBhvr>
                                        <p:cTn id="50" dur="2000" fill="hold"/>
                                        <p:tgtEl>
                                          <p:spTgt spid="98"/>
                                        </p:tgtEl>
                                        <p:attrNameLst>
                                          <p:attrName>ppt_x</p:attrName>
                                          <p:attrName>ppt_y</p:attrName>
                                        </p:attrNameLst>
                                      </p:cBhvr>
                                      <p:rCtr x="-3841" y="-4514"/>
                                    </p:animMotion>
                                  </p:childTnLst>
                                </p:cTn>
                              </p:par>
                              <p:par>
                                <p:cTn id="51" presetID="1" presetClass="entr" presetSubtype="0" fill="hold" grpId="1" nodeType="withEffect">
                                  <p:stCondLst>
                                    <p:cond delay="0"/>
                                  </p:stCondLst>
                                  <p:childTnLst>
                                    <p:set>
                                      <p:cBhvr>
                                        <p:cTn id="52" dur="1" fill="hold">
                                          <p:stCondLst>
                                            <p:cond delay="0"/>
                                          </p:stCondLst>
                                        </p:cTn>
                                        <p:tgtEl>
                                          <p:spTgt spid="101"/>
                                        </p:tgtEl>
                                        <p:attrNameLst>
                                          <p:attrName>style.visibility</p:attrName>
                                        </p:attrNameLst>
                                      </p:cBhvr>
                                      <p:to>
                                        <p:strVal val="visible"/>
                                      </p:to>
                                    </p:set>
                                  </p:childTnLst>
                                </p:cTn>
                              </p:par>
                              <p:par>
                                <p:cTn id="53" presetID="0" presetClass="path" presetSubtype="0" accel="50000" decel="50000" fill="hold" grpId="0" nodeType="withEffect">
                                  <p:stCondLst>
                                    <p:cond delay="0"/>
                                  </p:stCondLst>
                                  <p:childTnLst>
                                    <p:animMotion origin="layout" path="M 8.33333E-7 1.48148E-6 L -0.10612 -0.00463 " pathEditMode="relative" rAng="0" ptsTypes="AA">
                                      <p:cBhvr>
                                        <p:cTn id="54" dur="2000" fill="hold"/>
                                        <p:tgtEl>
                                          <p:spTgt spid="101"/>
                                        </p:tgtEl>
                                        <p:attrNameLst>
                                          <p:attrName>ppt_x</p:attrName>
                                          <p:attrName>ppt_y</p:attrName>
                                        </p:attrNameLst>
                                      </p:cBhvr>
                                      <p:rCtr x="-5313" y="-231"/>
                                    </p:animMotion>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5" grpId="0" animBg="1"/>
      <p:bldP spid="77" grpId="0" animBg="1"/>
      <p:bldP spid="78" grpId="0" animBg="1"/>
      <p:bldP spid="80" grpId="0" animBg="1"/>
      <p:bldP spid="82" grpId="0" animBg="1"/>
      <p:bldP spid="90" grpId="0" animBg="1"/>
      <p:bldP spid="91" grpId="0" animBg="1"/>
      <p:bldP spid="92" grpId="0" animBg="1"/>
      <p:bldP spid="93" grpId="0" animBg="1"/>
      <p:bldP spid="93" grpId="1" animBg="1"/>
      <p:bldP spid="93" grpId="2" animBg="1"/>
      <p:bldP spid="97" grpId="0" animBg="1"/>
      <p:bldP spid="97" grpId="1" animBg="1"/>
      <p:bldP spid="98" grpId="0" animBg="1"/>
      <p:bldP spid="98" grpId="1" animBg="1"/>
      <p:bldP spid="101" grpId="0" animBg="1"/>
      <p:bldP spid="101" grpId="1" animBg="1"/>
    </p:bld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564" name="Rectangle 2"/>
          <p:cNvSpPr>
            <a:spLocks noGrp="1" noChangeArrowheads="1"/>
          </p:cNvSpPr>
          <p:nvPr>
            <p:ph type="title"/>
          </p:nvPr>
        </p:nvSpPr>
        <p:spPr>
          <a:xfrm>
            <a:off x="238457" y="313392"/>
            <a:ext cx="5829300" cy="546100"/>
          </a:xfrm>
        </p:spPr>
        <p:txBody>
          <a:bodyPr/>
          <a:lstStyle/>
          <a:p>
            <a:pPr>
              <a:defRPr/>
            </a:pPr>
            <a:r>
              <a:rPr lang="en-US" sz="3000" dirty="0">
                <a:latin typeface="Gill Sans MT" charset="0"/>
              </a:rPr>
              <a:t>Switch: frame filtering/forwarding</a:t>
            </a:r>
          </a:p>
        </p:txBody>
      </p:sp>
      <p:sp>
        <p:nvSpPr>
          <p:cNvPr id="66565" name="Rectangle 3"/>
          <p:cNvSpPr>
            <a:spLocks noGrp="1" noChangeArrowheads="1"/>
          </p:cNvSpPr>
          <p:nvPr>
            <p:ph type="body" idx="1"/>
          </p:nvPr>
        </p:nvSpPr>
        <p:spPr>
          <a:xfrm>
            <a:off x="373021" y="1203293"/>
            <a:ext cx="7960121" cy="5477206"/>
          </a:xfrm>
        </p:spPr>
        <p:txBody>
          <a:bodyPr>
            <a:noAutofit/>
          </a:bodyPr>
          <a:lstStyle/>
          <a:p>
            <a:pPr>
              <a:buFont typeface="Wingdings" charset="0"/>
              <a:buNone/>
              <a:defRPr/>
            </a:pPr>
            <a:r>
              <a:rPr lang="en-US" dirty="0">
                <a:latin typeface="Gill Sans MT" charset="0"/>
                <a:cs typeface="+mn-cs"/>
              </a:rPr>
              <a:t>when  frame received at switch:</a:t>
            </a:r>
            <a:br>
              <a:rPr lang="en-US" dirty="0">
                <a:latin typeface="Gill Sans MT" charset="0"/>
                <a:cs typeface="+mn-cs"/>
              </a:rPr>
            </a:br>
            <a:endParaRPr lang="en-US" dirty="0">
              <a:latin typeface="Gill Sans MT" charset="0"/>
              <a:cs typeface="+mn-cs"/>
            </a:endParaRPr>
          </a:p>
          <a:p>
            <a:pPr lvl="1">
              <a:buFont typeface="Wingdings" charset="0"/>
              <a:buNone/>
              <a:defRPr/>
            </a:pPr>
            <a:r>
              <a:rPr lang="en-US" dirty="0">
                <a:latin typeface="Gill Sans MT" charset="0"/>
              </a:rPr>
              <a:t>1. record incoming link port, MAC address of sending host</a:t>
            </a:r>
          </a:p>
          <a:p>
            <a:pPr lvl="1">
              <a:buFont typeface="Wingdings" charset="0"/>
              <a:buNone/>
              <a:defRPr/>
            </a:pPr>
            <a:r>
              <a:rPr lang="en-US" dirty="0">
                <a:latin typeface="Gill Sans MT" charset="0"/>
              </a:rPr>
              <a:t>2. index switch table using MAC destination address</a:t>
            </a:r>
            <a:endParaRPr lang="en-US" b="1" dirty="0">
              <a:solidFill>
                <a:schemeClr val="accent2"/>
              </a:solidFill>
              <a:latin typeface="Gill Sans MT" charset="0"/>
            </a:endParaRPr>
          </a:p>
          <a:p>
            <a:pPr lvl="1">
              <a:buFont typeface="Wingdings" charset="0"/>
              <a:buNone/>
              <a:defRPr/>
            </a:pPr>
            <a:r>
              <a:rPr lang="en-US" dirty="0">
                <a:solidFill>
                  <a:srgbClr val="000099"/>
                </a:solidFill>
                <a:latin typeface="Gill Sans MT" charset="0"/>
              </a:rPr>
              <a:t>3. if</a:t>
            </a:r>
            <a:r>
              <a:rPr lang="en-US" b="1" dirty="0">
                <a:solidFill>
                  <a:schemeClr val="accent2"/>
                </a:solidFill>
                <a:latin typeface="Gill Sans MT" charset="0"/>
              </a:rPr>
              <a:t> </a:t>
            </a:r>
            <a:r>
              <a:rPr lang="en-US" dirty="0">
                <a:latin typeface="Gill Sans MT" charset="0"/>
              </a:rPr>
              <a:t>entry found for destination</a:t>
            </a:r>
            <a:br>
              <a:rPr lang="en-US" dirty="0">
                <a:latin typeface="Gill Sans MT" charset="0"/>
              </a:rPr>
            </a:br>
            <a:r>
              <a:rPr lang="en-US" dirty="0">
                <a:latin typeface="Gill Sans MT" charset="0"/>
              </a:rPr>
              <a:t>  </a:t>
            </a:r>
            <a:r>
              <a:rPr lang="en-US" dirty="0">
                <a:solidFill>
                  <a:srgbClr val="000099"/>
                </a:solidFill>
                <a:latin typeface="Gill Sans MT" charset="0"/>
              </a:rPr>
              <a:t>then {</a:t>
            </a:r>
          </a:p>
          <a:p>
            <a:pPr lvl="1">
              <a:buFont typeface="Wingdings" charset="0"/>
              <a:buNone/>
              <a:defRPr/>
            </a:pPr>
            <a:r>
              <a:rPr lang="en-US" b="1" dirty="0">
                <a:solidFill>
                  <a:srgbClr val="000099"/>
                </a:solidFill>
                <a:latin typeface="Gill Sans MT" charset="0"/>
              </a:rPr>
              <a:t>     </a:t>
            </a:r>
            <a:r>
              <a:rPr lang="en-US" dirty="0">
                <a:solidFill>
                  <a:srgbClr val="000099"/>
                </a:solidFill>
                <a:latin typeface="Gill Sans MT" charset="0"/>
              </a:rPr>
              <a:t>if</a:t>
            </a:r>
            <a:r>
              <a:rPr lang="en-US" b="1" dirty="0">
                <a:solidFill>
                  <a:schemeClr val="accent2"/>
                </a:solidFill>
                <a:latin typeface="Gill Sans MT" charset="0"/>
              </a:rPr>
              <a:t> </a:t>
            </a:r>
            <a:r>
              <a:rPr lang="en-US" dirty="0">
                <a:latin typeface="Gill Sans MT" charset="0"/>
              </a:rPr>
              <a:t>destination on segment from which frame arrived (i.e., same segment)</a:t>
            </a:r>
            <a:br>
              <a:rPr lang="en-US" dirty="0">
                <a:latin typeface="Gill Sans MT" charset="0"/>
              </a:rPr>
            </a:br>
            <a:r>
              <a:rPr lang="en-US" dirty="0">
                <a:latin typeface="Gill Sans MT" charset="0"/>
              </a:rPr>
              <a:t>       </a:t>
            </a:r>
            <a:r>
              <a:rPr lang="en-US" dirty="0">
                <a:solidFill>
                  <a:srgbClr val="000099"/>
                </a:solidFill>
                <a:latin typeface="Gill Sans MT" charset="0"/>
              </a:rPr>
              <a:t>then</a:t>
            </a:r>
            <a:r>
              <a:rPr lang="en-US" dirty="0">
                <a:latin typeface="Gill Sans MT" charset="0"/>
              </a:rPr>
              <a:t> drop frame </a:t>
            </a:r>
          </a:p>
          <a:p>
            <a:pPr lvl="3">
              <a:buNone/>
              <a:defRPr/>
            </a:pPr>
            <a:r>
              <a:rPr lang="en-US" sz="1500" dirty="0">
                <a:solidFill>
                  <a:schemeClr val="accent2"/>
                </a:solidFill>
                <a:latin typeface="Gill Sans MT" charset="0"/>
              </a:rPr>
              <a:t>(</a:t>
            </a:r>
            <a:r>
              <a:rPr lang="en-US" sz="1500" dirty="0" err="1">
                <a:solidFill>
                  <a:schemeClr val="accent2"/>
                </a:solidFill>
                <a:latin typeface="Gill Sans MT" charset="0"/>
              </a:rPr>
              <a:t>i.e</a:t>
            </a:r>
            <a:r>
              <a:rPr lang="en-US" sz="1500" dirty="0">
                <a:solidFill>
                  <a:schemeClr val="accent2"/>
                </a:solidFill>
                <a:latin typeface="Gill Sans MT" charset="0"/>
              </a:rPr>
              <a:t>, destination and source in same direction, no need to forward, see D-D’ next slide)</a:t>
            </a:r>
            <a:endParaRPr lang="en-US" dirty="0">
              <a:solidFill>
                <a:schemeClr val="accent2"/>
              </a:solidFill>
              <a:latin typeface="Gill Sans MT" charset="0"/>
            </a:endParaRPr>
          </a:p>
          <a:p>
            <a:pPr lvl="1">
              <a:buFont typeface="Wingdings" charset="0"/>
              <a:buNone/>
              <a:defRPr/>
            </a:pPr>
            <a:r>
              <a:rPr lang="en-US" dirty="0">
                <a:latin typeface="Gill Sans MT" charset="0"/>
              </a:rPr>
              <a:t>           </a:t>
            </a:r>
            <a:r>
              <a:rPr lang="en-US" dirty="0">
                <a:solidFill>
                  <a:srgbClr val="000099"/>
                </a:solidFill>
                <a:latin typeface="Gill Sans MT" charset="0"/>
              </a:rPr>
              <a:t>else</a:t>
            </a:r>
            <a:r>
              <a:rPr lang="en-US" dirty="0">
                <a:latin typeface="Gill Sans MT" charset="0"/>
              </a:rPr>
              <a:t> forward frame on interface indicated by entry</a:t>
            </a:r>
          </a:p>
          <a:p>
            <a:pPr lvl="1">
              <a:buFont typeface="Wingdings" charset="0"/>
              <a:buNone/>
              <a:defRPr/>
            </a:pPr>
            <a:r>
              <a:rPr lang="en-US" dirty="0">
                <a:latin typeface="Gill Sans MT" charset="0"/>
              </a:rPr>
              <a:t>     </a:t>
            </a:r>
            <a:r>
              <a:rPr lang="en-US" b="1" dirty="0">
                <a:solidFill>
                  <a:schemeClr val="accent2"/>
                </a:solidFill>
                <a:latin typeface="Gill Sans MT" charset="0"/>
              </a:rPr>
              <a:t>  </a:t>
            </a:r>
            <a:r>
              <a:rPr lang="en-US" dirty="0">
                <a:solidFill>
                  <a:srgbClr val="000099"/>
                </a:solidFill>
                <a:latin typeface="Gill Sans MT" charset="0"/>
              </a:rPr>
              <a:t>}</a:t>
            </a:r>
            <a:r>
              <a:rPr lang="en-US" b="1" dirty="0">
                <a:solidFill>
                  <a:schemeClr val="accent2"/>
                </a:solidFill>
                <a:latin typeface="Gill Sans MT" charset="0"/>
              </a:rPr>
              <a:t>   </a:t>
            </a:r>
            <a:endParaRPr lang="en-US" dirty="0">
              <a:latin typeface="Gill Sans MT" charset="0"/>
            </a:endParaRPr>
          </a:p>
          <a:p>
            <a:pPr lvl="1">
              <a:buFont typeface="Wingdings" charset="0"/>
              <a:buNone/>
              <a:defRPr/>
            </a:pPr>
            <a:r>
              <a:rPr lang="en-US" dirty="0">
                <a:latin typeface="Gill Sans MT" charset="0"/>
              </a:rPr>
              <a:t>      </a:t>
            </a:r>
            <a:r>
              <a:rPr lang="en-US" dirty="0">
                <a:solidFill>
                  <a:srgbClr val="000099"/>
                </a:solidFill>
                <a:latin typeface="Gill Sans MT" charset="0"/>
              </a:rPr>
              <a:t>else</a:t>
            </a:r>
            <a:r>
              <a:rPr lang="en-US" dirty="0">
                <a:latin typeface="Gill Sans MT" charset="0"/>
              </a:rPr>
              <a:t> flood  /* forward on all interfaces except arriving</a:t>
            </a:r>
          </a:p>
          <a:p>
            <a:pPr lvl="1">
              <a:buFont typeface="Wingdings" charset="0"/>
              <a:buNone/>
              <a:defRPr/>
            </a:pPr>
            <a:r>
              <a:rPr lang="en-US" dirty="0">
                <a:latin typeface="Gill Sans MT" charset="0"/>
              </a:rPr>
              <a:t>                          interface */</a:t>
            </a:r>
          </a:p>
          <a:p>
            <a:pPr lvl="3">
              <a:buFontTx/>
              <a:buNone/>
              <a:defRPr/>
            </a:pPr>
            <a:r>
              <a:rPr lang="en-US" sz="1800" dirty="0">
                <a:latin typeface="Times New Roman" charset="0"/>
              </a:rPr>
              <a:t>  </a:t>
            </a:r>
          </a:p>
        </p:txBody>
      </p:sp>
      <p:pic>
        <p:nvPicPr>
          <p:cNvPr id="168965" name="Picture 17"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248" y="881968"/>
            <a:ext cx="5142309" cy="1297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Slide Number Placeholder 5"/>
          <p:cNvSpPr>
            <a:spLocks noGrp="1"/>
          </p:cNvSpPr>
          <p:nvPr>
            <p:ph type="sldNum" sz="quarter" idx="12"/>
          </p:nvPr>
        </p:nvSpPr>
        <p:spPr>
          <a:xfrm>
            <a:off x="7485117" y="5749025"/>
            <a:ext cx="411491" cy="20423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800">
                <a:solidFill>
                  <a:schemeClr val="tx1"/>
                </a:solidFill>
                <a:latin typeface="Arial" charset="0"/>
                <a:ea typeface="ＭＳ Ｐゴシック" charset="0"/>
                <a:cs typeface="ＭＳ Ｐゴシック" charset="0"/>
              </a:defRPr>
            </a:lvl1pPr>
            <a:lvl2pPr marL="557213" indent="-214313">
              <a:defRPr sz="1800">
                <a:solidFill>
                  <a:schemeClr val="tx1"/>
                </a:solidFill>
                <a:latin typeface="Arial" charset="0"/>
                <a:ea typeface="ＭＳ Ｐゴシック" charset="0"/>
              </a:defRPr>
            </a:lvl2pPr>
            <a:lvl3pPr marL="857250" indent="-171450">
              <a:defRPr sz="1800">
                <a:solidFill>
                  <a:schemeClr val="tx1"/>
                </a:solidFill>
                <a:latin typeface="Arial" charset="0"/>
                <a:ea typeface="ＭＳ Ｐゴシック" charset="0"/>
              </a:defRPr>
            </a:lvl3pPr>
            <a:lvl4pPr marL="1200150" indent="-171450">
              <a:defRPr sz="1800">
                <a:solidFill>
                  <a:schemeClr val="tx1"/>
                </a:solidFill>
                <a:latin typeface="Arial" charset="0"/>
                <a:ea typeface="ＭＳ Ｐゴシック" charset="0"/>
              </a:defRPr>
            </a:lvl4pPr>
            <a:lvl5pPr marL="1543050" indent="-171450">
              <a:defRPr sz="1800">
                <a:solidFill>
                  <a:schemeClr val="tx1"/>
                </a:solidFill>
                <a:latin typeface="Arial" charset="0"/>
                <a:ea typeface="ＭＳ Ｐゴシック" charset="0"/>
              </a:defRPr>
            </a:lvl5pPr>
            <a:lvl6pPr marL="1885950" indent="-171450" eaLnBrk="0" fontAlgn="base" hangingPunct="0">
              <a:spcBef>
                <a:spcPct val="0"/>
              </a:spcBef>
              <a:spcAft>
                <a:spcPct val="0"/>
              </a:spcAft>
              <a:defRPr sz="1800">
                <a:solidFill>
                  <a:schemeClr val="tx1"/>
                </a:solidFill>
                <a:latin typeface="Arial" charset="0"/>
                <a:ea typeface="ＭＳ Ｐゴシック" charset="0"/>
              </a:defRPr>
            </a:lvl6pPr>
            <a:lvl7pPr marL="2228850" indent="-171450" eaLnBrk="0" fontAlgn="base" hangingPunct="0">
              <a:spcBef>
                <a:spcPct val="0"/>
              </a:spcBef>
              <a:spcAft>
                <a:spcPct val="0"/>
              </a:spcAft>
              <a:defRPr sz="1800">
                <a:solidFill>
                  <a:schemeClr val="tx1"/>
                </a:solidFill>
                <a:latin typeface="Arial" charset="0"/>
                <a:ea typeface="ＭＳ Ｐゴシック" charset="0"/>
              </a:defRPr>
            </a:lvl7pPr>
            <a:lvl8pPr marL="2571750" indent="-171450" eaLnBrk="0" fontAlgn="base" hangingPunct="0">
              <a:spcBef>
                <a:spcPct val="0"/>
              </a:spcBef>
              <a:spcAft>
                <a:spcPct val="0"/>
              </a:spcAft>
              <a:defRPr sz="1800">
                <a:solidFill>
                  <a:schemeClr val="tx1"/>
                </a:solidFill>
                <a:latin typeface="Arial" charset="0"/>
                <a:ea typeface="ＭＳ Ｐゴシック" charset="0"/>
              </a:defRPr>
            </a:lvl8pPr>
            <a:lvl9pPr marL="2914650" indent="-171450" eaLnBrk="0" fontAlgn="base" hangingPunct="0">
              <a:spcBef>
                <a:spcPct val="0"/>
              </a:spcBef>
              <a:spcAft>
                <a:spcPct val="0"/>
              </a:spcAft>
              <a:defRPr sz="1800">
                <a:solidFill>
                  <a:schemeClr val="tx1"/>
                </a:solidFill>
                <a:latin typeface="Arial" charset="0"/>
                <a:ea typeface="ＭＳ Ｐゴシック" charset="0"/>
              </a:defRPr>
            </a:lvl9pPr>
          </a:lstStyle>
          <a:p>
            <a:r>
              <a:rPr lang="en-US" sz="900" dirty="0">
                <a:latin typeface="Tahoma" charset="0"/>
              </a:rPr>
              <a:t>6-</a:t>
            </a:r>
            <a:fld id="{8E8C6E93-DF5B-BC4B-80F9-500DED1EEDCC}" type="slidenum">
              <a:rPr lang="en-US" sz="900">
                <a:latin typeface="Tahoma" charset="0"/>
              </a:rPr>
              <a:pPr/>
              <a:t>117</a:t>
            </a:fld>
            <a:endParaRPr lang="en-US" sz="900" dirty="0">
              <a:latin typeface="Tahoma" charset="0"/>
            </a:endParaRPr>
          </a:p>
        </p:txBody>
      </p:sp>
      <p:sp>
        <p:nvSpPr>
          <p:cNvPr id="8" name="Footer Placeholder 2"/>
          <p:cNvSpPr>
            <a:spLocks noGrp="1"/>
          </p:cNvSpPr>
          <p:nvPr>
            <p:ph type="ftr" sz="quarter" idx="11"/>
          </p:nvPr>
        </p:nvSpPr>
        <p:spPr>
          <a:xfrm>
            <a:off x="5924623" y="5748414"/>
            <a:ext cx="1633105" cy="181156"/>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800">
                <a:solidFill>
                  <a:schemeClr val="tx1"/>
                </a:solidFill>
                <a:latin typeface="Arial" charset="0"/>
                <a:ea typeface="ＭＳ Ｐゴシック" charset="0"/>
                <a:cs typeface="ＭＳ Ｐゴシック" charset="0"/>
              </a:defRPr>
            </a:lvl1pPr>
            <a:lvl2pPr marL="557213" indent="-214313">
              <a:defRPr sz="1800">
                <a:solidFill>
                  <a:schemeClr val="tx1"/>
                </a:solidFill>
                <a:latin typeface="Arial" charset="0"/>
                <a:ea typeface="ＭＳ Ｐゴシック" charset="0"/>
              </a:defRPr>
            </a:lvl2pPr>
            <a:lvl3pPr marL="857250" indent="-171450">
              <a:defRPr sz="1800">
                <a:solidFill>
                  <a:schemeClr val="tx1"/>
                </a:solidFill>
                <a:latin typeface="Arial" charset="0"/>
                <a:ea typeface="ＭＳ Ｐゴシック" charset="0"/>
              </a:defRPr>
            </a:lvl3pPr>
            <a:lvl4pPr marL="1200150" indent="-171450">
              <a:defRPr sz="1800">
                <a:solidFill>
                  <a:schemeClr val="tx1"/>
                </a:solidFill>
                <a:latin typeface="Arial" charset="0"/>
                <a:ea typeface="ＭＳ Ｐゴシック" charset="0"/>
              </a:defRPr>
            </a:lvl4pPr>
            <a:lvl5pPr marL="1543050" indent="-171450">
              <a:defRPr sz="1800">
                <a:solidFill>
                  <a:schemeClr val="tx1"/>
                </a:solidFill>
                <a:latin typeface="Arial" charset="0"/>
                <a:ea typeface="ＭＳ Ｐゴシック" charset="0"/>
              </a:defRPr>
            </a:lvl5pPr>
            <a:lvl6pPr marL="1885950" indent="-171450" eaLnBrk="0" fontAlgn="base" hangingPunct="0">
              <a:spcBef>
                <a:spcPct val="0"/>
              </a:spcBef>
              <a:spcAft>
                <a:spcPct val="0"/>
              </a:spcAft>
              <a:defRPr sz="1800">
                <a:solidFill>
                  <a:schemeClr val="tx1"/>
                </a:solidFill>
                <a:latin typeface="Arial" charset="0"/>
                <a:ea typeface="ＭＳ Ｐゴシック" charset="0"/>
              </a:defRPr>
            </a:lvl6pPr>
            <a:lvl7pPr marL="2228850" indent="-171450" eaLnBrk="0" fontAlgn="base" hangingPunct="0">
              <a:spcBef>
                <a:spcPct val="0"/>
              </a:spcBef>
              <a:spcAft>
                <a:spcPct val="0"/>
              </a:spcAft>
              <a:defRPr sz="1800">
                <a:solidFill>
                  <a:schemeClr val="tx1"/>
                </a:solidFill>
                <a:latin typeface="Arial" charset="0"/>
                <a:ea typeface="ＭＳ Ｐゴシック" charset="0"/>
              </a:defRPr>
            </a:lvl7pPr>
            <a:lvl8pPr marL="2571750" indent="-171450" eaLnBrk="0" fontAlgn="base" hangingPunct="0">
              <a:spcBef>
                <a:spcPct val="0"/>
              </a:spcBef>
              <a:spcAft>
                <a:spcPct val="0"/>
              </a:spcAft>
              <a:defRPr sz="1800">
                <a:solidFill>
                  <a:schemeClr val="tx1"/>
                </a:solidFill>
                <a:latin typeface="Arial" charset="0"/>
                <a:ea typeface="ＭＳ Ｐゴシック" charset="0"/>
              </a:defRPr>
            </a:lvl8pPr>
            <a:lvl9pPr marL="2914650" indent="-171450" eaLnBrk="0" fontAlgn="base" hangingPunct="0">
              <a:spcBef>
                <a:spcPct val="0"/>
              </a:spcBef>
              <a:spcAft>
                <a:spcPct val="0"/>
              </a:spcAft>
              <a:defRPr sz="1800">
                <a:solidFill>
                  <a:schemeClr val="tx1"/>
                </a:solidFill>
                <a:latin typeface="Arial" charset="0"/>
                <a:ea typeface="ＭＳ Ｐゴシック" charset="0"/>
              </a:defRPr>
            </a:lvl9pPr>
          </a:lstStyle>
          <a:p>
            <a:pPr algn="r"/>
            <a:r>
              <a:rPr lang="en-US" sz="9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8793787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5"/>
          <p:cNvSpPr>
            <a:spLocks noGrp="1" noChangeArrowheads="1"/>
          </p:cNvSpPr>
          <p:nvPr>
            <p:ph type="title"/>
          </p:nvPr>
        </p:nvSpPr>
        <p:spPr>
          <a:xfrm>
            <a:off x="144591" y="165271"/>
            <a:ext cx="5829300" cy="857250"/>
          </a:xfrm>
        </p:spPr>
        <p:txBody>
          <a:bodyPr/>
          <a:lstStyle/>
          <a:p>
            <a:pPr>
              <a:defRPr/>
            </a:pPr>
            <a:r>
              <a:rPr lang="en-US" dirty="0">
                <a:latin typeface="Gill Sans MT" charset="0"/>
                <a:cs typeface="+mj-cs"/>
              </a:rPr>
              <a:t>Interconnecting switches</a:t>
            </a:r>
          </a:p>
        </p:txBody>
      </p:sp>
      <p:sp>
        <p:nvSpPr>
          <p:cNvPr id="68613" name="Rectangle 6"/>
          <p:cNvSpPr>
            <a:spLocks noGrp="1" noChangeArrowheads="1"/>
          </p:cNvSpPr>
          <p:nvPr>
            <p:ph type="body" idx="1"/>
          </p:nvPr>
        </p:nvSpPr>
        <p:spPr>
          <a:xfrm>
            <a:off x="257175" y="1771651"/>
            <a:ext cx="8553864" cy="511969"/>
          </a:xfrm>
        </p:spPr>
        <p:txBody>
          <a:bodyPr>
            <a:normAutofit fontScale="70000" lnSpcReduction="20000"/>
          </a:bodyPr>
          <a:lstStyle/>
          <a:p>
            <a:pPr marL="0" indent="0">
              <a:buNone/>
              <a:defRPr/>
            </a:pPr>
            <a:r>
              <a:rPr lang="en-US" dirty="0">
                <a:latin typeface="Gill Sans MT" charset="0"/>
                <a:cs typeface="+mn-cs"/>
              </a:rPr>
              <a:t>self-learning switches can be connected together. The broadcast search still is valid. </a:t>
            </a:r>
          </a:p>
        </p:txBody>
      </p:sp>
      <p:sp>
        <p:nvSpPr>
          <p:cNvPr id="681030" name="Rectangle 70"/>
          <p:cNvSpPr>
            <a:spLocks noChangeArrowheads="1"/>
          </p:cNvSpPr>
          <p:nvPr/>
        </p:nvSpPr>
        <p:spPr bwMode="auto">
          <a:xfrm>
            <a:off x="1290220" y="4691353"/>
            <a:ext cx="5911453" cy="1257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nSpc>
                <a:spcPct val="85000"/>
              </a:lnSpc>
              <a:spcBef>
                <a:spcPct val="20000"/>
              </a:spcBef>
              <a:buClr>
                <a:srgbClr val="000099"/>
              </a:buClr>
              <a:buSzPct val="65000"/>
              <a:defRPr/>
            </a:pPr>
            <a:r>
              <a:rPr lang="en-US" sz="2100" i="1" u="sng" dirty="0">
                <a:solidFill>
                  <a:srgbClr val="CC0000"/>
                </a:solidFill>
                <a:latin typeface="Gill Sans MT" charset="0"/>
              </a:rPr>
              <a:t>Q:</a:t>
            </a:r>
            <a:r>
              <a:rPr lang="en-US" sz="2100" i="1" dirty="0">
                <a:solidFill>
                  <a:srgbClr val="000000"/>
                </a:solidFill>
                <a:latin typeface="Gill Sans MT" charset="0"/>
              </a:rPr>
              <a:t> </a:t>
            </a:r>
            <a:r>
              <a:rPr lang="en-US" sz="2100" dirty="0">
                <a:solidFill>
                  <a:srgbClr val="000000"/>
                </a:solidFill>
                <a:latin typeface="Gill Sans MT" charset="0"/>
              </a:rPr>
              <a:t>sending from </a:t>
            </a:r>
            <a:r>
              <a:rPr lang="en-US" sz="2100" dirty="0">
                <a:solidFill>
                  <a:srgbClr val="C00000"/>
                </a:solidFill>
                <a:latin typeface="Gill Sans MT" charset="0"/>
              </a:rPr>
              <a:t>C</a:t>
            </a:r>
            <a:r>
              <a:rPr lang="en-US" sz="2100" dirty="0">
                <a:solidFill>
                  <a:srgbClr val="000000"/>
                </a:solidFill>
                <a:latin typeface="Gill Sans MT" charset="0"/>
              </a:rPr>
              <a:t> to </a:t>
            </a:r>
            <a:r>
              <a:rPr lang="en-US" sz="2100" dirty="0">
                <a:solidFill>
                  <a:srgbClr val="C00000"/>
                </a:solidFill>
                <a:latin typeface="Gill Sans MT" charset="0"/>
              </a:rPr>
              <a:t>I</a:t>
            </a:r>
            <a:r>
              <a:rPr lang="en-US" sz="2100" dirty="0">
                <a:solidFill>
                  <a:srgbClr val="000000"/>
                </a:solidFill>
                <a:latin typeface="Gill Sans MT" charset="0"/>
              </a:rPr>
              <a:t> - how does S</a:t>
            </a:r>
            <a:r>
              <a:rPr lang="en-US" sz="2100" baseline="-25000" dirty="0">
                <a:solidFill>
                  <a:srgbClr val="000000"/>
                </a:solidFill>
                <a:latin typeface="Gill Sans MT" charset="0"/>
              </a:rPr>
              <a:t>1</a:t>
            </a:r>
            <a:r>
              <a:rPr lang="en-US" sz="2100" dirty="0">
                <a:solidFill>
                  <a:srgbClr val="000000"/>
                </a:solidFill>
                <a:latin typeface="Gill Sans MT" charset="0"/>
              </a:rPr>
              <a:t> know to forward frame destined to </a:t>
            </a:r>
            <a:r>
              <a:rPr lang="en-US" sz="2100" dirty="0">
                <a:solidFill>
                  <a:srgbClr val="C00000"/>
                </a:solidFill>
                <a:latin typeface="Gill Sans MT" charset="0"/>
              </a:rPr>
              <a:t>I</a:t>
            </a:r>
            <a:r>
              <a:rPr lang="en-US" sz="2100" dirty="0">
                <a:solidFill>
                  <a:srgbClr val="000000"/>
                </a:solidFill>
                <a:latin typeface="Gill Sans MT" charset="0"/>
              </a:rPr>
              <a:t> via </a:t>
            </a:r>
            <a:r>
              <a:rPr lang="en-US" sz="2100" dirty="0">
                <a:solidFill>
                  <a:srgbClr val="C00000"/>
                </a:solidFill>
                <a:latin typeface="Gill Sans MT" charset="0"/>
              </a:rPr>
              <a:t>S</a:t>
            </a:r>
            <a:r>
              <a:rPr lang="en-US" sz="2100" baseline="-25000" dirty="0">
                <a:solidFill>
                  <a:srgbClr val="C00000"/>
                </a:solidFill>
                <a:latin typeface="Gill Sans MT" charset="0"/>
              </a:rPr>
              <a:t>4</a:t>
            </a:r>
            <a:r>
              <a:rPr lang="en-US" sz="2100" dirty="0">
                <a:solidFill>
                  <a:srgbClr val="C00000"/>
                </a:solidFill>
                <a:latin typeface="Gill Sans MT" charset="0"/>
              </a:rPr>
              <a:t> and S</a:t>
            </a:r>
            <a:r>
              <a:rPr lang="en-US" sz="2100" baseline="-25000" dirty="0">
                <a:solidFill>
                  <a:srgbClr val="C00000"/>
                </a:solidFill>
                <a:latin typeface="Gill Sans MT" charset="0"/>
              </a:rPr>
              <a:t>3</a:t>
            </a:r>
            <a:r>
              <a:rPr lang="en-US" sz="2100" dirty="0">
                <a:solidFill>
                  <a:srgbClr val="000000"/>
                </a:solidFill>
                <a:latin typeface="Gill Sans MT" charset="0"/>
              </a:rPr>
              <a:t>?</a:t>
            </a:r>
          </a:p>
          <a:p>
            <a:pPr>
              <a:lnSpc>
                <a:spcPct val="85000"/>
              </a:lnSpc>
              <a:spcBef>
                <a:spcPct val="20000"/>
              </a:spcBef>
              <a:buClr>
                <a:srgbClr val="000099"/>
              </a:buClr>
              <a:buSzPct val="65000"/>
              <a:defRPr/>
            </a:pPr>
            <a:r>
              <a:rPr lang="en-US" sz="2100" i="1" u="sng" dirty="0">
                <a:solidFill>
                  <a:srgbClr val="CC0000"/>
                </a:solidFill>
                <a:latin typeface="Gill Sans MT" charset="0"/>
              </a:rPr>
              <a:t>A:</a:t>
            </a:r>
            <a:r>
              <a:rPr lang="en-US" sz="2100" i="1" dirty="0">
                <a:solidFill>
                  <a:srgbClr val="CC0000"/>
                </a:solidFill>
                <a:latin typeface="Gill Sans MT" charset="0"/>
              </a:rPr>
              <a:t> </a:t>
            </a:r>
            <a:r>
              <a:rPr lang="en-US" sz="2100" dirty="0">
                <a:solidFill>
                  <a:srgbClr val="000000"/>
                </a:solidFill>
                <a:latin typeface="Gill Sans MT" charset="0"/>
              </a:rPr>
              <a:t>self learning! (works exactly the same as in single-switch case!)</a:t>
            </a:r>
          </a:p>
        </p:txBody>
      </p:sp>
      <p:grpSp>
        <p:nvGrpSpPr>
          <p:cNvPr id="173062" name="Group 1"/>
          <p:cNvGrpSpPr>
            <a:grpSpLocks/>
          </p:cNvGrpSpPr>
          <p:nvPr/>
        </p:nvGrpSpPr>
        <p:grpSpPr bwMode="auto">
          <a:xfrm>
            <a:off x="1862139" y="2690813"/>
            <a:ext cx="1624156" cy="1019175"/>
            <a:chOff x="958850" y="2444750"/>
            <a:chExt cx="2166114" cy="1358710"/>
          </a:xfrm>
        </p:grpSpPr>
        <p:sp>
          <p:nvSpPr>
            <p:cNvPr id="68657" name="Line 20"/>
            <p:cNvSpPr>
              <a:spLocks noChangeShapeType="1"/>
            </p:cNvSpPr>
            <p:nvPr/>
          </p:nvSpPr>
          <p:spPr bwMode="auto">
            <a:xfrm flipH="1">
              <a:off x="1582903" y="3030456"/>
              <a:ext cx="555772"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68658" name="Line 21"/>
            <p:cNvSpPr>
              <a:spLocks noChangeShapeType="1"/>
            </p:cNvSpPr>
            <p:nvPr/>
          </p:nvSpPr>
          <p:spPr bwMode="auto">
            <a:xfrm flipH="1">
              <a:off x="1970355" y="3078074"/>
              <a:ext cx="271534" cy="3142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68659" name="Line 22"/>
            <p:cNvSpPr>
              <a:spLocks noChangeShapeType="1"/>
            </p:cNvSpPr>
            <p:nvPr/>
          </p:nvSpPr>
          <p:spPr bwMode="auto">
            <a:xfrm>
              <a:off x="2389566" y="3106645"/>
              <a:ext cx="73044" cy="29523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68660" name="Text Box 64"/>
            <p:cNvSpPr txBox="1">
              <a:spLocks noChangeArrowheads="1"/>
            </p:cNvSpPr>
            <p:nvPr/>
          </p:nvSpPr>
          <p:spPr bwMode="auto">
            <a:xfrm>
              <a:off x="958850" y="2844743"/>
              <a:ext cx="451525" cy="4923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Arial" charset="0"/>
                </a:rPr>
                <a:t>A</a:t>
              </a:r>
            </a:p>
          </p:txBody>
        </p:sp>
        <p:sp>
          <p:nvSpPr>
            <p:cNvPr id="68661" name="Text Box 65"/>
            <p:cNvSpPr txBox="1">
              <a:spLocks noChangeArrowheads="1"/>
            </p:cNvSpPr>
            <p:nvPr/>
          </p:nvSpPr>
          <p:spPr bwMode="auto">
            <a:xfrm>
              <a:off x="1408231" y="3306641"/>
              <a:ext cx="451525" cy="4923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B</a:t>
              </a:r>
            </a:p>
          </p:txBody>
        </p:sp>
        <p:sp>
          <p:nvSpPr>
            <p:cNvPr id="68662" name="Text Box 73"/>
            <p:cNvSpPr txBox="1">
              <a:spLocks noChangeArrowheads="1"/>
            </p:cNvSpPr>
            <p:nvPr/>
          </p:nvSpPr>
          <p:spPr bwMode="auto">
            <a:xfrm>
              <a:off x="2181548" y="2444750"/>
              <a:ext cx="564835" cy="4923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1</a:t>
              </a:r>
            </a:p>
          </p:txBody>
        </p:sp>
        <p:sp>
          <p:nvSpPr>
            <p:cNvPr id="68663" name="Text Box 66"/>
            <p:cNvSpPr txBox="1">
              <a:spLocks noChangeArrowheads="1"/>
            </p:cNvSpPr>
            <p:nvPr/>
          </p:nvSpPr>
          <p:spPr bwMode="auto">
            <a:xfrm>
              <a:off x="2656336" y="3298707"/>
              <a:ext cx="468628" cy="4923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b="1" i="0" dirty="0">
                  <a:solidFill>
                    <a:srgbClr val="FF0000"/>
                  </a:solidFill>
                  <a:latin typeface="Arial" charset="0"/>
                  <a:cs typeface="Arial" charset="0"/>
                </a:rPr>
                <a:t>C</a:t>
              </a:r>
            </a:p>
          </p:txBody>
        </p:sp>
        <p:grpSp>
          <p:nvGrpSpPr>
            <p:cNvPr id="173111" name="Group 44"/>
            <p:cNvGrpSpPr>
              <a:grpSpLocks/>
            </p:cNvGrpSpPr>
            <p:nvPr/>
          </p:nvGrpSpPr>
          <p:grpSpPr bwMode="auto">
            <a:xfrm>
              <a:off x="1168939" y="2834640"/>
              <a:ext cx="527781" cy="446306"/>
              <a:chOff x="27" y="1473"/>
              <a:chExt cx="910" cy="1025"/>
            </a:xfrm>
          </p:grpSpPr>
          <p:pic>
            <p:nvPicPr>
              <p:cNvPr id="173119"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7" y="1473"/>
                <a:ext cx="910" cy="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312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3112" name="Group 44"/>
            <p:cNvGrpSpPr>
              <a:grpSpLocks/>
            </p:cNvGrpSpPr>
            <p:nvPr/>
          </p:nvGrpSpPr>
          <p:grpSpPr bwMode="auto">
            <a:xfrm>
              <a:off x="1534160" y="3291840"/>
              <a:ext cx="568960" cy="481140"/>
              <a:chOff x="-44" y="1473"/>
              <a:chExt cx="981" cy="1105"/>
            </a:xfrm>
          </p:grpSpPr>
          <p:pic>
            <p:nvPicPr>
              <p:cNvPr id="17311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311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3113" name="Group 44"/>
            <p:cNvGrpSpPr>
              <a:grpSpLocks/>
            </p:cNvGrpSpPr>
            <p:nvPr/>
          </p:nvGrpSpPr>
          <p:grpSpPr bwMode="auto">
            <a:xfrm>
              <a:off x="2062480" y="3322320"/>
              <a:ext cx="568960" cy="481140"/>
              <a:chOff x="-44" y="1473"/>
              <a:chExt cx="981" cy="1105"/>
            </a:xfrm>
          </p:grpSpPr>
          <p:pic>
            <p:nvPicPr>
              <p:cNvPr id="173115"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311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pic>
          <p:nvPicPr>
            <p:cNvPr id="686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4817" y="2879664"/>
              <a:ext cx="678041" cy="2999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grpSp>
        <p:nvGrpSpPr>
          <p:cNvPr id="3" name="Group 2"/>
          <p:cNvGrpSpPr>
            <a:grpSpLocks/>
          </p:cNvGrpSpPr>
          <p:nvPr/>
        </p:nvGrpSpPr>
        <p:grpSpPr bwMode="auto">
          <a:xfrm>
            <a:off x="2908102" y="2309494"/>
            <a:ext cx="3703980" cy="1625441"/>
            <a:chOff x="2379663" y="1984375"/>
            <a:chExt cx="4938181" cy="2166666"/>
          </a:xfrm>
        </p:grpSpPr>
        <p:sp>
          <p:nvSpPr>
            <p:cNvPr id="68618" name="Line 23"/>
            <p:cNvSpPr>
              <a:spLocks noChangeShapeType="1"/>
            </p:cNvSpPr>
            <p:nvPr/>
          </p:nvSpPr>
          <p:spPr bwMode="auto">
            <a:xfrm flipH="1">
              <a:off x="3635258" y="3068344"/>
              <a:ext cx="346043" cy="21584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68619" name="Line 24"/>
            <p:cNvSpPr>
              <a:spLocks noChangeShapeType="1"/>
            </p:cNvSpPr>
            <p:nvPr/>
          </p:nvSpPr>
          <p:spPr bwMode="auto">
            <a:xfrm flipH="1">
              <a:off x="3949554" y="3087389"/>
              <a:ext cx="125401" cy="58721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68620" name="Line 25"/>
            <p:cNvSpPr>
              <a:spLocks noChangeShapeType="1"/>
            </p:cNvSpPr>
            <p:nvPr/>
          </p:nvSpPr>
          <p:spPr bwMode="auto">
            <a:xfrm>
              <a:off x="4254326" y="3030254"/>
              <a:ext cx="230167" cy="36185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68621" name="Line 26"/>
            <p:cNvSpPr>
              <a:spLocks noChangeShapeType="1"/>
            </p:cNvSpPr>
            <p:nvPr/>
          </p:nvSpPr>
          <p:spPr bwMode="auto">
            <a:xfrm flipH="1">
              <a:off x="5532145" y="3106433"/>
              <a:ext cx="428585" cy="24440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68622" name="Line 27"/>
            <p:cNvSpPr>
              <a:spLocks noChangeShapeType="1"/>
            </p:cNvSpPr>
            <p:nvPr/>
          </p:nvSpPr>
          <p:spPr bwMode="auto">
            <a:xfrm flipH="1">
              <a:off x="6035335" y="3077866"/>
              <a:ext cx="9524" cy="46977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68623" name="Line 35"/>
            <p:cNvSpPr>
              <a:spLocks noChangeShapeType="1"/>
            </p:cNvSpPr>
            <p:nvPr/>
          </p:nvSpPr>
          <p:spPr bwMode="auto">
            <a:xfrm flipH="1">
              <a:off x="2379663" y="2355749"/>
              <a:ext cx="1517509" cy="53642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68624" name="Line 36"/>
            <p:cNvSpPr>
              <a:spLocks noChangeShapeType="1"/>
            </p:cNvSpPr>
            <p:nvPr/>
          </p:nvSpPr>
          <p:spPr bwMode="auto">
            <a:xfrm>
              <a:off x="4200356" y="2322421"/>
              <a:ext cx="0" cy="59991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68625" name="Line 37"/>
            <p:cNvSpPr>
              <a:spLocks noChangeShapeType="1"/>
            </p:cNvSpPr>
            <p:nvPr/>
          </p:nvSpPr>
          <p:spPr bwMode="auto">
            <a:xfrm flipH="1" flipV="1">
              <a:off x="4449571" y="2306551"/>
              <a:ext cx="1406394" cy="68402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68626" name="Line 63"/>
            <p:cNvSpPr>
              <a:spLocks noChangeShapeType="1"/>
            </p:cNvSpPr>
            <p:nvPr/>
          </p:nvSpPr>
          <p:spPr bwMode="auto">
            <a:xfrm>
              <a:off x="6411539" y="3131826"/>
              <a:ext cx="285723" cy="15870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68627" name="Text Box 67"/>
            <p:cNvSpPr txBox="1">
              <a:spLocks noChangeArrowheads="1"/>
            </p:cNvSpPr>
            <p:nvPr/>
          </p:nvSpPr>
          <p:spPr bwMode="auto">
            <a:xfrm>
              <a:off x="3620973" y="3222290"/>
              <a:ext cx="468460" cy="4923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D</a:t>
              </a:r>
            </a:p>
          </p:txBody>
        </p:sp>
        <p:sp>
          <p:nvSpPr>
            <p:cNvPr id="68628" name="Text Box 68"/>
            <p:cNvSpPr txBox="1">
              <a:spLocks noChangeArrowheads="1"/>
            </p:cNvSpPr>
            <p:nvPr/>
          </p:nvSpPr>
          <p:spPr bwMode="auto">
            <a:xfrm>
              <a:off x="4094004" y="3658732"/>
              <a:ext cx="451363" cy="4923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E</a:t>
              </a:r>
            </a:p>
          </p:txBody>
        </p:sp>
        <p:sp>
          <p:nvSpPr>
            <p:cNvPr id="68629" name="Text Box 69"/>
            <p:cNvSpPr txBox="1">
              <a:spLocks noChangeArrowheads="1"/>
            </p:cNvSpPr>
            <p:nvPr/>
          </p:nvSpPr>
          <p:spPr bwMode="auto">
            <a:xfrm>
              <a:off x="4567036" y="3057234"/>
              <a:ext cx="434266" cy="4923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F</a:t>
              </a:r>
            </a:p>
          </p:txBody>
        </p:sp>
        <p:sp>
          <p:nvSpPr>
            <p:cNvPr id="68630" name="Text Box 74"/>
            <p:cNvSpPr txBox="1">
              <a:spLocks noChangeArrowheads="1"/>
            </p:cNvSpPr>
            <p:nvPr/>
          </p:nvSpPr>
          <p:spPr bwMode="auto">
            <a:xfrm>
              <a:off x="3408267" y="2768387"/>
              <a:ext cx="564633" cy="4923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2</a:t>
              </a:r>
            </a:p>
          </p:txBody>
        </p:sp>
        <p:sp>
          <p:nvSpPr>
            <p:cNvPr id="68631" name="Text Box 75"/>
            <p:cNvSpPr txBox="1">
              <a:spLocks noChangeArrowheads="1"/>
            </p:cNvSpPr>
            <p:nvPr/>
          </p:nvSpPr>
          <p:spPr bwMode="auto">
            <a:xfrm>
              <a:off x="4635291" y="1984375"/>
              <a:ext cx="564633" cy="4923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4</a:t>
              </a:r>
            </a:p>
          </p:txBody>
        </p:sp>
        <p:sp>
          <p:nvSpPr>
            <p:cNvPr id="68632" name="Text Box 76"/>
            <p:cNvSpPr txBox="1">
              <a:spLocks noChangeArrowheads="1"/>
            </p:cNvSpPr>
            <p:nvPr/>
          </p:nvSpPr>
          <p:spPr bwMode="auto">
            <a:xfrm>
              <a:off x="6009939" y="2570004"/>
              <a:ext cx="564633" cy="4923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3</a:t>
              </a:r>
            </a:p>
          </p:txBody>
        </p:sp>
        <p:sp>
          <p:nvSpPr>
            <p:cNvPr id="68633" name="Text Box 78"/>
            <p:cNvSpPr txBox="1">
              <a:spLocks noChangeArrowheads="1"/>
            </p:cNvSpPr>
            <p:nvPr/>
          </p:nvSpPr>
          <p:spPr bwMode="auto">
            <a:xfrm>
              <a:off x="6240104" y="3541291"/>
              <a:ext cx="468460" cy="4923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H</a:t>
              </a:r>
            </a:p>
          </p:txBody>
        </p:sp>
        <p:sp>
          <p:nvSpPr>
            <p:cNvPr id="68634" name="Text Box 79"/>
            <p:cNvSpPr txBox="1">
              <a:spLocks noChangeArrowheads="1"/>
            </p:cNvSpPr>
            <p:nvPr/>
          </p:nvSpPr>
          <p:spPr bwMode="auto">
            <a:xfrm>
              <a:off x="6986160" y="3179440"/>
              <a:ext cx="331684" cy="4923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b="1" i="0" dirty="0">
                  <a:solidFill>
                    <a:srgbClr val="FF0000"/>
                  </a:solidFill>
                  <a:latin typeface="Arial" charset="0"/>
                  <a:cs typeface="Arial" charset="0"/>
                </a:rPr>
                <a:t>I</a:t>
              </a:r>
            </a:p>
          </p:txBody>
        </p:sp>
        <p:sp>
          <p:nvSpPr>
            <p:cNvPr id="68635" name="Text Box 80"/>
            <p:cNvSpPr txBox="1">
              <a:spLocks noChangeArrowheads="1"/>
            </p:cNvSpPr>
            <p:nvPr/>
          </p:nvSpPr>
          <p:spPr bwMode="auto">
            <a:xfrm>
              <a:off x="5103560" y="3595251"/>
              <a:ext cx="485558" cy="4923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Arial" charset="0"/>
                </a:rPr>
                <a:t>G</a:t>
              </a:r>
            </a:p>
          </p:txBody>
        </p:sp>
        <p:pic>
          <p:nvPicPr>
            <p:cNvPr id="6863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3899" y="2930268"/>
              <a:ext cx="677799" cy="2999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nvGrpSpPr>
            <p:cNvPr id="173084" name="Group 44"/>
            <p:cNvGrpSpPr>
              <a:grpSpLocks/>
            </p:cNvGrpSpPr>
            <p:nvPr/>
          </p:nvGrpSpPr>
          <p:grpSpPr bwMode="auto">
            <a:xfrm>
              <a:off x="3139440" y="3180080"/>
              <a:ext cx="568960" cy="481140"/>
              <a:chOff x="-44" y="1473"/>
              <a:chExt cx="981" cy="1105"/>
            </a:xfrm>
          </p:grpSpPr>
          <p:pic>
            <p:nvPicPr>
              <p:cNvPr id="173102"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3103"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3085" name="Group 44"/>
            <p:cNvGrpSpPr>
              <a:grpSpLocks/>
            </p:cNvGrpSpPr>
            <p:nvPr/>
          </p:nvGrpSpPr>
          <p:grpSpPr bwMode="auto">
            <a:xfrm>
              <a:off x="3576320" y="3525520"/>
              <a:ext cx="568960" cy="481140"/>
              <a:chOff x="-44" y="1473"/>
              <a:chExt cx="981" cy="1105"/>
            </a:xfrm>
          </p:grpSpPr>
          <p:pic>
            <p:nvPicPr>
              <p:cNvPr id="173100"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3101"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3086" name="Group 44"/>
            <p:cNvGrpSpPr>
              <a:grpSpLocks/>
            </p:cNvGrpSpPr>
            <p:nvPr/>
          </p:nvGrpSpPr>
          <p:grpSpPr bwMode="auto">
            <a:xfrm>
              <a:off x="4135120" y="3281680"/>
              <a:ext cx="568960" cy="481140"/>
              <a:chOff x="-44" y="1473"/>
              <a:chExt cx="981" cy="1105"/>
            </a:xfrm>
          </p:grpSpPr>
          <p:pic>
            <p:nvPicPr>
              <p:cNvPr id="173098"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3099"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3087" name="Group 44"/>
            <p:cNvGrpSpPr>
              <a:grpSpLocks/>
            </p:cNvGrpSpPr>
            <p:nvPr/>
          </p:nvGrpSpPr>
          <p:grpSpPr bwMode="auto">
            <a:xfrm>
              <a:off x="5049520" y="3261360"/>
              <a:ext cx="568960" cy="481140"/>
              <a:chOff x="-44" y="1473"/>
              <a:chExt cx="981" cy="1105"/>
            </a:xfrm>
          </p:grpSpPr>
          <p:pic>
            <p:nvPicPr>
              <p:cNvPr id="17309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3097"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3088" name="Group 44"/>
            <p:cNvGrpSpPr>
              <a:grpSpLocks/>
            </p:cNvGrpSpPr>
            <p:nvPr/>
          </p:nvGrpSpPr>
          <p:grpSpPr bwMode="auto">
            <a:xfrm>
              <a:off x="5588000" y="3434080"/>
              <a:ext cx="568960" cy="481140"/>
              <a:chOff x="-44" y="1473"/>
              <a:chExt cx="981" cy="1105"/>
            </a:xfrm>
          </p:grpSpPr>
          <p:pic>
            <p:nvPicPr>
              <p:cNvPr id="173094"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3095"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3089" name="Group 44"/>
            <p:cNvGrpSpPr>
              <a:grpSpLocks/>
            </p:cNvGrpSpPr>
            <p:nvPr/>
          </p:nvGrpSpPr>
          <p:grpSpPr bwMode="auto">
            <a:xfrm>
              <a:off x="6380480" y="3149600"/>
              <a:ext cx="568960" cy="481140"/>
              <a:chOff x="-44" y="1473"/>
              <a:chExt cx="981" cy="1105"/>
            </a:xfrm>
          </p:grpSpPr>
          <p:pic>
            <p:nvPicPr>
              <p:cNvPr id="173092"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3093"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pic>
          <p:nvPicPr>
            <p:cNvPr id="686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4313" y="2847741"/>
              <a:ext cx="677800" cy="3015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6864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4949" y="2116102"/>
              <a:ext cx="676212" cy="3015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pic>
        <p:nvPicPr>
          <p:cNvPr id="173064" name="Picture 20"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750" y="939554"/>
            <a:ext cx="5597996" cy="1354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6" name="Straight Arrow Connector 5">
            <a:extLst>
              <a:ext uri="{FF2B5EF4-FFF2-40B4-BE49-F238E27FC236}">
                <a16:creationId xmlns:a16="http://schemas.microsoft.com/office/drawing/2014/main" id="{A2990860-C904-A646-873B-AF950B16E688}"/>
              </a:ext>
            </a:extLst>
          </p:cNvPr>
          <p:cNvCxnSpPr/>
          <p:nvPr/>
        </p:nvCxnSpPr>
        <p:spPr>
          <a:xfrm flipV="1">
            <a:off x="3252471" y="2527102"/>
            <a:ext cx="652600" cy="246459"/>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AD995A3B-C70E-C747-9FC1-C280F6319320}"/>
              </a:ext>
            </a:extLst>
          </p:cNvPr>
          <p:cNvCxnSpPr>
            <a:cxnSpLocks/>
          </p:cNvCxnSpPr>
          <p:nvPr/>
        </p:nvCxnSpPr>
        <p:spPr>
          <a:xfrm flipH="1">
            <a:off x="4206067" y="2636947"/>
            <a:ext cx="6625" cy="205511"/>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73AC6BF8-5B14-F248-A0BE-5685ACB7F1F8}"/>
              </a:ext>
            </a:extLst>
          </p:cNvPr>
          <p:cNvCxnSpPr>
            <a:cxnSpLocks/>
          </p:cNvCxnSpPr>
          <p:nvPr/>
        </p:nvCxnSpPr>
        <p:spPr>
          <a:xfrm>
            <a:off x="4850401" y="2650541"/>
            <a:ext cx="578186" cy="242939"/>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5C66A546-62C2-534E-9FBC-83A931A17F38}"/>
              </a:ext>
            </a:extLst>
          </p:cNvPr>
          <p:cNvCxnSpPr>
            <a:cxnSpLocks/>
          </p:cNvCxnSpPr>
          <p:nvPr/>
        </p:nvCxnSpPr>
        <p:spPr>
          <a:xfrm flipH="1">
            <a:off x="4228663" y="3214737"/>
            <a:ext cx="6625" cy="205511"/>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794A5906-6BE1-AC48-BDD3-AB27DC30FCC0}"/>
              </a:ext>
            </a:extLst>
          </p:cNvPr>
          <p:cNvCxnSpPr>
            <a:cxnSpLocks/>
          </p:cNvCxnSpPr>
          <p:nvPr/>
        </p:nvCxnSpPr>
        <p:spPr>
          <a:xfrm flipH="1">
            <a:off x="5770769" y="3293637"/>
            <a:ext cx="6625" cy="205511"/>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6C363567-CE19-9B46-BDB3-0B00D4E2FE58}"/>
              </a:ext>
            </a:extLst>
          </p:cNvPr>
          <p:cNvCxnSpPr>
            <a:cxnSpLocks/>
          </p:cNvCxnSpPr>
          <p:nvPr/>
        </p:nvCxnSpPr>
        <p:spPr>
          <a:xfrm>
            <a:off x="4406367" y="3185457"/>
            <a:ext cx="164588" cy="110308"/>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03B48F3-26BF-1743-858F-D055577C66E7}"/>
              </a:ext>
            </a:extLst>
          </p:cNvPr>
          <p:cNvCxnSpPr>
            <a:cxnSpLocks/>
          </p:cNvCxnSpPr>
          <p:nvPr/>
        </p:nvCxnSpPr>
        <p:spPr>
          <a:xfrm flipH="1">
            <a:off x="5189366" y="3127850"/>
            <a:ext cx="173066" cy="12147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D8DD8254-8EC3-7C43-B781-17BD1FC21F07}"/>
              </a:ext>
            </a:extLst>
          </p:cNvPr>
          <p:cNvCxnSpPr>
            <a:cxnSpLocks/>
          </p:cNvCxnSpPr>
          <p:nvPr/>
        </p:nvCxnSpPr>
        <p:spPr>
          <a:xfrm>
            <a:off x="5971417" y="3059036"/>
            <a:ext cx="274374" cy="97381"/>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CD590FA0-FA21-5948-9AEA-693FF67A5A25}"/>
              </a:ext>
            </a:extLst>
          </p:cNvPr>
          <p:cNvCxnSpPr>
            <a:cxnSpLocks/>
          </p:cNvCxnSpPr>
          <p:nvPr/>
        </p:nvCxnSpPr>
        <p:spPr>
          <a:xfrm flipH="1">
            <a:off x="3886546" y="3213671"/>
            <a:ext cx="173066" cy="12147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D55915F-9A5D-754E-A76D-EF75CAC5CD64}"/>
              </a:ext>
            </a:extLst>
          </p:cNvPr>
          <p:cNvCxnSpPr>
            <a:cxnSpLocks/>
          </p:cNvCxnSpPr>
          <p:nvPr/>
        </p:nvCxnSpPr>
        <p:spPr>
          <a:xfrm flipH="1">
            <a:off x="2452744" y="3019537"/>
            <a:ext cx="217842"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5C1C469C-9ABC-8444-9352-4A82AAF98759}"/>
              </a:ext>
            </a:extLst>
          </p:cNvPr>
          <p:cNvCxnSpPr>
            <a:cxnSpLocks/>
          </p:cNvCxnSpPr>
          <p:nvPr/>
        </p:nvCxnSpPr>
        <p:spPr>
          <a:xfrm flipH="1">
            <a:off x="2698009" y="3265004"/>
            <a:ext cx="153697" cy="174544"/>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C4154DC-911C-B843-8AB9-A04615EF2E4D}"/>
              </a:ext>
            </a:extLst>
          </p:cNvPr>
          <p:cNvCxnSpPr>
            <a:cxnSpLocks/>
          </p:cNvCxnSpPr>
          <p:nvPr/>
        </p:nvCxnSpPr>
        <p:spPr>
          <a:xfrm flipH="1" flipV="1">
            <a:off x="3106271" y="3245449"/>
            <a:ext cx="72614" cy="209774"/>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92196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8103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70"/>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71"/>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80"/>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76"/>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81"/>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7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75"/>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84"/>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1030" grpId="0"/>
    </p:bld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7" name="Slide Number Placeholder 2"/>
          <p:cNvSpPr>
            <a:spLocks noGrp="1"/>
          </p:cNvSpPr>
          <p:nvPr>
            <p:ph type="sldNum" sz="quarter" idx="10"/>
          </p:nvPr>
        </p:nvSpPr>
        <p:spPr>
          <a:xfrm>
            <a:off x="838200" y="6356350"/>
            <a:ext cx="2743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fld id="{80FEE50C-F84D-784B-A1AD-74D8DA4AEFB4}" type="datetimeFigureOut">
              <a:rPr lang="en-US" smtClean="0"/>
              <a:pPr>
                <a:spcBef>
                  <a:spcPct val="0"/>
                </a:spcBef>
                <a:buFontTx/>
                <a:buNone/>
              </a:pPr>
              <a:t>3/7/21</a:t>
            </a:fld>
            <a:endParaRPr lang="en-US" altLang="en-US" sz="1050">
              <a:latin typeface="Times New Roman" charset="0"/>
            </a:endParaRPr>
          </a:p>
        </p:txBody>
      </p:sp>
      <p:sp>
        <p:nvSpPr>
          <p:cNvPr id="335874" name="Rectangle 2"/>
          <p:cNvSpPr>
            <a:spLocks noGrp="1" noChangeArrowheads="1"/>
          </p:cNvSpPr>
          <p:nvPr>
            <p:ph type="title"/>
          </p:nvPr>
        </p:nvSpPr>
        <p:spPr>
          <a:xfrm>
            <a:off x="222250" y="1029494"/>
            <a:ext cx="7886700" cy="297656"/>
          </a:xfrm>
        </p:spPr>
        <p:txBody>
          <a:bodyPr>
            <a:normAutofit fontScale="90000"/>
          </a:bodyPr>
          <a:lstStyle/>
          <a:p>
            <a:pPr>
              <a:defRPr/>
            </a:pPr>
            <a:r>
              <a:rPr lang="en-US" sz="3000" dirty="0">
                <a:latin typeface="Gill Sans MT" panose="020B0502020104020203" pitchFamily="34" charset="77"/>
              </a:rPr>
              <a:t>Example</a:t>
            </a:r>
          </a:p>
        </p:txBody>
      </p:sp>
      <p:graphicFrame>
        <p:nvGraphicFramePr>
          <p:cNvPr id="34819" name="Object 3"/>
          <p:cNvGraphicFramePr>
            <a:graphicFrameLocks noChangeAspect="1"/>
          </p:cNvGraphicFramePr>
          <p:nvPr/>
        </p:nvGraphicFramePr>
        <p:xfrm>
          <a:off x="1428751" y="2514600"/>
          <a:ext cx="5866210" cy="2971800"/>
        </p:xfrm>
        <a:graphic>
          <a:graphicData uri="http://schemas.openxmlformats.org/presentationml/2006/ole">
            <mc:AlternateContent xmlns:mc="http://schemas.openxmlformats.org/markup-compatibility/2006">
              <mc:Choice xmlns:v="urn:schemas-microsoft-com:vml" Requires="v">
                <p:oleObj spid="_x0000_s153641" name="VISIO" r:id="rId3" imgW="10866120" imgH="6041136" progId="Visio.Drawing.4">
                  <p:embed/>
                </p:oleObj>
              </mc:Choice>
              <mc:Fallback>
                <p:oleObj name="VISIO" r:id="rId3" imgW="10866120" imgH="6041136" progId="Visio.Drawing.4">
                  <p:embed/>
                  <p:pic>
                    <p:nvPicPr>
                      <p:cNvPr id="34819"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8751" y="2514600"/>
                        <a:ext cx="586621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34820" name="Text Box 4"/>
          <p:cNvSpPr txBox="1">
            <a:spLocks noChangeArrowheads="1"/>
          </p:cNvSpPr>
          <p:nvPr/>
        </p:nvSpPr>
        <p:spPr bwMode="auto">
          <a:xfrm>
            <a:off x="228600" y="1473200"/>
            <a:ext cx="6845300" cy="1418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5" tIns="34288" rIns="68575" bIns="34288">
            <a:spAutoFit/>
          </a:bodyPr>
          <a:lstStyle>
            <a:lvl1pPr marL="342900" indent="-342900">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spcAft>
                <a:spcPts val="750"/>
              </a:spcAft>
            </a:pPr>
            <a:r>
              <a:rPr lang="en-US" altLang="x-none" sz="1800" dirty="0">
                <a:solidFill>
                  <a:srgbClr val="000000"/>
                </a:solidFill>
                <a:latin typeface="Gill Sans MT" panose="020B0502020104020203" pitchFamily="34" charset="77"/>
              </a:rPr>
              <a:t>the following packets have been transmitted in the two bridge network below: </a:t>
            </a:r>
            <a:br>
              <a:rPr lang="en-US" altLang="x-none" sz="1800" dirty="0">
                <a:solidFill>
                  <a:srgbClr val="000000"/>
                </a:solidFill>
                <a:latin typeface="Gill Sans MT" panose="020B0502020104020203" pitchFamily="34" charset="77"/>
              </a:rPr>
            </a:br>
            <a:r>
              <a:rPr lang="en-US" altLang="x-none" sz="1800" dirty="0">
                <a:solidFill>
                  <a:srgbClr val="000000"/>
                </a:solidFill>
                <a:latin typeface="Gill Sans MT" panose="020B0502020104020203" pitchFamily="34" charset="77"/>
              </a:rPr>
              <a:t>(</a:t>
            </a:r>
            <a:r>
              <a:rPr lang="en-US" altLang="x-none" sz="1800" dirty="0" err="1">
                <a:solidFill>
                  <a:srgbClr val="000000"/>
                </a:solidFill>
                <a:latin typeface="Gill Sans MT" panose="020B0502020104020203" pitchFamily="34" charset="77"/>
              </a:rPr>
              <a:t>Src</a:t>
            </a:r>
            <a:r>
              <a:rPr lang="en-US" altLang="x-none" sz="1800" dirty="0">
                <a:solidFill>
                  <a:srgbClr val="000000"/>
                </a:solidFill>
                <a:latin typeface="Gill Sans MT" panose="020B0502020104020203" pitchFamily="34" charset="77"/>
              </a:rPr>
              <a:t>=A, </a:t>
            </a:r>
            <a:r>
              <a:rPr lang="en-US" altLang="x-none" sz="1800" dirty="0" err="1">
                <a:solidFill>
                  <a:srgbClr val="000000"/>
                </a:solidFill>
                <a:latin typeface="Gill Sans MT" panose="020B0502020104020203" pitchFamily="34" charset="77"/>
              </a:rPr>
              <a:t>Dest</a:t>
            </a:r>
            <a:r>
              <a:rPr lang="en-US" altLang="x-none" sz="1800" dirty="0">
                <a:solidFill>
                  <a:srgbClr val="000000"/>
                </a:solidFill>
                <a:latin typeface="Gill Sans MT" panose="020B0502020104020203" pitchFamily="34" charset="77"/>
              </a:rPr>
              <a:t>=F),  (</a:t>
            </a:r>
            <a:r>
              <a:rPr lang="en-US" altLang="x-none" sz="1800" dirty="0" err="1">
                <a:solidFill>
                  <a:srgbClr val="000000"/>
                </a:solidFill>
                <a:latin typeface="Gill Sans MT" panose="020B0502020104020203" pitchFamily="34" charset="77"/>
              </a:rPr>
              <a:t>Src</a:t>
            </a:r>
            <a:r>
              <a:rPr lang="en-US" altLang="x-none" sz="1800" dirty="0">
                <a:solidFill>
                  <a:srgbClr val="000000"/>
                </a:solidFill>
                <a:latin typeface="Gill Sans MT" panose="020B0502020104020203" pitchFamily="34" charset="77"/>
              </a:rPr>
              <a:t>=C, </a:t>
            </a:r>
            <a:r>
              <a:rPr lang="en-US" altLang="x-none" sz="1800" dirty="0" err="1">
                <a:solidFill>
                  <a:srgbClr val="000000"/>
                </a:solidFill>
                <a:latin typeface="Gill Sans MT" panose="020B0502020104020203" pitchFamily="34" charset="77"/>
              </a:rPr>
              <a:t>Dest</a:t>
            </a:r>
            <a:r>
              <a:rPr lang="en-US" altLang="x-none" sz="1800" dirty="0">
                <a:solidFill>
                  <a:srgbClr val="000000"/>
                </a:solidFill>
                <a:latin typeface="Gill Sans MT" panose="020B0502020104020203" pitchFamily="34" charset="77"/>
              </a:rPr>
              <a:t>=A), (</a:t>
            </a:r>
            <a:r>
              <a:rPr lang="en-US" altLang="x-none" sz="1800" dirty="0" err="1">
                <a:solidFill>
                  <a:srgbClr val="000000"/>
                </a:solidFill>
                <a:latin typeface="Gill Sans MT" panose="020B0502020104020203" pitchFamily="34" charset="77"/>
              </a:rPr>
              <a:t>Src</a:t>
            </a:r>
            <a:r>
              <a:rPr lang="en-US" altLang="x-none" sz="1800" dirty="0">
                <a:solidFill>
                  <a:srgbClr val="000000"/>
                </a:solidFill>
                <a:latin typeface="Gill Sans MT" panose="020B0502020104020203" pitchFamily="34" charset="77"/>
              </a:rPr>
              <a:t>=E, </a:t>
            </a:r>
            <a:r>
              <a:rPr lang="en-US" altLang="x-none" sz="1800" dirty="0" err="1">
                <a:solidFill>
                  <a:srgbClr val="000000"/>
                </a:solidFill>
                <a:latin typeface="Gill Sans MT" panose="020B0502020104020203" pitchFamily="34" charset="77"/>
              </a:rPr>
              <a:t>Dest</a:t>
            </a:r>
            <a:r>
              <a:rPr lang="en-US" altLang="x-none" sz="1800" dirty="0">
                <a:solidFill>
                  <a:srgbClr val="000000"/>
                </a:solidFill>
                <a:latin typeface="Gill Sans MT" panose="020B0502020104020203" pitchFamily="34" charset="77"/>
              </a:rPr>
              <a:t>=C)</a:t>
            </a:r>
          </a:p>
          <a:p>
            <a:pPr>
              <a:spcBef>
                <a:spcPct val="50000"/>
              </a:spcBef>
              <a:spcAft>
                <a:spcPts val="750"/>
              </a:spcAft>
            </a:pPr>
            <a:r>
              <a:rPr lang="en-US" altLang="x-none" sz="1800" dirty="0">
                <a:solidFill>
                  <a:srgbClr val="000000"/>
                </a:solidFill>
                <a:latin typeface="Gill Sans MT" panose="020B0502020104020203" pitchFamily="34" charset="77"/>
              </a:rPr>
              <a:t>After the 3 transmissions: what have the bridges learned?</a:t>
            </a:r>
          </a:p>
        </p:txBody>
      </p:sp>
      <p:sp>
        <p:nvSpPr>
          <p:cNvPr id="34821" name="Rectangle 5"/>
          <p:cNvSpPr>
            <a:spLocks noChangeArrowheads="1"/>
          </p:cNvSpPr>
          <p:nvPr/>
        </p:nvSpPr>
        <p:spPr bwMode="auto">
          <a:xfrm>
            <a:off x="1714500" y="2514601"/>
            <a:ext cx="9715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ts val="750"/>
              </a:spcBef>
              <a:spcAft>
                <a:spcPts val="750"/>
              </a:spcAft>
            </a:pPr>
            <a:endParaRPr lang="x-none" altLang="x-none" sz="1800">
              <a:solidFill>
                <a:srgbClr val="000000"/>
              </a:solidFill>
              <a:latin typeface="Courier New" charset="0"/>
            </a:endParaRPr>
          </a:p>
        </p:txBody>
      </p:sp>
      <p:sp>
        <p:nvSpPr>
          <p:cNvPr id="34822" name="Rectangle 6"/>
          <p:cNvSpPr>
            <a:spLocks noChangeArrowheads="1"/>
          </p:cNvSpPr>
          <p:nvPr/>
        </p:nvSpPr>
        <p:spPr bwMode="auto">
          <a:xfrm>
            <a:off x="2571750" y="3257551"/>
            <a:ext cx="1371600" cy="3693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ts val="750"/>
              </a:spcBef>
              <a:spcAft>
                <a:spcPts val="750"/>
              </a:spcAft>
            </a:pPr>
            <a:endParaRPr lang="en-US" altLang="en-US" sz="1800">
              <a:solidFill>
                <a:srgbClr val="000000"/>
              </a:solidFill>
              <a:latin typeface="Courier New" charset="0"/>
            </a:endParaRPr>
          </a:p>
        </p:txBody>
      </p:sp>
      <p:sp>
        <p:nvSpPr>
          <p:cNvPr id="34823" name="TextBox 3"/>
          <p:cNvSpPr txBox="1">
            <a:spLocks noChangeArrowheads="1"/>
          </p:cNvSpPr>
          <p:nvPr/>
        </p:nvSpPr>
        <p:spPr bwMode="auto">
          <a:xfrm>
            <a:off x="2571750" y="3143251"/>
            <a:ext cx="1314450" cy="369332"/>
          </a:xfrm>
          <a:prstGeom prst="rect">
            <a:avLst/>
          </a:prstGeom>
          <a:solidFill>
            <a:schemeClr val="bg1">
              <a:lumMod val="75000"/>
            </a:schemeClr>
          </a:solidFill>
          <a:ln>
            <a:noFill/>
          </a:ln>
        </p:spPr>
        <p:txBody>
          <a:bodyPr>
            <a:spAutoFit/>
          </a:bodyPr>
          <a:lstStyle>
            <a:lvl1pPr>
              <a:defRPr sz="2400" i="1">
                <a:solidFill>
                  <a:srgbClr val="000000"/>
                </a:solidFill>
                <a:latin typeface="Courier New" charset="0"/>
                <a:ea typeface="ＭＳ Ｐゴシック" charset="0"/>
                <a:cs typeface="ＭＳ Ｐゴシック" charset="0"/>
              </a:defRPr>
            </a:lvl1pPr>
            <a:lvl2pPr marL="742950" indent="-285750">
              <a:defRPr sz="2400" i="1">
                <a:solidFill>
                  <a:srgbClr val="000000"/>
                </a:solidFill>
                <a:latin typeface="Courier New" charset="0"/>
                <a:ea typeface="ＭＳ Ｐゴシック" charset="0"/>
              </a:defRPr>
            </a:lvl2pPr>
            <a:lvl3pPr marL="1143000" indent="-228600">
              <a:defRPr sz="2400" i="1">
                <a:solidFill>
                  <a:srgbClr val="000000"/>
                </a:solidFill>
                <a:latin typeface="Courier New" charset="0"/>
                <a:ea typeface="ＭＳ Ｐゴシック" charset="0"/>
              </a:defRPr>
            </a:lvl3pPr>
            <a:lvl4pPr marL="1600200" indent="-228600">
              <a:defRPr sz="2400" i="1">
                <a:solidFill>
                  <a:srgbClr val="000000"/>
                </a:solidFill>
                <a:latin typeface="Courier New" charset="0"/>
                <a:ea typeface="ＭＳ Ｐゴシック" charset="0"/>
              </a:defRPr>
            </a:lvl4pPr>
            <a:lvl5pPr marL="2057400" indent="-228600">
              <a:defRPr sz="2400" i="1">
                <a:solidFill>
                  <a:srgbClr val="000000"/>
                </a:solidFill>
                <a:latin typeface="Courier New" charset="0"/>
                <a:ea typeface="ＭＳ Ｐゴシック" charset="0"/>
              </a:defRPr>
            </a:lvl5pPr>
            <a:lvl6pPr marL="2514600" indent="-228600" eaLnBrk="0" fontAlgn="base" hangingPunct="0">
              <a:spcBef>
                <a:spcPts val="1000"/>
              </a:spcBef>
              <a:spcAft>
                <a:spcPts val="1000"/>
              </a:spcAft>
              <a:buChar char="•"/>
              <a:defRPr sz="2400" i="1">
                <a:solidFill>
                  <a:srgbClr val="000000"/>
                </a:solidFill>
                <a:latin typeface="Courier New" charset="0"/>
                <a:ea typeface="ＭＳ Ｐゴシック" charset="0"/>
              </a:defRPr>
            </a:lvl6pPr>
            <a:lvl7pPr marL="2971800" indent="-228600" eaLnBrk="0" fontAlgn="base" hangingPunct="0">
              <a:spcBef>
                <a:spcPts val="1000"/>
              </a:spcBef>
              <a:spcAft>
                <a:spcPts val="1000"/>
              </a:spcAft>
              <a:buChar char="•"/>
              <a:defRPr sz="2400" i="1">
                <a:solidFill>
                  <a:srgbClr val="000000"/>
                </a:solidFill>
                <a:latin typeface="Courier New" charset="0"/>
                <a:ea typeface="ＭＳ Ｐゴシック" charset="0"/>
              </a:defRPr>
            </a:lvl7pPr>
            <a:lvl8pPr marL="3429000" indent="-228600" eaLnBrk="0" fontAlgn="base" hangingPunct="0">
              <a:spcBef>
                <a:spcPts val="1000"/>
              </a:spcBef>
              <a:spcAft>
                <a:spcPts val="1000"/>
              </a:spcAft>
              <a:buChar char="•"/>
              <a:defRPr sz="2400" i="1">
                <a:solidFill>
                  <a:srgbClr val="000000"/>
                </a:solidFill>
                <a:latin typeface="Courier New" charset="0"/>
                <a:ea typeface="ＭＳ Ｐゴシック" charset="0"/>
              </a:defRPr>
            </a:lvl8pPr>
            <a:lvl9pPr marL="3886200" indent="-228600" eaLnBrk="0" fontAlgn="base" hangingPunct="0">
              <a:spcBef>
                <a:spcPts val="1000"/>
              </a:spcBef>
              <a:spcAft>
                <a:spcPts val="1000"/>
              </a:spcAft>
              <a:buChar char="•"/>
              <a:defRPr sz="2400" i="1">
                <a:solidFill>
                  <a:srgbClr val="000000"/>
                </a:solidFill>
                <a:latin typeface="Courier New" charset="0"/>
                <a:ea typeface="ＭＳ Ｐゴシック" charset="0"/>
              </a:defRPr>
            </a:lvl9pPr>
          </a:lstStyle>
          <a:p>
            <a:pPr>
              <a:spcBef>
                <a:spcPts val="750"/>
              </a:spcBef>
              <a:spcAft>
                <a:spcPts val="750"/>
              </a:spcAft>
              <a:defRPr/>
            </a:pPr>
            <a:r>
              <a:rPr lang="en-US" sz="1800" b="1" i="0" dirty="0">
                <a:solidFill>
                  <a:schemeClr val="tx1"/>
                </a:solidFill>
              </a:rPr>
              <a:t>Bridge 1</a:t>
            </a:r>
          </a:p>
        </p:txBody>
      </p:sp>
      <p:pic>
        <p:nvPicPr>
          <p:cNvPr id="9" name="Picture 20" descr="underline_base">
            <a:extLst>
              <a:ext uri="{FF2B5EF4-FFF2-40B4-BE49-F238E27FC236}">
                <a16:creationId xmlns:a16="http://schemas.microsoft.com/office/drawing/2014/main" id="{AF10B02F-90F6-8B4E-893C-9EC1AD5BF7B9}"/>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464" y="1354536"/>
            <a:ext cx="1189037" cy="1504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545226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94613-5AA3-B349-A655-2863F65CAFE4}"/>
              </a:ext>
            </a:extLst>
          </p:cNvPr>
          <p:cNvSpPr>
            <a:spLocks noGrp="1"/>
          </p:cNvSpPr>
          <p:nvPr>
            <p:ph type="title"/>
          </p:nvPr>
        </p:nvSpPr>
        <p:spPr>
          <a:xfrm>
            <a:off x="533400" y="228600"/>
            <a:ext cx="7772400" cy="579474"/>
          </a:xfrm>
        </p:spPr>
        <p:txBody>
          <a:bodyPr/>
          <a:lstStyle/>
          <a:p>
            <a:r>
              <a:rPr lang="en-US" dirty="0"/>
              <a:t>Error recovery</a:t>
            </a:r>
          </a:p>
        </p:txBody>
      </p:sp>
      <p:sp>
        <p:nvSpPr>
          <p:cNvPr id="3" name="Content Placeholder 2">
            <a:extLst>
              <a:ext uri="{FF2B5EF4-FFF2-40B4-BE49-F238E27FC236}">
                <a16:creationId xmlns:a16="http://schemas.microsoft.com/office/drawing/2014/main" id="{2183A493-828A-AD47-AB40-166EC6C4FBBA}"/>
              </a:ext>
            </a:extLst>
          </p:cNvPr>
          <p:cNvSpPr>
            <a:spLocks noGrp="1"/>
          </p:cNvSpPr>
          <p:nvPr>
            <p:ph idx="1"/>
          </p:nvPr>
        </p:nvSpPr>
        <p:spPr>
          <a:xfrm>
            <a:off x="512133" y="1169582"/>
            <a:ext cx="8397949" cy="5167424"/>
          </a:xfrm>
        </p:spPr>
        <p:txBody>
          <a:bodyPr/>
          <a:lstStyle/>
          <a:p>
            <a:r>
              <a:rPr lang="en-US" sz="3200" dirty="0"/>
              <a:t>correction - </a:t>
            </a:r>
            <a:r>
              <a:rPr lang="en-US" sz="2800" dirty="0"/>
              <a:t>EDC bits can also be used to </a:t>
            </a:r>
            <a:r>
              <a:rPr lang="en-US" sz="2800" dirty="0">
                <a:solidFill>
                  <a:srgbClr val="C00000"/>
                </a:solidFill>
              </a:rPr>
              <a:t>correct</a:t>
            </a:r>
            <a:r>
              <a:rPr lang="en-US" sz="2800" dirty="0"/>
              <a:t> </a:t>
            </a:r>
            <a:r>
              <a:rPr lang="en-US" sz="2800" dirty="0">
                <a:solidFill>
                  <a:srgbClr val="C00000"/>
                </a:solidFill>
              </a:rPr>
              <a:t>some</a:t>
            </a:r>
            <a:r>
              <a:rPr lang="en-US" sz="2800" dirty="0"/>
              <a:t> bit errors (in conjunction with detection)</a:t>
            </a:r>
          </a:p>
          <a:p>
            <a:pPr lvl="1"/>
            <a:r>
              <a:rPr lang="en-US" dirty="0">
                <a:solidFill>
                  <a:srgbClr val="C00000"/>
                </a:solidFill>
              </a:rPr>
              <a:t>correction</a:t>
            </a:r>
            <a:r>
              <a:rPr lang="en-US" dirty="0"/>
              <a:t> requires </a:t>
            </a:r>
            <a:r>
              <a:rPr lang="en-US" dirty="0">
                <a:solidFill>
                  <a:srgbClr val="C00000"/>
                </a:solidFill>
              </a:rPr>
              <a:t>larger number </a:t>
            </a:r>
            <a:r>
              <a:rPr lang="en-US" dirty="0"/>
              <a:t>of EDC bits than detection - high overhead </a:t>
            </a:r>
          </a:p>
          <a:p>
            <a:pPr lvl="1"/>
            <a:r>
              <a:rPr lang="en-US" dirty="0"/>
              <a:t>used for applications that cannot wait for correct data to be retransmitted</a:t>
            </a:r>
          </a:p>
          <a:p>
            <a:r>
              <a:rPr lang="en-US" sz="3200" dirty="0"/>
              <a:t>retransmission - </a:t>
            </a:r>
            <a:r>
              <a:rPr lang="en-US" sz="2800" dirty="0"/>
              <a:t>when error(s) detected</a:t>
            </a:r>
          </a:p>
          <a:p>
            <a:pPr lvl="1"/>
            <a:r>
              <a:rPr lang="en-US" dirty="0">
                <a:latin typeface="+mn-lt"/>
              </a:rPr>
              <a:t>receiver drops packet and data is retransmitted by sender </a:t>
            </a:r>
          </a:p>
          <a:p>
            <a:pPr marL="1314450" lvl="2" indent="-457200">
              <a:buFont typeface="+mj-lt"/>
              <a:buAutoNum type="arabicPeriod"/>
            </a:pPr>
            <a:r>
              <a:rPr lang="en-US" dirty="0">
                <a:latin typeface="+mn-lt"/>
              </a:rPr>
              <a:t>waits for sender to timeout (no ACK received) and retransmit, or</a:t>
            </a:r>
          </a:p>
          <a:p>
            <a:pPr marL="1314450" lvl="2" indent="-457200">
              <a:buFont typeface="+mj-lt"/>
              <a:buAutoNum type="arabicPeriod"/>
            </a:pPr>
            <a:r>
              <a:rPr lang="en-US" dirty="0">
                <a:latin typeface="+mn-lt"/>
              </a:rPr>
              <a:t>receiver sends a negative ACK (NACK) (speeds up process)</a:t>
            </a:r>
          </a:p>
        </p:txBody>
      </p:sp>
      <p:sp>
        <p:nvSpPr>
          <p:cNvPr id="4" name="Footer Placeholder 3">
            <a:extLst>
              <a:ext uri="{FF2B5EF4-FFF2-40B4-BE49-F238E27FC236}">
                <a16:creationId xmlns:a16="http://schemas.microsoft.com/office/drawing/2014/main" id="{FCFA53C7-3FA9-394E-A11E-E3A288CCB94A}"/>
              </a:ext>
            </a:extLst>
          </p:cNvPr>
          <p:cNvSpPr>
            <a:spLocks noGrp="1"/>
          </p:cNvSpPr>
          <p:nvPr>
            <p:ph type="ftr" sz="quarter" idx="11"/>
          </p:nvPr>
        </p:nvSpPr>
        <p:spPr/>
        <p:txBody>
          <a:bodyPr/>
          <a:lstStyle/>
          <a:p>
            <a:pPr>
              <a:defRPr/>
            </a:pPr>
            <a:r>
              <a:rPr lang="en-US"/>
              <a:t>Data Link Layer</a:t>
            </a:r>
            <a:endParaRPr lang="en-US" dirty="0"/>
          </a:p>
        </p:txBody>
      </p:sp>
      <p:sp>
        <p:nvSpPr>
          <p:cNvPr id="5" name="Slide Number Placeholder 4">
            <a:extLst>
              <a:ext uri="{FF2B5EF4-FFF2-40B4-BE49-F238E27FC236}">
                <a16:creationId xmlns:a16="http://schemas.microsoft.com/office/drawing/2014/main" id="{AFF4B877-E76F-634E-A0B0-113DD6964AA1}"/>
              </a:ext>
            </a:extLst>
          </p:cNvPr>
          <p:cNvSpPr>
            <a:spLocks noGrp="1"/>
          </p:cNvSpPr>
          <p:nvPr>
            <p:ph type="sldNum" sz="quarter" idx="12"/>
          </p:nvPr>
        </p:nvSpPr>
        <p:spPr/>
        <p:txBody>
          <a:bodyPr/>
          <a:lstStyle/>
          <a:p>
            <a:pPr>
              <a:defRPr/>
            </a:pPr>
            <a:r>
              <a:rPr lang="en-US"/>
              <a:t>5-</a:t>
            </a:r>
            <a:fld id="{D0626857-DD43-9D46-91D4-DEBFBA1258D1}" type="slidenum">
              <a:rPr lang="en-US" smtClean="0"/>
              <a:pPr>
                <a:defRPr/>
              </a:pPr>
              <a:t>12</a:t>
            </a:fld>
            <a:endParaRPr lang="en-US" dirty="0"/>
          </a:p>
        </p:txBody>
      </p:sp>
      <p:pic>
        <p:nvPicPr>
          <p:cNvPr id="6" name="Picture 7" descr="underline_base">
            <a:extLst>
              <a:ext uri="{FF2B5EF4-FFF2-40B4-BE49-F238E27FC236}">
                <a16:creationId xmlns:a16="http://schemas.microsoft.com/office/drawing/2014/main" id="{00952624-2A17-4B4D-9A89-BA860412077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936" y="843574"/>
            <a:ext cx="3737081" cy="175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23910478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6" name="Rectangle 2"/>
          <p:cNvSpPr>
            <a:spLocks noGrp="1" noChangeArrowheads="1"/>
          </p:cNvSpPr>
          <p:nvPr>
            <p:ph type="title"/>
          </p:nvPr>
        </p:nvSpPr>
        <p:spPr>
          <a:xfrm>
            <a:off x="156621" y="201034"/>
            <a:ext cx="5829300" cy="742950"/>
          </a:xfrm>
        </p:spPr>
        <p:txBody>
          <a:bodyPr/>
          <a:lstStyle/>
          <a:p>
            <a:pPr>
              <a:defRPr/>
            </a:pPr>
            <a:r>
              <a:rPr lang="en-US" sz="3000" dirty="0">
                <a:latin typeface="Gill Sans MT" charset="0"/>
              </a:rPr>
              <a:t>Self-learning multi-switch example</a:t>
            </a:r>
            <a:endParaRPr lang="en-US" dirty="0">
              <a:latin typeface="Gill Sans MT" charset="0"/>
              <a:cs typeface="+mj-cs"/>
            </a:endParaRPr>
          </a:p>
        </p:txBody>
      </p:sp>
      <p:sp>
        <p:nvSpPr>
          <p:cNvPr id="69637" name="Rectangle 3"/>
          <p:cNvSpPr>
            <a:spLocks noGrp="1" noChangeArrowheads="1"/>
          </p:cNvSpPr>
          <p:nvPr>
            <p:ph type="body" idx="1"/>
          </p:nvPr>
        </p:nvSpPr>
        <p:spPr>
          <a:xfrm>
            <a:off x="194258" y="1059787"/>
            <a:ext cx="5829300" cy="453232"/>
          </a:xfrm>
        </p:spPr>
        <p:txBody>
          <a:bodyPr>
            <a:normAutofit fontScale="92500"/>
          </a:bodyPr>
          <a:lstStyle/>
          <a:p>
            <a:pPr>
              <a:buFont typeface="Wingdings" charset="0"/>
              <a:buNone/>
              <a:defRPr/>
            </a:pPr>
            <a:r>
              <a:rPr lang="en-US" dirty="0">
                <a:solidFill>
                  <a:srgbClr val="C00000"/>
                </a:solidFill>
                <a:latin typeface="Gill Sans MT" charset="0"/>
              </a:rPr>
              <a:t>C </a:t>
            </a:r>
            <a:r>
              <a:rPr lang="en-US" dirty="0">
                <a:latin typeface="Gill Sans MT" charset="0"/>
              </a:rPr>
              <a:t>sends frame to </a:t>
            </a:r>
            <a:r>
              <a:rPr lang="en-US" dirty="0">
                <a:solidFill>
                  <a:srgbClr val="C00000"/>
                </a:solidFill>
                <a:latin typeface="Gill Sans MT" charset="0"/>
              </a:rPr>
              <a:t>I</a:t>
            </a:r>
            <a:r>
              <a:rPr lang="en-US" dirty="0">
                <a:latin typeface="Gill Sans MT" charset="0"/>
              </a:rPr>
              <a:t>, and </a:t>
            </a:r>
            <a:r>
              <a:rPr lang="en-US" dirty="0">
                <a:solidFill>
                  <a:srgbClr val="C00000"/>
                </a:solidFill>
                <a:latin typeface="Gill Sans MT" charset="0"/>
              </a:rPr>
              <a:t>I</a:t>
            </a:r>
            <a:r>
              <a:rPr lang="en-US" dirty="0">
                <a:latin typeface="Gill Sans MT" charset="0"/>
              </a:rPr>
              <a:t> responds to </a:t>
            </a:r>
            <a:r>
              <a:rPr lang="en-US" dirty="0">
                <a:solidFill>
                  <a:srgbClr val="C00000"/>
                </a:solidFill>
                <a:latin typeface="Gill Sans MT" charset="0"/>
              </a:rPr>
              <a:t>C</a:t>
            </a:r>
            <a:endParaRPr lang="en-US" sz="2400" dirty="0">
              <a:solidFill>
                <a:srgbClr val="C00000"/>
              </a:solidFill>
              <a:latin typeface="Gill Sans MT" charset="0"/>
            </a:endParaRPr>
          </a:p>
        </p:txBody>
      </p:sp>
      <p:sp>
        <p:nvSpPr>
          <p:cNvPr id="69638" name="Rectangle 5"/>
          <p:cNvSpPr>
            <a:spLocks noChangeArrowheads="1"/>
          </p:cNvSpPr>
          <p:nvPr/>
        </p:nvSpPr>
        <p:spPr bwMode="auto">
          <a:xfrm>
            <a:off x="256381" y="4304506"/>
            <a:ext cx="7071519" cy="4262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173831" indent="-173831">
              <a:lnSpc>
                <a:spcPct val="85000"/>
              </a:lnSpc>
              <a:spcBef>
                <a:spcPct val="20000"/>
              </a:spcBef>
              <a:buClr>
                <a:srgbClr val="000099"/>
              </a:buClr>
              <a:buSzPct val="100000"/>
              <a:buFont typeface="Wingdings" charset="2"/>
              <a:buChar char="§"/>
              <a:defRPr/>
            </a:pPr>
            <a:r>
              <a:rPr lang="en-US" sz="2100" u="sng" dirty="0">
                <a:solidFill>
                  <a:srgbClr val="CC0000"/>
                </a:solidFill>
                <a:latin typeface="Gill Sans MT" charset="0"/>
              </a:rPr>
              <a:t>Q:</a:t>
            </a:r>
            <a:r>
              <a:rPr lang="en-US" sz="2100" dirty="0">
                <a:solidFill>
                  <a:srgbClr val="CC0000"/>
                </a:solidFill>
                <a:latin typeface="Gill Sans MT" charset="0"/>
              </a:rPr>
              <a:t> </a:t>
            </a:r>
            <a:r>
              <a:rPr lang="en-US" sz="2100" dirty="0">
                <a:solidFill>
                  <a:srgbClr val="000000"/>
                </a:solidFill>
                <a:latin typeface="Gill Sans MT" charset="0"/>
              </a:rPr>
              <a:t>show switch tables and packet forwarding in S</a:t>
            </a:r>
            <a:r>
              <a:rPr lang="en-US" sz="2100" baseline="-25000" dirty="0">
                <a:solidFill>
                  <a:srgbClr val="000000"/>
                </a:solidFill>
                <a:latin typeface="Gill Sans MT" charset="0"/>
              </a:rPr>
              <a:t>1</a:t>
            </a:r>
            <a:r>
              <a:rPr lang="en-US" sz="2100" dirty="0">
                <a:solidFill>
                  <a:srgbClr val="000000"/>
                </a:solidFill>
                <a:latin typeface="Gill Sans MT" charset="0"/>
              </a:rPr>
              <a:t>, S</a:t>
            </a:r>
            <a:r>
              <a:rPr lang="en-US" sz="2100" baseline="-25000" dirty="0">
                <a:solidFill>
                  <a:srgbClr val="000000"/>
                </a:solidFill>
                <a:latin typeface="Gill Sans MT" charset="0"/>
              </a:rPr>
              <a:t>2</a:t>
            </a:r>
            <a:r>
              <a:rPr lang="en-US" sz="2100" dirty="0">
                <a:solidFill>
                  <a:srgbClr val="000000"/>
                </a:solidFill>
                <a:latin typeface="Gill Sans MT" charset="0"/>
              </a:rPr>
              <a:t>, S</a:t>
            </a:r>
            <a:r>
              <a:rPr lang="en-US" sz="2100" baseline="-25000" dirty="0">
                <a:solidFill>
                  <a:srgbClr val="000000"/>
                </a:solidFill>
                <a:latin typeface="Gill Sans MT" charset="0"/>
              </a:rPr>
              <a:t>3</a:t>
            </a:r>
            <a:r>
              <a:rPr lang="en-US" sz="2100" dirty="0">
                <a:solidFill>
                  <a:srgbClr val="000000"/>
                </a:solidFill>
                <a:latin typeface="Gill Sans MT" charset="0"/>
              </a:rPr>
              <a:t>, S</a:t>
            </a:r>
            <a:r>
              <a:rPr lang="en-US" sz="2100" baseline="-25000" dirty="0">
                <a:solidFill>
                  <a:srgbClr val="000000"/>
                </a:solidFill>
                <a:latin typeface="Gill Sans MT" charset="0"/>
              </a:rPr>
              <a:t>4</a:t>
            </a:r>
            <a:r>
              <a:rPr lang="en-US" sz="2100" dirty="0">
                <a:solidFill>
                  <a:srgbClr val="000000"/>
                </a:solidFill>
                <a:latin typeface="Gill Sans MT" charset="0"/>
              </a:rPr>
              <a:t> </a:t>
            </a:r>
          </a:p>
        </p:txBody>
      </p:sp>
      <p:grpSp>
        <p:nvGrpSpPr>
          <p:cNvPr id="2" name="Group 1">
            <a:extLst>
              <a:ext uri="{FF2B5EF4-FFF2-40B4-BE49-F238E27FC236}">
                <a16:creationId xmlns:a16="http://schemas.microsoft.com/office/drawing/2014/main" id="{00B49D42-62ED-F14B-8BE3-805D1281ADC3}"/>
              </a:ext>
            </a:extLst>
          </p:cNvPr>
          <p:cNvGrpSpPr/>
          <p:nvPr/>
        </p:nvGrpSpPr>
        <p:grpSpPr>
          <a:xfrm>
            <a:off x="1557339" y="2332832"/>
            <a:ext cx="4769589" cy="1625441"/>
            <a:chOff x="958850" y="1984375"/>
            <a:chExt cx="6359453" cy="2167254"/>
          </a:xfrm>
        </p:grpSpPr>
        <p:grpSp>
          <p:nvGrpSpPr>
            <p:cNvPr id="175110" name="Group 58"/>
            <p:cNvGrpSpPr>
              <a:grpSpLocks/>
            </p:cNvGrpSpPr>
            <p:nvPr/>
          </p:nvGrpSpPr>
          <p:grpSpPr bwMode="auto">
            <a:xfrm>
              <a:off x="958850" y="2444750"/>
              <a:ext cx="2165542" cy="1358900"/>
              <a:chOff x="958850" y="2444750"/>
              <a:chExt cx="2166114" cy="1358710"/>
            </a:xfrm>
          </p:grpSpPr>
          <p:sp>
            <p:nvSpPr>
              <p:cNvPr id="69681" name="Line 20"/>
              <p:cNvSpPr>
                <a:spLocks noChangeShapeType="1"/>
              </p:cNvSpPr>
              <p:nvPr/>
            </p:nvSpPr>
            <p:spPr bwMode="auto">
              <a:xfrm flipH="1">
                <a:off x="1582903" y="3030456"/>
                <a:ext cx="555772"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69682" name="Line 21"/>
              <p:cNvSpPr>
                <a:spLocks noChangeShapeType="1"/>
              </p:cNvSpPr>
              <p:nvPr/>
            </p:nvSpPr>
            <p:spPr bwMode="auto">
              <a:xfrm flipH="1">
                <a:off x="1970355" y="3078074"/>
                <a:ext cx="271534" cy="3142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69683" name="Line 22"/>
              <p:cNvSpPr>
                <a:spLocks noChangeShapeType="1"/>
              </p:cNvSpPr>
              <p:nvPr/>
            </p:nvSpPr>
            <p:spPr bwMode="auto">
              <a:xfrm>
                <a:off x="2389566" y="3106645"/>
                <a:ext cx="73044" cy="29523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69684" name="Text Box 64"/>
              <p:cNvSpPr txBox="1">
                <a:spLocks noChangeArrowheads="1"/>
              </p:cNvSpPr>
              <p:nvPr/>
            </p:nvSpPr>
            <p:spPr bwMode="auto">
              <a:xfrm>
                <a:off x="958850" y="2844743"/>
                <a:ext cx="451525" cy="4923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A</a:t>
                </a:r>
              </a:p>
            </p:txBody>
          </p:sp>
          <p:sp>
            <p:nvSpPr>
              <p:cNvPr id="69685" name="Text Box 65"/>
              <p:cNvSpPr txBox="1">
                <a:spLocks noChangeArrowheads="1"/>
              </p:cNvSpPr>
              <p:nvPr/>
            </p:nvSpPr>
            <p:spPr bwMode="auto">
              <a:xfrm>
                <a:off x="1408231" y="3306641"/>
                <a:ext cx="451525" cy="4923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B</a:t>
                </a:r>
              </a:p>
            </p:txBody>
          </p:sp>
          <p:sp>
            <p:nvSpPr>
              <p:cNvPr id="69686" name="Text Box 73"/>
              <p:cNvSpPr txBox="1">
                <a:spLocks noChangeArrowheads="1"/>
              </p:cNvSpPr>
              <p:nvPr/>
            </p:nvSpPr>
            <p:spPr bwMode="auto">
              <a:xfrm>
                <a:off x="2181548" y="2444750"/>
                <a:ext cx="564835" cy="4923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1</a:t>
                </a:r>
              </a:p>
            </p:txBody>
          </p:sp>
          <p:sp>
            <p:nvSpPr>
              <p:cNvPr id="69687" name="Text Box 66"/>
              <p:cNvSpPr txBox="1">
                <a:spLocks noChangeArrowheads="1"/>
              </p:cNvSpPr>
              <p:nvPr/>
            </p:nvSpPr>
            <p:spPr bwMode="auto">
              <a:xfrm>
                <a:off x="2656336" y="3298707"/>
                <a:ext cx="468628" cy="4923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C00000"/>
                    </a:solidFill>
                    <a:latin typeface="Arial" charset="0"/>
                    <a:cs typeface="Arial" charset="0"/>
                  </a:rPr>
                  <a:t>C</a:t>
                </a:r>
              </a:p>
            </p:txBody>
          </p:sp>
          <p:grpSp>
            <p:nvGrpSpPr>
              <p:cNvPr id="175159" name="Group 44"/>
              <p:cNvGrpSpPr>
                <a:grpSpLocks/>
              </p:cNvGrpSpPr>
              <p:nvPr/>
            </p:nvGrpSpPr>
            <p:grpSpPr bwMode="auto">
              <a:xfrm>
                <a:off x="1127760" y="2834640"/>
                <a:ext cx="568960" cy="481140"/>
                <a:chOff x="-44" y="1473"/>
                <a:chExt cx="981" cy="1105"/>
              </a:xfrm>
            </p:grpSpPr>
            <p:pic>
              <p:nvPicPr>
                <p:cNvPr id="17516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516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5160" name="Group 44"/>
              <p:cNvGrpSpPr>
                <a:grpSpLocks/>
              </p:cNvGrpSpPr>
              <p:nvPr/>
            </p:nvGrpSpPr>
            <p:grpSpPr bwMode="auto">
              <a:xfrm>
                <a:off x="1534160" y="3291840"/>
                <a:ext cx="568960" cy="481140"/>
                <a:chOff x="-44" y="1473"/>
                <a:chExt cx="981" cy="1105"/>
              </a:xfrm>
            </p:grpSpPr>
            <p:pic>
              <p:nvPicPr>
                <p:cNvPr id="175165"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516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5161" name="Group 44"/>
              <p:cNvGrpSpPr>
                <a:grpSpLocks/>
              </p:cNvGrpSpPr>
              <p:nvPr/>
            </p:nvGrpSpPr>
            <p:grpSpPr bwMode="auto">
              <a:xfrm>
                <a:off x="2062480" y="3322320"/>
                <a:ext cx="568960" cy="481140"/>
                <a:chOff x="-44" y="1473"/>
                <a:chExt cx="981" cy="1105"/>
              </a:xfrm>
            </p:grpSpPr>
            <p:pic>
              <p:nvPicPr>
                <p:cNvPr id="175163"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516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pic>
            <p:nvPicPr>
              <p:cNvPr id="696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4817" y="2879664"/>
                <a:ext cx="678041" cy="2999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grpSp>
          <p:nvGrpSpPr>
            <p:cNvPr id="175111" name="Group 76"/>
            <p:cNvGrpSpPr>
              <a:grpSpLocks/>
            </p:cNvGrpSpPr>
            <p:nvPr/>
          </p:nvGrpSpPr>
          <p:grpSpPr bwMode="auto">
            <a:xfrm>
              <a:off x="2379663" y="1984375"/>
              <a:ext cx="4938640" cy="2167254"/>
              <a:chOff x="2379663" y="1984375"/>
              <a:chExt cx="4938181" cy="2166666"/>
            </a:xfrm>
          </p:grpSpPr>
          <p:sp>
            <p:nvSpPr>
              <p:cNvPr id="69642" name="Line 23"/>
              <p:cNvSpPr>
                <a:spLocks noChangeShapeType="1"/>
              </p:cNvSpPr>
              <p:nvPr/>
            </p:nvSpPr>
            <p:spPr bwMode="auto">
              <a:xfrm flipH="1">
                <a:off x="3635258" y="3068344"/>
                <a:ext cx="346043" cy="21584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69643" name="Line 24"/>
              <p:cNvSpPr>
                <a:spLocks noChangeShapeType="1"/>
              </p:cNvSpPr>
              <p:nvPr/>
            </p:nvSpPr>
            <p:spPr bwMode="auto">
              <a:xfrm flipH="1">
                <a:off x="3949554" y="3087389"/>
                <a:ext cx="125401" cy="58721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69644" name="Line 25"/>
              <p:cNvSpPr>
                <a:spLocks noChangeShapeType="1"/>
              </p:cNvSpPr>
              <p:nvPr/>
            </p:nvSpPr>
            <p:spPr bwMode="auto">
              <a:xfrm>
                <a:off x="4254326" y="3030254"/>
                <a:ext cx="230167" cy="36185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69645" name="Line 26"/>
              <p:cNvSpPr>
                <a:spLocks noChangeShapeType="1"/>
              </p:cNvSpPr>
              <p:nvPr/>
            </p:nvSpPr>
            <p:spPr bwMode="auto">
              <a:xfrm flipH="1">
                <a:off x="5532145" y="3106433"/>
                <a:ext cx="428585" cy="24440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69646" name="Line 27"/>
              <p:cNvSpPr>
                <a:spLocks noChangeShapeType="1"/>
              </p:cNvSpPr>
              <p:nvPr/>
            </p:nvSpPr>
            <p:spPr bwMode="auto">
              <a:xfrm flipH="1">
                <a:off x="6035335" y="3077866"/>
                <a:ext cx="9524" cy="46977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69647" name="Line 35"/>
              <p:cNvSpPr>
                <a:spLocks noChangeShapeType="1"/>
              </p:cNvSpPr>
              <p:nvPr/>
            </p:nvSpPr>
            <p:spPr bwMode="auto">
              <a:xfrm flipH="1">
                <a:off x="2379663" y="2355749"/>
                <a:ext cx="1517509" cy="53642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69648" name="Line 36"/>
              <p:cNvSpPr>
                <a:spLocks noChangeShapeType="1"/>
              </p:cNvSpPr>
              <p:nvPr/>
            </p:nvSpPr>
            <p:spPr bwMode="auto">
              <a:xfrm>
                <a:off x="4200356" y="2322421"/>
                <a:ext cx="0" cy="59991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69649" name="Line 37"/>
              <p:cNvSpPr>
                <a:spLocks noChangeShapeType="1"/>
              </p:cNvSpPr>
              <p:nvPr/>
            </p:nvSpPr>
            <p:spPr bwMode="auto">
              <a:xfrm flipH="1" flipV="1">
                <a:off x="4449571" y="2306551"/>
                <a:ext cx="1406394" cy="68402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69650" name="Line 63"/>
              <p:cNvSpPr>
                <a:spLocks noChangeShapeType="1"/>
              </p:cNvSpPr>
              <p:nvPr/>
            </p:nvSpPr>
            <p:spPr bwMode="auto">
              <a:xfrm>
                <a:off x="6411539" y="3131826"/>
                <a:ext cx="285723" cy="15870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69651" name="Text Box 67"/>
              <p:cNvSpPr txBox="1">
                <a:spLocks noChangeArrowheads="1"/>
              </p:cNvSpPr>
              <p:nvPr/>
            </p:nvSpPr>
            <p:spPr bwMode="auto">
              <a:xfrm>
                <a:off x="3620973" y="3222290"/>
                <a:ext cx="468461" cy="4923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D</a:t>
                </a:r>
              </a:p>
            </p:txBody>
          </p:sp>
          <p:sp>
            <p:nvSpPr>
              <p:cNvPr id="69652" name="Text Box 68"/>
              <p:cNvSpPr txBox="1">
                <a:spLocks noChangeArrowheads="1"/>
              </p:cNvSpPr>
              <p:nvPr/>
            </p:nvSpPr>
            <p:spPr bwMode="auto">
              <a:xfrm>
                <a:off x="4094004" y="3658732"/>
                <a:ext cx="451363" cy="4923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E</a:t>
                </a:r>
              </a:p>
            </p:txBody>
          </p:sp>
          <p:sp>
            <p:nvSpPr>
              <p:cNvPr id="69653" name="Text Box 69"/>
              <p:cNvSpPr txBox="1">
                <a:spLocks noChangeArrowheads="1"/>
              </p:cNvSpPr>
              <p:nvPr/>
            </p:nvSpPr>
            <p:spPr bwMode="auto">
              <a:xfrm>
                <a:off x="4567035" y="3057234"/>
                <a:ext cx="434266" cy="4923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F</a:t>
                </a:r>
              </a:p>
            </p:txBody>
          </p:sp>
          <p:sp>
            <p:nvSpPr>
              <p:cNvPr id="69654" name="Text Box 74"/>
              <p:cNvSpPr txBox="1">
                <a:spLocks noChangeArrowheads="1"/>
              </p:cNvSpPr>
              <p:nvPr/>
            </p:nvSpPr>
            <p:spPr bwMode="auto">
              <a:xfrm>
                <a:off x="3408268" y="2768387"/>
                <a:ext cx="564633" cy="4923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2</a:t>
                </a:r>
              </a:p>
            </p:txBody>
          </p:sp>
          <p:sp>
            <p:nvSpPr>
              <p:cNvPr id="69655" name="Text Box 75"/>
              <p:cNvSpPr txBox="1">
                <a:spLocks noChangeArrowheads="1"/>
              </p:cNvSpPr>
              <p:nvPr/>
            </p:nvSpPr>
            <p:spPr bwMode="auto">
              <a:xfrm>
                <a:off x="4635290" y="1984375"/>
                <a:ext cx="564633" cy="4923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4</a:t>
                </a:r>
              </a:p>
            </p:txBody>
          </p:sp>
          <p:sp>
            <p:nvSpPr>
              <p:cNvPr id="69656" name="Text Box 76"/>
              <p:cNvSpPr txBox="1">
                <a:spLocks noChangeArrowheads="1"/>
              </p:cNvSpPr>
              <p:nvPr/>
            </p:nvSpPr>
            <p:spPr bwMode="auto">
              <a:xfrm>
                <a:off x="6009938" y="2570004"/>
                <a:ext cx="564633" cy="4923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3</a:t>
                </a:r>
              </a:p>
            </p:txBody>
          </p:sp>
          <p:sp>
            <p:nvSpPr>
              <p:cNvPr id="69657" name="Text Box 78"/>
              <p:cNvSpPr txBox="1">
                <a:spLocks noChangeArrowheads="1"/>
              </p:cNvSpPr>
              <p:nvPr/>
            </p:nvSpPr>
            <p:spPr bwMode="auto">
              <a:xfrm>
                <a:off x="6240104" y="3541291"/>
                <a:ext cx="468461" cy="4923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H</a:t>
                </a:r>
              </a:p>
            </p:txBody>
          </p:sp>
          <p:sp>
            <p:nvSpPr>
              <p:cNvPr id="69658" name="Text Box 79"/>
              <p:cNvSpPr txBox="1">
                <a:spLocks noChangeArrowheads="1"/>
              </p:cNvSpPr>
              <p:nvPr/>
            </p:nvSpPr>
            <p:spPr bwMode="auto">
              <a:xfrm>
                <a:off x="6986160" y="3179440"/>
                <a:ext cx="331684" cy="4923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C00000"/>
                    </a:solidFill>
                    <a:latin typeface="Arial" charset="0"/>
                    <a:cs typeface="Arial" charset="0"/>
                  </a:rPr>
                  <a:t>I</a:t>
                </a:r>
              </a:p>
            </p:txBody>
          </p:sp>
          <p:sp>
            <p:nvSpPr>
              <p:cNvPr id="69659" name="Text Box 80"/>
              <p:cNvSpPr txBox="1">
                <a:spLocks noChangeArrowheads="1"/>
              </p:cNvSpPr>
              <p:nvPr/>
            </p:nvSpPr>
            <p:spPr bwMode="auto">
              <a:xfrm>
                <a:off x="5103560" y="3595251"/>
                <a:ext cx="485558" cy="4923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G</a:t>
                </a:r>
              </a:p>
            </p:txBody>
          </p:sp>
          <p:pic>
            <p:nvPicPr>
              <p:cNvPr id="6966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3899" y="2930268"/>
                <a:ext cx="677799" cy="2999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nvGrpSpPr>
              <p:cNvPr id="175132" name="Group 44"/>
              <p:cNvGrpSpPr>
                <a:grpSpLocks/>
              </p:cNvGrpSpPr>
              <p:nvPr/>
            </p:nvGrpSpPr>
            <p:grpSpPr bwMode="auto">
              <a:xfrm>
                <a:off x="3139440" y="3180080"/>
                <a:ext cx="568960" cy="481140"/>
                <a:chOff x="-44" y="1473"/>
                <a:chExt cx="981" cy="1105"/>
              </a:xfrm>
            </p:grpSpPr>
            <p:pic>
              <p:nvPicPr>
                <p:cNvPr id="175150"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5151"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5133" name="Group 44"/>
              <p:cNvGrpSpPr>
                <a:grpSpLocks/>
              </p:cNvGrpSpPr>
              <p:nvPr/>
            </p:nvGrpSpPr>
            <p:grpSpPr bwMode="auto">
              <a:xfrm>
                <a:off x="3576320" y="3525520"/>
                <a:ext cx="568960" cy="481140"/>
                <a:chOff x="-44" y="1473"/>
                <a:chExt cx="981" cy="1105"/>
              </a:xfrm>
            </p:grpSpPr>
            <p:pic>
              <p:nvPicPr>
                <p:cNvPr id="175148"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5149"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5134" name="Group 44"/>
              <p:cNvGrpSpPr>
                <a:grpSpLocks/>
              </p:cNvGrpSpPr>
              <p:nvPr/>
            </p:nvGrpSpPr>
            <p:grpSpPr bwMode="auto">
              <a:xfrm>
                <a:off x="4135120" y="3281680"/>
                <a:ext cx="568960" cy="481140"/>
                <a:chOff x="-44" y="1473"/>
                <a:chExt cx="981" cy="1105"/>
              </a:xfrm>
            </p:grpSpPr>
            <p:pic>
              <p:nvPicPr>
                <p:cNvPr id="17514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5147"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5135" name="Group 44"/>
              <p:cNvGrpSpPr>
                <a:grpSpLocks/>
              </p:cNvGrpSpPr>
              <p:nvPr/>
            </p:nvGrpSpPr>
            <p:grpSpPr bwMode="auto">
              <a:xfrm>
                <a:off x="5049520" y="3261360"/>
                <a:ext cx="568960" cy="481140"/>
                <a:chOff x="-44" y="1473"/>
                <a:chExt cx="981" cy="1105"/>
              </a:xfrm>
            </p:grpSpPr>
            <p:pic>
              <p:nvPicPr>
                <p:cNvPr id="175144"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5145"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5136" name="Group 44"/>
              <p:cNvGrpSpPr>
                <a:grpSpLocks/>
              </p:cNvGrpSpPr>
              <p:nvPr/>
            </p:nvGrpSpPr>
            <p:grpSpPr bwMode="auto">
              <a:xfrm>
                <a:off x="5588000" y="3434080"/>
                <a:ext cx="568960" cy="481140"/>
                <a:chOff x="-44" y="1473"/>
                <a:chExt cx="981" cy="1105"/>
              </a:xfrm>
            </p:grpSpPr>
            <p:pic>
              <p:nvPicPr>
                <p:cNvPr id="175142"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5143"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5137" name="Group 44"/>
              <p:cNvGrpSpPr>
                <a:grpSpLocks/>
              </p:cNvGrpSpPr>
              <p:nvPr/>
            </p:nvGrpSpPr>
            <p:grpSpPr bwMode="auto">
              <a:xfrm>
                <a:off x="6380480" y="3149600"/>
                <a:ext cx="568960" cy="481140"/>
                <a:chOff x="-44" y="1473"/>
                <a:chExt cx="981" cy="1105"/>
              </a:xfrm>
            </p:grpSpPr>
            <p:pic>
              <p:nvPicPr>
                <p:cNvPr id="175140"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5141"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pic>
            <p:nvPicPr>
              <p:cNvPr id="696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4313" y="2847741"/>
                <a:ext cx="677800" cy="3015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6966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4949" y="2116102"/>
                <a:ext cx="676212" cy="3015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grpSp>
      <p:pic>
        <p:nvPicPr>
          <p:cNvPr id="175112" name="Picture 16"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498" y="831315"/>
            <a:ext cx="5485210" cy="1297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3" name="Table 2">
            <a:extLst>
              <a:ext uri="{FF2B5EF4-FFF2-40B4-BE49-F238E27FC236}">
                <a16:creationId xmlns:a16="http://schemas.microsoft.com/office/drawing/2014/main" id="{6EC93DA6-2433-C94A-9F9A-79C4B395692B}"/>
              </a:ext>
            </a:extLst>
          </p:cNvPr>
          <p:cNvGraphicFramePr>
            <a:graphicFrameLocks noGrp="1"/>
          </p:cNvGraphicFramePr>
          <p:nvPr>
            <p:extLst>
              <p:ext uri="{D42A27DB-BD31-4B8C-83A1-F6EECF244321}">
                <p14:modId xmlns:p14="http://schemas.microsoft.com/office/powerpoint/2010/main" val="460143900"/>
              </p:ext>
            </p:extLst>
          </p:nvPr>
        </p:nvGraphicFramePr>
        <p:xfrm>
          <a:off x="6765023" y="1403094"/>
          <a:ext cx="1416750" cy="1119188"/>
        </p:xfrm>
        <a:graphic>
          <a:graphicData uri="http://schemas.openxmlformats.org/drawingml/2006/table">
            <a:tbl>
              <a:tblPr firstRow="1" bandRow="1">
                <a:tableStyleId>{5C22544A-7EE6-4342-B048-85BDC9FD1C3A}</a:tableStyleId>
              </a:tblPr>
              <a:tblGrid>
                <a:gridCol w="708375">
                  <a:extLst>
                    <a:ext uri="{9D8B030D-6E8A-4147-A177-3AD203B41FA5}">
                      <a16:colId xmlns:a16="http://schemas.microsoft.com/office/drawing/2014/main" val="437308065"/>
                    </a:ext>
                  </a:extLst>
                </a:gridCol>
                <a:gridCol w="708375">
                  <a:extLst>
                    <a:ext uri="{9D8B030D-6E8A-4147-A177-3AD203B41FA5}">
                      <a16:colId xmlns:a16="http://schemas.microsoft.com/office/drawing/2014/main" val="30125196"/>
                    </a:ext>
                  </a:extLst>
                </a:gridCol>
              </a:tblGrid>
              <a:tr h="480060">
                <a:tc>
                  <a:txBody>
                    <a:bodyPr/>
                    <a:lstStyle/>
                    <a:p>
                      <a:r>
                        <a:rPr lang="en-US" sz="1400" dirty="0"/>
                        <a:t>Address</a:t>
                      </a:r>
                    </a:p>
                  </a:txBody>
                  <a:tcPr marL="68580" marR="68580" marT="34290" marB="34290"/>
                </a:tc>
                <a:tc>
                  <a:txBody>
                    <a:bodyPr/>
                    <a:lstStyle/>
                    <a:p>
                      <a:r>
                        <a:rPr lang="en-US" sz="1400" dirty="0"/>
                        <a:t>Port</a:t>
                      </a:r>
                    </a:p>
                  </a:txBody>
                  <a:tcPr marL="68580" marR="68580" marT="34290" marB="34290"/>
                </a:tc>
                <a:extLst>
                  <a:ext uri="{0D108BD9-81ED-4DB2-BD59-A6C34878D82A}">
                    <a16:rowId xmlns:a16="http://schemas.microsoft.com/office/drawing/2014/main" val="3704080915"/>
                  </a:ext>
                </a:extLst>
              </a:tr>
              <a:tr h="311944">
                <a:tc>
                  <a:txBody>
                    <a:bodyPr/>
                    <a:lstStyle/>
                    <a:p>
                      <a:r>
                        <a:rPr lang="en-US" sz="1400" dirty="0"/>
                        <a:t>C</a:t>
                      </a:r>
                    </a:p>
                  </a:txBody>
                  <a:tcPr marL="68580" marR="68580" marT="34290" marB="34290"/>
                </a:tc>
                <a:tc>
                  <a:txBody>
                    <a:bodyPr/>
                    <a:lstStyle/>
                    <a:p>
                      <a:r>
                        <a:rPr lang="en-US" sz="1400" dirty="0"/>
                        <a:t>1</a:t>
                      </a:r>
                    </a:p>
                  </a:txBody>
                  <a:tcPr marL="68580" marR="68580" marT="34290" marB="34290"/>
                </a:tc>
                <a:extLst>
                  <a:ext uri="{0D108BD9-81ED-4DB2-BD59-A6C34878D82A}">
                    <a16:rowId xmlns:a16="http://schemas.microsoft.com/office/drawing/2014/main" val="3154522641"/>
                  </a:ext>
                </a:extLst>
              </a:tr>
              <a:tr h="311944">
                <a:tc>
                  <a:txBody>
                    <a:bodyPr/>
                    <a:lstStyle/>
                    <a:p>
                      <a:r>
                        <a:rPr lang="en-US" sz="1400" dirty="0"/>
                        <a:t>I</a:t>
                      </a:r>
                    </a:p>
                  </a:txBody>
                  <a:tcPr marL="68580" marR="68580" marT="34290" marB="34290"/>
                </a:tc>
                <a:tc>
                  <a:txBody>
                    <a:bodyPr/>
                    <a:lstStyle/>
                    <a:p>
                      <a:r>
                        <a:rPr lang="en-US" sz="1400" dirty="0"/>
                        <a:t>4</a:t>
                      </a:r>
                    </a:p>
                  </a:txBody>
                  <a:tcPr marL="68580" marR="68580" marT="34290" marB="34290"/>
                </a:tc>
                <a:extLst>
                  <a:ext uri="{0D108BD9-81ED-4DB2-BD59-A6C34878D82A}">
                    <a16:rowId xmlns:a16="http://schemas.microsoft.com/office/drawing/2014/main" val="3481364329"/>
                  </a:ext>
                </a:extLst>
              </a:tr>
            </a:tbl>
          </a:graphicData>
        </a:graphic>
      </p:graphicFrame>
      <p:sp>
        <p:nvSpPr>
          <p:cNvPr id="4" name="TextBox 3">
            <a:extLst>
              <a:ext uri="{FF2B5EF4-FFF2-40B4-BE49-F238E27FC236}">
                <a16:creationId xmlns:a16="http://schemas.microsoft.com/office/drawing/2014/main" id="{19B28AFD-AE70-6044-8C7C-C7C092230A25}"/>
              </a:ext>
            </a:extLst>
          </p:cNvPr>
          <p:cNvSpPr txBox="1"/>
          <p:nvPr/>
        </p:nvSpPr>
        <p:spPr>
          <a:xfrm>
            <a:off x="2752874" y="3169454"/>
            <a:ext cx="312906" cy="369332"/>
          </a:xfrm>
          <a:prstGeom prst="rect">
            <a:avLst/>
          </a:prstGeom>
          <a:noFill/>
        </p:spPr>
        <p:txBody>
          <a:bodyPr wrap="none" rtlCol="0">
            <a:spAutoFit/>
          </a:bodyPr>
          <a:lstStyle/>
          <a:p>
            <a:r>
              <a:rPr lang="en-US" dirty="0">
                <a:solidFill>
                  <a:srgbClr val="C00000"/>
                </a:solidFill>
              </a:rPr>
              <a:t>1</a:t>
            </a:r>
          </a:p>
        </p:txBody>
      </p:sp>
      <p:sp>
        <p:nvSpPr>
          <p:cNvPr id="5" name="TextBox 4">
            <a:extLst>
              <a:ext uri="{FF2B5EF4-FFF2-40B4-BE49-F238E27FC236}">
                <a16:creationId xmlns:a16="http://schemas.microsoft.com/office/drawing/2014/main" id="{E5093440-BC61-594A-9E8B-42DCEF265AB2}"/>
              </a:ext>
            </a:extLst>
          </p:cNvPr>
          <p:cNvSpPr txBox="1"/>
          <p:nvPr/>
        </p:nvSpPr>
        <p:spPr>
          <a:xfrm>
            <a:off x="2844931" y="2881258"/>
            <a:ext cx="312906" cy="369332"/>
          </a:xfrm>
          <a:prstGeom prst="rect">
            <a:avLst/>
          </a:prstGeom>
          <a:noFill/>
        </p:spPr>
        <p:txBody>
          <a:bodyPr wrap="none" rtlCol="0">
            <a:spAutoFit/>
          </a:bodyPr>
          <a:lstStyle/>
          <a:p>
            <a:r>
              <a:rPr lang="en-US" dirty="0">
                <a:solidFill>
                  <a:srgbClr val="C00000"/>
                </a:solidFill>
              </a:rPr>
              <a:t>4</a:t>
            </a:r>
          </a:p>
        </p:txBody>
      </p:sp>
      <p:sp>
        <p:nvSpPr>
          <p:cNvPr id="6" name="TextBox 5">
            <a:extLst>
              <a:ext uri="{FF2B5EF4-FFF2-40B4-BE49-F238E27FC236}">
                <a16:creationId xmlns:a16="http://schemas.microsoft.com/office/drawing/2014/main" id="{6378EFBE-0B82-704D-85CD-3C43A86D4D4F}"/>
              </a:ext>
            </a:extLst>
          </p:cNvPr>
          <p:cNvSpPr txBox="1"/>
          <p:nvPr/>
        </p:nvSpPr>
        <p:spPr>
          <a:xfrm>
            <a:off x="7123505" y="1035710"/>
            <a:ext cx="466794" cy="369332"/>
          </a:xfrm>
          <a:prstGeom prst="rect">
            <a:avLst/>
          </a:prstGeom>
          <a:noFill/>
        </p:spPr>
        <p:txBody>
          <a:bodyPr wrap="none" rtlCol="0">
            <a:spAutoFit/>
          </a:bodyPr>
          <a:lstStyle/>
          <a:p>
            <a:r>
              <a:rPr lang="en-US" dirty="0"/>
              <a:t>S1</a:t>
            </a:r>
          </a:p>
        </p:txBody>
      </p:sp>
      <p:graphicFrame>
        <p:nvGraphicFramePr>
          <p:cNvPr id="71" name="Table 70">
            <a:extLst>
              <a:ext uri="{FF2B5EF4-FFF2-40B4-BE49-F238E27FC236}">
                <a16:creationId xmlns:a16="http://schemas.microsoft.com/office/drawing/2014/main" id="{8A550C9E-AB22-4441-80CF-4875EF75BE44}"/>
              </a:ext>
            </a:extLst>
          </p:cNvPr>
          <p:cNvGraphicFramePr>
            <a:graphicFrameLocks noGrp="1"/>
          </p:cNvGraphicFramePr>
          <p:nvPr/>
        </p:nvGraphicFramePr>
        <p:xfrm>
          <a:off x="6751638" y="2917929"/>
          <a:ext cx="1416750" cy="1119188"/>
        </p:xfrm>
        <a:graphic>
          <a:graphicData uri="http://schemas.openxmlformats.org/drawingml/2006/table">
            <a:tbl>
              <a:tblPr firstRow="1" bandRow="1">
                <a:tableStyleId>{5C22544A-7EE6-4342-B048-85BDC9FD1C3A}</a:tableStyleId>
              </a:tblPr>
              <a:tblGrid>
                <a:gridCol w="708375">
                  <a:extLst>
                    <a:ext uri="{9D8B030D-6E8A-4147-A177-3AD203B41FA5}">
                      <a16:colId xmlns:a16="http://schemas.microsoft.com/office/drawing/2014/main" val="437308065"/>
                    </a:ext>
                  </a:extLst>
                </a:gridCol>
                <a:gridCol w="708375">
                  <a:extLst>
                    <a:ext uri="{9D8B030D-6E8A-4147-A177-3AD203B41FA5}">
                      <a16:colId xmlns:a16="http://schemas.microsoft.com/office/drawing/2014/main" val="30125196"/>
                    </a:ext>
                  </a:extLst>
                </a:gridCol>
              </a:tblGrid>
              <a:tr h="480060">
                <a:tc>
                  <a:txBody>
                    <a:bodyPr/>
                    <a:lstStyle/>
                    <a:p>
                      <a:r>
                        <a:rPr lang="en-US" sz="1400" dirty="0"/>
                        <a:t>Address</a:t>
                      </a:r>
                    </a:p>
                  </a:txBody>
                  <a:tcPr marL="68580" marR="68580" marT="34290" marB="34290"/>
                </a:tc>
                <a:tc>
                  <a:txBody>
                    <a:bodyPr/>
                    <a:lstStyle/>
                    <a:p>
                      <a:r>
                        <a:rPr lang="en-US" sz="1400" dirty="0"/>
                        <a:t>Port</a:t>
                      </a:r>
                    </a:p>
                  </a:txBody>
                  <a:tcPr marL="68580" marR="68580" marT="34290" marB="34290"/>
                </a:tc>
                <a:extLst>
                  <a:ext uri="{0D108BD9-81ED-4DB2-BD59-A6C34878D82A}">
                    <a16:rowId xmlns:a16="http://schemas.microsoft.com/office/drawing/2014/main" val="3704080915"/>
                  </a:ext>
                </a:extLst>
              </a:tr>
              <a:tr h="311944">
                <a:tc>
                  <a:txBody>
                    <a:bodyPr/>
                    <a:lstStyle/>
                    <a:p>
                      <a:r>
                        <a:rPr lang="en-US" sz="1400" dirty="0"/>
                        <a:t>C</a:t>
                      </a:r>
                    </a:p>
                  </a:txBody>
                  <a:tcPr marL="68580" marR="68580" marT="34290" marB="34290"/>
                </a:tc>
                <a:tc>
                  <a:txBody>
                    <a:bodyPr/>
                    <a:lstStyle/>
                    <a:p>
                      <a:r>
                        <a:rPr lang="en-US" sz="1400" dirty="0"/>
                        <a:t>1</a:t>
                      </a:r>
                    </a:p>
                  </a:txBody>
                  <a:tcPr marL="68580" marR="68580" marT="34290" marB="34290"/>
                </a:tc>
                <a:extLst>
                  <a:ext uri="{0D108BD9-81ED-4DB2-BD59-A6C34878D82A}">
                    <a16:rowId xmlns:a16="http://schemas.microsoft.com/office/drawing/2014/main" val="3154522641"/>
                  </a:ext>
                </a:extLst>
              </a:tr>
              <a:tr h="311944">
                <a:tc>
                  <a:txBody>
                    <a:bodyPr/>
                    <a:lstStyle/>
                    <a:p>
                      <a:r>
                        <a:rPr lang="en-US" sz="1400" dirty="0"/>
                        <a:t>I</a:t>
                      </a:r>
                    </a:p>
                  </a:txBody>
                  <a:tcPr marL="68580" marR="68580" marT="34290" marB="34290"/>
                </a:tc>
                <a:tc>
                  <a:txBody>
                    <a:bodyPr/>
                    <a:lstStyle/>
                    <a:p>
                      <a:r>
                        <a:rPr lang="en-US" sz="1400" dirty="0"/>
                        <a:t>3</a:t>
                      </a:r>
                    </a:p>
                  </a:txBody>
                  <a:tcPr marL="68580" marR="68580" marT="34290" marB="34290"/>
                </a:tc>
                <a:extLst>
                  <a:ext uri="{0D108BD9-81ED-4DB2-BD59-A6C34878D82A}">
                    <a16:rowId xmlns:a16="http://schemas.microsoft.com/office/drawing/2014/main" val="3481364329"/>
                  </a:ext>
                </a:extLst>
              </a:tr>
            </a:tbl>
          </a:graphicData>
        </a:graphic>
      </p:graphicFrame>
      <p:sp>
        <p:nvSpPr>
          <p:cNvPr id="72" name="TextBox 71">
            <a:extLst>
              <a:ext uri="{FF2B5EF4-FFF2-40B4-BE49-F238E27FC236}">
                <a16:creationId xmlns:a16="http://schemas.microsoft.com/office/drawing/2014/main" id="{37F5EF1F-5CFB-9840-BE01-BDBFB07C0CB6}"/>
              </a:ext>
            </a:extLst>
          </p:cNvPr>
          <p:cNvSpPr txBox="1"/>
          <p:nvPr/>
        </p:nvSpPr>
        <p:spPr>
          <a:xfrm>
            <a:off x="7206939" y="2539787"/>
            <a:ext cx="466794" cy="369332"/>
          </a:xfrm>
          <a:prstGeom prst="rect">
            <a:avLst/>
          </a:prstGeom>
          <a:noFill/>
        </p:spPr>
        <p:txBody>
          <a:bodyPr wrap="none" rtlCol="0">
            <a:spAutoFit/>
          </a:bodyPr>
          <a:lstStyle/>
          <a:p>
            <a:r>
              <a:rPr lang="en-US" dirty="0"/>
              <a:t>S4</a:t>
            </a:r>
          </a:p>
        </p:txBody>
      </p:sp>
      <p:graphicFrame>
        <p:nvGraphicFramePr>
          <p:cNvPr id="73" name="Table 72">
            <a:extLst>
              <a:ext uri="{FF2B5EF4-FFF2-40B4-BE49-F238E27FC236}">
                <a16:creationId xmlns:a16="http://schemas.microsoft.com/office/drawing/2014/main" id="{74DA4583-3375-3745-838A-E0D300321115}"/>
              </a:ext>
            </a:extLst>
          </p:cNvPr>
          <p:cNvGraphicFramePr>
            <a:graphicFrameLocks noGrp="1"/>
          </p:cNvGraphicFramePr>
          <p:nvPr>
            <p:extLst>
              <p:ext uri="{D42A27DB-BD31-4B8C-83A1-F6EECF244321}">
                <p14:modId xmlns:p14="http://schemas.microsoft.com/office/powerpoint/2010/main" val="1101468726"/>
              </p:ext>
            </p:extLst>
          </p:nvPr>
        </p:nvGraphicFramePr>
        <p:xfrm>
          <a:off x="7235805" y="4973718"/>
          <a:ext cx="1416750" cy="1119188"/>
        </p:xfrm>
        <a:graphic>
          <a:graphicData uri="http://schemas.openxmlformats.org/drawingml/2006/table">
            <a:tbl>
              <a:tblPr firstRow="1" bandRow="1">
                <a:tableStyleId>{5C22544A-7EE6-4342-B048-85BDC9FD1C3A}</a:tableStyleId>
              </a:tblPr>
              <a:tblGrid>
                <a:gridCol w="708375">
                  <a:extLst>
                    <a:ext uri="{9D8B030D-6E8A-4147-A177-3AD203B41FA5}">
                      <a16:colId xmlns:a16="http://schemas.microsoft.com/office/drawing/2014/main" val="437308065"/>
                    </a:ext>
                  </a:extLst>
                </a:gridCol>
                <a:gridCol w="708375">
                  <a:extLst>
                    <a:ext uri="{9D8B030D-6E8A-4147-A177-3AD203B41FA5}">
                      <a16:colId xmlns:a16="http://schemas.microsoft.com/office/drawing/2014/main" val="30125196"/>
                    </a:ext>
                  </a:extLst>
                </a:gridCol>
              </a:tblGrid>
              <a:tr h="480060">
                <a:tc>
                  <a:txBody>
                    <a:bodyPr/>
                    <a:lstStyle/>
                    <a:p>
                      <a:r>
                        <a:rPr lang="en-US" sz="1400" dirty="0"/>
                        <a:t>Address</a:t>
                      </a:r>
                    </a:p>
                  </a:txBody>
                  <a:tcPr marL="68580" marR="68580" marT="34290" marB="34290"/>
                </a:tc>
                <a:tc>
                  <a:txBody>
                    <a:bodyPr/>
                    <a:lstStyle/>
                    <a:p>
                      <a:r>
                        <a:rPr lang="en-US" sz="1400" dirty="0"/>
                        <a:t>Port</a:t>
                      </a:r>
                    </a:p>
                  </a:txBody>
                  <a:tcPr marL="68580" marR="68580" marT="34290" marB="34290"/>
                </a:tc>
                <a:extLst>
                  <a:ext uri="{0D108BD9-81ED-4DB2-BD59-A6C34878D82A}">
                    <a16:rowId xmlns:a16="http://schemas.microsoft.com/office/drawing/2014/main" val="3704080915"/>
                  </a:ext>
                </a:extLst>
              </a:tr>
              <a:tr h="311944">
                <a:tc>
                  <a:txBody>
                    <a:bodyPr/>
                    <a:lstStyle/>
                    <a:p>
                      <a:r>
                        <a:rPr lang="en-US" sz="1400" dirty="0"/>
                        <a:t>C</a:t>
                      </a:r>
                    </a:p>
                  </a:txBody>
                  <a:tcPr marL="68580" marR="68580" marT="34290" marB="34290"/>
                </a:tc>
                <a:tc>
                  <a:txBody>
                    <a:bodyPr/>
                    <a:lstStyle/>
                    <a:p>
                      <a:r>
                        <a:rPr lang="en-US" sz="1400" dirty="0"/>
                        <a:t>1</a:t>
                      </a:r>
                    </a:p>
                  </a:txBody>
                  <a:tcPr marL="68580" marR="68580" marT="34290" marB="34290"/>
                </a:tc>
                <a:extLst>
                  <a:ext uri="{0D108BD9-81ED-4DB2-BD59-A6C34878D82A}">
                    <a16:rowId xmlns:a16="http://schemas.microsoft.com/office/drawing/2014/main" val="3154522641"/>
                  </a:ext>
                </a:extLst>
              </a:tr>
              <a:tr h="311944">
                <a:tc>
                  <a:txBody>
                    <a:bodyPr/>
                    <a:lstStyle/>
                    <a:p>
                      <a:r>
                        <a:rPr lang="en-US" sz="1400" dirty="0"/>
                        <a:t>I</a:t>
                      </a:r>
                    </a:p>
                  </a:txBody>
                  <a:tcPr marL="68580" marR="68580" marT="34290" marB="34290"/>
                </a:tc>
                <a:tc>
                  <a:txBody>
                    <a:bodyPr/>
                    <a:lstStyle/>
                    <a:p>
                      <a:r>
                        <a:rPr lang="en-US" sz="1400" dirty="0"/>
                        <a:t>2</a:t>
                      </a:r>
                    </a:p>
                  </a:txBody>
                  <a:tcPr marL="68580" marR="68580" marT="34290" marB="34290"/>
                </a:tc>
                <a:extLst>
                  <a:ext uri="{0D108BD9-81ED-4DB2-BD59-A6C34878D82A}">
                    <a16:rowId xmlns:a16="http://schemas.microsoft.com/office/drawing/2014/main" val="3481364329"/>
                  </a:ext>
                </a:extLst>
              </a:tr>
            </a:tbl>
          </a:graphicData>
        </a:graphic>
      </p:graphicFrame>
      <p:sp>
        <p:nvSpPr>
          <p:cNvPr id="74" name="TextBox 73">
            <a:extLst>
              <a:ext uri="{FF2B5EF4-FFF2-40B4-BE49-F238E27FC236}">
                <a16:creationId xmlns:a16="http://schemas.microsoft.com/office/drawing/2014/main" id="{B9A978C6-5BAD-7C46-A439-B457B7CCC035}"/>
              </a:ext>
            </a:extLst>
          </p:cNvPr>
          <p:cNvSpPr txBox="1"/>
          <p:nvPr/>
        </p:nvSpPr>
        <p:spPr>
          <a:xfrm>
            <a:off x="7777167" y="4584818"/>
            <a:ext cx="466794" cy="369332"/>
          </a:xfrm>
          <a:prstGeom prst="rect">
            <a:avLst/>
          </a:prstGeom>
          <a:noFill/>
        </p:spPr>
        <p:txBody>
          <a:bodyPr wrap="none" rtlCol="0">
            <a:spAutoFit/>
          </a:bodyPr>
          <a:lstStyle/>
          <a:p>
            <a:r>
              <a:rPr lang="en-US" dirty="0"/>
              <a:t>S3</a:t>
            </a:r>
          </a:p>
        </p:txBody>
      </p:sp>
      <p:sp>
        <p:nvSpPr>
          <p:cNvPr id="8" name="TextBox 7">
            <a:extLst>
              <a:ext uri="{FF2B5EF4-FFF2-40B4-BE49-F238E27FC236}">
                <a16:creationId xmlns:a16="http://schemas.microsoft.com/office/drawing/2014/main" id="{95C89203-9969-8E4A-9E97-EC13A05741A3}"/>
              </a:ext>
            </a:extLst>
          </p:cNvPr>
          <p:cNvSpPr txBox="1"/>
          <p:nvPr/>
        </p:nvSpPr>
        <p:spPr>
          <a:xfrm>
            <a:off x="3522908" y="2397509"/>
            <a:ext cx="312906" cy="369332"/>
          </a:xfrm>
          <a:prstGeom prst="rect">
            <a:avLst/>
          </a:prstGeom>
          <a:noFill/>
        </p:spPr>
        <p:txBody>
          <a:bodyPr wrap="none" rtlCol="0">
            <a:spAutoFit/>
          </a:bodyPr>
          <a:lstStyle/>
          <a:p>
            <a:r>
              <a:rPr lang="en-US" dirty="0">
                <a:solidFill>
                  <a:srgbClr val="C00000"/>
                </a:solidFill>
              </a:rPr>
              <a:t>1</a:t>
            </a:r>
          </a:p>
        </p:txBody>
      </p:sp>
      <p:graphicFrame>
        <p:nvGraphicFramePr>
          <p:cNvPr id="77" name="Table 76">
            <a:extLst>
              <a:ext uri="{FF2B5EF4-FFF2-40B4-BE49-F238E27FC236}">
                <a16:creationId xmlns:a16="http://schemas.microsoft.com/office/drawing/2014/main" id="{0AEE940A-A01B-2248-AFA7-36790E13F76B}"/>
              </a:ext>
            </a:extLst>
          </p:cNvPr>
          <p:cNvGraphicFramePr>
            <a:graphicFrameLocks noGrp="1"/>
          </p:cNvGraphicFramePr>
          <p:nvPr>
            <p:extLst>
              <p:ext uri="{D42A27DB-BD31-4B8C-83A1-F6EECF244321}">
                <p14:modId xmlns:p14="http://schemas.microsoft.com/office/powerpoint/2010/main" val="580679237"/>
              </p:ext>
            </p:extLst>
          </p:nvPr>
        </p:nvGraphicFramePr>
        <p:xfrm>
          <a:off x="4337433" y="5305256"/>
          <a:ext cx="1416750" cy="1059180"/>
        </p:xfrm>
        <a:graphic>
          <a:graphicData uri="http://schemas.openxmlformats.org/drawingml/2006/table">
            <a:tbl>
              <a:tblPr firstRow="1" bandRow="1">
                <a:tableStyleId>{5C22544A-7EE6-4342-B048-85BDC9FD1C3A}</a:tableStyleId>
              </a:tblPr>
              <a:tblGrid>
                <a:gridCol w="708375">
                  <a:extLst>
                    <a:ext uri="{9D8B030D-6E8A-4147-A177-3AD203B41FA5}">
                      <a16:colId xmlns:a16="http://schemas.microsoft.com/office/drawing/2014/main" val="437308065"/>
                    </a:ext>
                  </a:extLst>
                </a:gridCol>
                <a:gridCol w="708375">
                  <a:extLst>
                    <a:ext uri="{9D8B030D-6E8A-4147-A177-3AD203B41FA5}">
                      <a16:colId xmlns:a16="http://schemas.microsoft.com/office/drawing/2014/main" val="30125196"/>
                    </a:ext>
                  </a:extLst>
                </a:gridCol>
              </a:tblGrid>
              <a:tr h="480060">
                <a:tc>
                  <a:txBody>
                    <a:bodyPr/>
                    <a:lstStyle/>
                    <a:p>
                      <a:r>
                        <a:rPr lang="en-US" sz="1400" dirty="0"/>
                        <a:t>Address</a:t>
                      </a:r>
                    </a:p>
                  </a:txBody>
                  <a:tcPr marL="68580" marR="68580" marT="34290" marB="34290"/>
                </a:tc>
                <a:tc>
                  <a:txBody>
                    <a:bodyPr/>
                    <a:lstStyle/>
                    <a:p>
                      <a:r>
                        <a:rPr lang="en-US" sz="1400" dirty="0"/>
                        <a:t>Port</a:t>
                      </a:r>
                    </a:p>
                  </a:txBody>
                  <a:tcPr marL="68580" marR="68580" marT="34290" marB="34290"/>
                </a:tc>
                <a:extLst>
                  <a:ext uri="{0D108BD9-81ED-4DB2-BD59-A6C34878D82A}">
                    <a16:rowId xmlns:a16="http://schemas.microsoft.com/office/drawing/2014/main" val="3704080915"/>
                  </a:ext>
                </a:extLst>
              </a:tr>
              <a:tr h="274320">
                <a:tc>
                  <a:txBody>
                    <a:bodyPr/>
                    <a:lstStyle/>
                    <a:p>
                      <a:r>
                        <a:rPr lang="en-US" sz="1400" dirty="0"/>
                        <a:t>C</a:t>
                      </a:r>
                    </a:p>
                  </a:txBody>
                  <a:tcPr marL="68580" marR="68580" marT="34290" marB="34290"/>
                </a:tc>
                <a:tc>
                  <a:txBody>
                    <a:bodyPr/>
                    <a:lstStyle/>
                    <a:p>
                      <a:r>
                        <a:rPr lang="en-US" sz="1400" dirty="0"/>
                        <a:t>1</a:t>
                      </a:r>
                    </a:p>
                  </a:txBody>
                  <a:tcPr marL="68580" marR="68580" marT="34290" marB="34290"/>
                </a:tc>
                <a:extLst>
                  <a:ext uri="{0D108BD9-81ED-4DB2-BD59-A6C34878D82A}">
                    <a16:rowId xmlns:a16="http://schemas.microsoft.com/office/drawing/2014/main" val="3154522641"/>
                  </a:ext>
                </a:extLst>
              </a:tr>
              <a:tr h="274320">
                <a:tc>
                  <a:txBody>
                    <a:bodyPr/>
                    <a:lstStyle/>
                    <a:p>
                      <a:endParaRPr lang="en-US" sz="1400" dirty="0"/>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3481364329"/>
                  </a:ext>
                </a:extLst>
              </a:tr>
            </a:tbl>
          </a:graphicData>
        </a:graphic>
      </p:graphicFrame>
      <p:sp>
        <p:nvSpPr>
          <p:cNvPr id="78" name="TextBox 77">
            <a:extLst>
              <a:ext uri="{FF2B5EF4-FFF2-40B4-BE49-F238E27FC236}">
                <a16:creationId xmlns:a16="http://schemas.microsoft.com/office/drawing/2014/main" id="{8596F195-C779-004C-9674-58B84CC0EB85}"/>
              </a:ext>
            </a:extLst>
          </p:cNvPr>
          <p:cNvSpPr txBox="1"/>
          <p:nvPr/>
        </p:nvSpPr>
        <p:spPr>
          <a:xfrm>
            <a:off x="4760461" y="4894841"/>
            <a:ext cx="466794" cy="369332"/>
          </a:xfrm>
          <a:prstGeom prst="rect">
            <a:avLst/>
          </a:prstGeom>
          <a:noFill/>
        </p:spPr>
        <p:txBody>
          <a:bodyPr wrap="none" rtlCol="0">
            <a:spAutoFit/>
          </a:bodyPr>
          <a:lstStyle/>
          <a:p>
            <a:r>
              <a:rPr lang="en-US" dirty="0"/>
              <a:t>S2</a:t>
            </a:r>
          </a:p>
        </p:txBody>
      </p:sp>
      <p:sp>
        <p:nvSpPr>
          <p:cNvPr id="9" name="TextBox 8">
            <a:extLst>
              <a:ext uri="{FF2B5EF4-FFF2-40B4-BE49-F238E27FC236}">
                <a16:creationId xmlns:a16="http://schemas.microsoft.com/office/drawing/2014/main" id="{F32DE9AC-36B2-0646-8F8A-6D4FFCE0CF40}"/>
              </a:ext>
            </a:extLst>
          </p:cNvPr>
          <p:cNvSpPr txBox="1"/>
          <p:nvPr/>
        </p:nvSpPr>
        <p:spPr>
          <a:xfrm>
            <a:off x="4175439" y="2620945"/>
            <a:ext cx="312906" cy="369332"/>
          </a:xfrm>
          <a:prstGeom prst="rect">
            <a:avLst/>
          </a:prstGeom>
          <a:noFill/>
        </p:spPr>
        <p:txBody>
          <a:bodyPr wrap="none" rtlCol="0">
            <a:spAutoFit/>
          </a:bodyPr>
          <a:lstStyle/>
          <a:p>
            <a:r>
              <a:rPr lang="en-US" dirty="0">
                <a:solidFill>
                  <a:srgbClr val="C00000"/>
                </a:solidFill>
              </a:rPr>
              <a:t>3</a:t>
            </a:r>
          </a:p>
        </p:txBody>
      </p:sp>
      <p:sp>
        <p:nvSpPr>
          <p:cNvPr id="10" name="TextBox 9">
            <a:extLst>
              <a:ext uri="{FF2B5EF4-FFF2-40B4-BE49-F238E27FC236}">
                <a16:creationId xmlns:a16="http://schemas.microsoft.com/office/drawing/2014/main" id="{DAC0DEC5-301D-7B43-A37E-433585A13C51}"/>
              </a:ext>
            </a:extLst>
          </p:cNvPr>
          <p:cNvSpPr txBox="1"/>
          <p:nvPr/>
        </p:nvSpPr>
        <p:spPr>
          <a:xfrm>
            <a:off x="5669757" y="2927315"/>
            <a:ext cx="312906" cy="369332"/>
          </a:xfrm>
          <a:prstGeom prst="rect">
            <a:avLst/>
          </a:prstGeom>
          <a:noFill/>
        </p:spPr>
        <p:txBody>
          <a:bodyPr wrap="none" rtlCol="0">
            <a:spAutoFit/>
          </a:bodyPr>
          <a:lstStyle/>
          <a:p>
            <a:r>
              <a:rPr lang="en-US" dirty="0">
                <a:solidFill>
                  <a:srgbClr val="C00000"/>
                </a:solidFill>
              </a:rPr>
              <a:t>2</a:t>
            </a:r>
          </a:p>
        </p:txBody>
      </p:sp>
      <p:sp>
        <p:nvSpPr>
          <p:cNvPr id="83" name="TextBox 82">
            <a:extLst>
              <a:ext uri="{FF2B5EF4-FFF2-40B4-BE49-F238E27FC236}">
                <a16:creationId xmlns:a16="http://schemas.microsoft.com/office/drawing/2014/main" id="{469A2CA6-AED1-EE4E-8D37-6BAA13B15789}"/>
              </a:ext>
            </a:extLst>
          </p:cNvPr>
          <p:cNvSpPr txBox="1"/>
          <p:nvPr/>
        </p:nvSpPr>
        <p:spPr>
          <a:xfrm>
            <a:off x="5075215" y="2763390"/>
            <a:ext cx="312906" cy="369332"/>
          </a:xfrm>
          <a:prstGeom prst="rect">
            <a:avLst/>
          </a:prstGeom>
          <a:noFill/>
        </p:spPr>
        <p:txBody>
          <a:bodyPr wrap="none" rtlCol="0">
            <a:spAutoFit/>
          </a:bodyPr>
          <a:lstStyle/>
          <a:p>
            <a:r>
              <a:rPr lang="en-US" dirty="0">
                <a:solidFill>
                  <a:srgbClr val="C00000"/>
                </a:solidFill>
              </a:rPr>
              <a:t>1</a:t>
            </a:r>
          </a:p>
        </p:txBody>
      </p:sp>
      <p:sp>
        <p:nvSpPr>
          <p:cNvPr id="84" name="TextBox 83">
            <a:extLst>
              <a:ext uri="{FF2B5EF4-FFF2-40B4-BE49-F238E27FC236}">
                <a16:creationId xmlns:a16="http://schemas.microsoft.com/office/drawing/2014/main" id="{BBBD3F83-27FC-A34E-8EA1-EDC2BA89ABC2}"/>
              </a:ext>
            </a:extLst>
          </p:cNvPr>
          <p:cNvSpPr txBox="1"/>
          <p:nvPr/>
        </p:nvSpPr>
        <p:spPr>
          <a:xfrm>
            <a:off x="3780676" y="2747405"/>
            <a:ext cx="312906" cy="369332"/>
          </a:xfrm>
          <a:prstGeom prst="rect">
            <a:avLst/>
          </a:prstGeom>
          <a:noFill/>
        </p:spPr>
        <p:txBody>
          <a:bodyPr wrap="none" rtlCol="0">
            <a:spAutoFit/>
          </a:bodyPr>
          <a:lstStyle/>
          <a:p>
            <a:r>
              <a:rPr lang="en-US" dirty="0">
                <a:solidFill>
                  <a:srgbClr val="C00000"/>
                </a:solidFill>
              </a:rPr>
              <a:t>1</a:t>
            </a:r>
          </a:p>
        </p:txBody>
      </p:sp>
    </p:spTree>
    <p:extLst>
      <p:ext uri="{BB962C8B-B14F-4D97-AF65-F5344CB8AC3E}">
        <p14:creationId xmlns:p14="http://schemas.microsoft.com/office/powerpoint/2010/main" val="2669038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2" grpId="0"/>
      <p:bldP spid="74" grpId="0"/>
      <p:bldP spid="78"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8C975-2BBC-1044-ADD6-1161A3BE55E1}"/>
              </a:ext>
            </a:extLst>
          </p:cNvPr>
          <p:cNvSpPr>
            <a:spLocks noGrp="1"/>
          </p:cNvSpPr>
          <p:nvPr>
            <p:ph type="title"/>
          </p:nvPr>
        </p:nvSpPr>
        <p:spPr>
          <a:xfrm>
            <a:off x="200736" y="269839"/>
            <a:ext cx="5829300" cy="417910"/>
          </a:xfrm>
        </p:spPr>
        <p:txBody>
          <a:bodyPr>
            <a:noAutofit/>
          </a:bodyPr>
          <a:lstStyle/>
          <a:p>
            <a:r>
              <a:rPr lang="en-US" dirty="0">
                <a:latin typeface="Gill Sans MT" panose="020B0502020104020203" pitchFamily="34" charset="77"/>
              </a:rPr>
              <a:t>Loops and Routing</a:t>
            </a:r>
          </a:p>
        </p:txBody>
      </p:sp>
      <p:sp>
        <p:nvSpPr>
          <p:cNvPr id="3" name="Footer Placeholder 2">
            <a:extLst>
              <a:ext uri="{FF2B5EF4-FFF2-40B4-BE49-F238E27FC236}">
                <a16:creationId xmlns:a16="http://schemas.microsoft.com/office/drawing/2014/main" id="{B1EB4C62-C780-764B-B760-147E8AA34746}"/>
              </a:ext>
            </a:extLst>
          </p:cNvPr>
          <p:cNvSpPr>
            <a:spLocks noGrp="1"/>
          </p:cNvSpPr>
          <p:nvPr>
            <p:ph type="ftr" sz="quarter" idx="11"/>
          </p:nvPr>
        </p:nvSpPr>
        <p:spPr/>
        <p:txBody>
          <a:bodyPr/>
          <a:lstStyle/>
          <a:p>
            <a:pPr>
              <a:defRPr/>
            </a:pPr>
            <a:r>
              <a:rPr lang="en-US"/>
              <a:t>Data Link Layer</a:t>
            </a:r>
            <a:endParaRPr lang="en-US" dirty="0"/>
          </a:p>
        </p:txBody>
      </p:sp>
      <p:sp>
        <p:nvSpPr>
          <p:cNvPr id="4" name="Slide Number Placeholder 3">
            <a:extLst>
              <a:ext uri="{FF2B5EF4-FFF2-40B4-BE49-F238E27FC236}">
                <a16:creationId xmlns:a16="http://schemas.microsoft.com/office/drawing/2014/main" id="{E613C29C-5B8A-7040-A8D3-DA2856FB323E}"/>
              </a:ext>
            </a:extLst>
          </p:cNvPr>
          <p:cNvSpPr>
            <a:spLocks noGrp="1"/>
          </p:cNvSpPr>
          <p:nvPr>
            <p:ph type="sldNum" sz="quarter" idx="12"/>
          </p:nvPr>
        </p:nvSpPr>
        <p:spPr/>
        <p:txBody>
          <a:bodyPr/>
          <a:lstStyle/>
          <a:p>
            <a:pPr>
              <a:defRPr/>
            </a:pPr>
            <a:r>
              <a:rPr lang="en-US"/>
              <a:t>5-</a:t>
            </a:r>
            <a:fld id="{B3616EB6-F471-2047-976B-63D7811A01EC}" type="slidenum">
              <a:rPr lang="en-US" smtClean="0"/>
              <a:pPr>
                <a:defRPr/>
              </a:pPr>
              <a:t>121</a:t>
            </a:fld>
            <a:endParaRPr lang="en-US" dirty="0"/>
          </a:p>
        </p:txBody>
      </p:sp>
      <p:grpSp>
        <p:nvGrpSpPr>
          <p:cNvPr id="6" name="Group 58">
            <a:extLst>
              <a:ext uri="{FF2B5EF4-FFF2-40B4-BE49-F238E27FC236}">
                <a16:creationId xmlns:a16="http://schemas.microsoft.com/office/drawing/2014/main" id="{A4176ADE-BA3B-724A-B71D-FEC35A4AF2C8}"/>
              </a:ext>
            </a:extLst>
          </p:cNvPr>
          <p:cNvGrpSpPr>
            <a:grpSpLocks/>
          </p:cNvGrpSpPr>
          <p:nvPr/>
        </p:nvGrpSpPr>
        <p:grpSpPr bwMode="auto">
          <a:xfrm>
            <a:off x="2655095" y="3837384"/>
            <a:ext cx="1624156" cy="1019175"/>
            <a:chOff x="958850" y="2444750"/>
            <a:chExt cx="2166114" cy="1358710"/>
          </a:xfrm>
        </p:grpSpPr>
        <p:sp>
          <p:nvSpPr>
            <p:cNvPr id="47" name="Line 20">
              <a:extLst>
                <a:ext uri="{FF2B5EF4-FFF2-40B4-BE49-F238E27FC236}">
                  <a16:creationId xmlns:a16="http://schemas.microsoft.com/office/drawing/2014/main" id="{63CD366E-9196-D743-94A7-9278B81C7B5C}"/>
                </a:ext>
              </a:extLst>
            </p:cNvPr>
            <p:cNvSpPr>
              <a:spLocks noChangeShapeType="1"/>
            </p:cNvSpPr>
            <p:nvPr/>
          </p:nvSpPr>
          <p:spPr bwMode="auto">
            <a:xfrm flipH="1">
              <a:off x="1582903" y="3030456"/>
              <a:ext cx="555772"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48" name="Line 21">
              <a:extLst>
                <a:ext uri="{FF2B5EF4-FFF2-40B4-BE49-F238E27FC236}">
                  <a16:creationId xmlns:a16="http://schemas.microsoft.com/office/drawing/2014/main" id="{A507C085-449B-7548-857F-2C837AF1648D}"/>
                </a:ext>
              </a:extLst>
            </p:cNvPr>
            <p:cNvSpPr>
              <a:spLocks noChangeShapeType="1"/>
            </p:cNvSpPr>
            <p:nvPr/>
          </p:nvSpPr>
          <p:spPr bwMode="auto">
            <a:xfrm flipH="1">
              <a:off x="1970355" y="3078074"/>
              <a:ext cx="271534" cy="3142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49" name="Line 22">
              <a:extLst>
                <a:ext uri="{FF2B5EF4-FFF2-40B4-BE49-F238E27FC236}">
                  <a16:creationId xmlns:a16="http://schemas.microsoft.com/office/drawing/2014/main" id="{6737A843-D024-0C46-B48F-CC49E389B15B}"/>
                </a:ext>
              </a:extLst>
            </p:cNvPr>
            <p:cNvSpPr>
              <a:spLocks noChangeShapeType="1"/>
            </p:cNvSpPr>
            <p:nvPr/>
          </p:nvSpPr>
          <p:spPr bwMode="auto">
            <a:xfrm>
              <a:off x="2389566" y="3106645"/>
              <a:ext cx="73044" cy="29523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50" name="Text Box 64">
              <a:extLst>
                <a:ext uri="{FF2B5EF4-FFF2-40B4-BE49-F238E27FC236}">
                  <a16:creationId xmlns:a16="http://schemas.microsoft.com/office/drawing/2014/main" id="{38939C8B-C0C8-D943-8078-5D341B019157}"/>
                </a:ext>
              </a:extLst>
            </p:cNvPr>
            <p:cNvSpPr txBox="1">
              <a:spLocks noChangeArrowheads="1"/>
            </p:cNvSpPr>
            <p:nvPr/>
          </p:nvSpPr>
          <p:spPr bwMode="auto">
            <a:xfrm>
              <a:off x="958850" y="2844743"/>
              <a:ext cx="451525" cy="4923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A</a:t>
              </a:r>
            </a:p>
          </p:txBody>
        </p:sp>
        <p:sp>
          <p:nvSpPr>
            <p:cNvPr id="51" name="Text Box 65">
              <a:extLst>
                <a:ext uri="{FF2B5EF4-FFF2-40B4-BE49-F238E27FC236}">
                  <a16:creationId xmlns:a16="http://schemas.microsoft.com/office/drawing/2014/main" id="{951E879A-1BB7-8E49-AC0A-2DC85F379DC1}"/>
                </a:ext>
              </a:extLst>
            </p:cNvPr>
            <p:cNvSpPr txBox="1">
              <a:spLocks noChangeArrowheads="1"/>
            </p:cNvSpPr>
            <p:nvPr/>
          </p:nvSpPr>
          <p:spPr bwMode="auto">
            <a:xfrm>
              <a:off x="1408231" y="3306641"/>
              <a:ext cx="451525" cy="4923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B</a:t>
              </a:r>
            </a:p>
          </p:txBody>
        </p:sp>
        <p:sp>
          <p:nvSpPr>
            <p:cNvPr id="52" name="Text Box 73">
              <a:extLst>
                <a:ext uri="{FF2B5EF4-FFF2-40B4-BE49-F238E27FC236}">
                  <a16:creationId xmlns:a16="http://schemas.microsoft.com/office/drawing/2014/main" id="{47A66925-90E6-EC43-8D52-1D245F39BEA1}"/>
                </a:ext>
              </a:extLst>
            </p:cNvPr>
            <p:cNvSpPr txBox="1">
              <a:spLocks noChangeArrowheads="1"/>
            </p:cNvSpPr>
            <p:nvPr/>
          </p:nvSpPr>
          <p:spPr bwMode="auto">
            <a:xfrm>
              <a:off x="2181548" y="2444750"/>
              <a:ext cx="564835" cy="4923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2</a:t>
              </a:r>
            </a:p>
          </p:txBody>
        </p:sp>
        <p:sp>
          <p:nvSpPr>
            <p:cNvPr id="53" name="Text Box 66">
              <a:extLst>
                <a:ext uri="{FF2B5EF4-FFF2-40B4-BE49-F238E27FC236}">
                  <a16:creationId xmlns:a16="http://schemas.microsoft.com/office/drawing/2014/main" id="{BF8E203D-E72A-284F-AE54-BD6B7292E543}"/>
                </a:ext>
              </a:extLst>
            </p:cNvPr>
            <p:cNvSpPr txBox="1">
              <a:spLocks noChangeArrowheads="1"/>
            </p:cNvSpPr>
            <p:nvPr/>
          </p:nvSpPr>
          <p:spPr bwMode="auto">
            <a:xfrm>
              <a:off x="2656336" y="3298707"/>
              <a:ext cx="468628" cy="4923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C</a:t>
              </a:r>
            </a:p>
          </p:txBody>
        </p:sp>
        <p:grpSp>
          <p:nvGrpSpPr>
            <p:cNvPr id="54" name="Group 44">
              <a:extLst>
                <a:ext uri="{FF2B5EF4-FFF2-40B4-BE49-F238E27FC236}">
                  <a16:creationId xmlns:a16="http://schemas.microsoft.com/office/drawing/2014/main" id="{6A86BD5A-B2E4-434A-9BD6-0711FF593255}"/>
                </a:ext>
              </a:extLst>
            </p:cNvPr>
            <p:cNvGrpSpPr>
              <a:grpSpLocks/>
            </p:cNvGrpSpPr>
            <p:nvPr/>
          </p:nvGrpSpPr>
          <p:grpSpPr bwMode="auto">
            <a:xfrm>
              <a:off x="1127760" y="2834640"/>
              <a:ext cx="568960" cy="481140"/>
              <a:chOff x="-44" y="1473"/>
              <a:chExt cx="981" cy="1105"/>
            </a:xfrm>
          </p:grpSpPr>
          <p:pic>
            <p:nvPicPr>
              <p:cNvPr id="62" name="Picture 45" descr="desktop_computer_stylized_medium">
                <a:extLst>
                  <a:ext uri="{FF2B5EF4-FFF2-40B4-BE49-F238E27FC236}">
                    <a16:creationId xmlns:a16="http://schemas.microsoft.com/office/drawing/2014/main" id="{1589B8E9-F772-654E-9AA1-AA3F85C020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3" name="Freeform 46">
                <a:extLst>
                  <a:ext uri="{FF2B5EF4-FFF2-40B4-BE49-F238E27FC236}">
                    <a16:creationId xmlns:a16="http://schemas.microsoft.com/office/drawing/2014/main" id="{BE7C135F-22CB-6545-BB48-C3CCDCEBF186}"/>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55" name="Group 44">
              <a:extLst>
                <a:ext uri="{FF2B5EF4-FFF2-40B4-BE49-F238E27FC236}">
                  <a16:creationId xmlns:a16="http://schemas.microsoft.com/office/drawing/2014/main" id="{FA41CF74-310F-0547-874F-21972A1C8782}"/>
                </a:ext>
              </a:extLst>
            </p:cNvPr>
            <p:cNvGrpSpPr>
              <a:grpSpLocks/>
            </p:cNvGrpSpPr>
            <p:nvPr/>
          </p:nvGrpSpPr>
          <p:grpSpPr bwMode="auto">
            <a:xfrm>
              <a:off x="1534160" y="3291840"/>
              <a:ext cx="568960" cy="481140"/>
              <a:chOff x="-44" y="1473"/>
              <a:chExt cx="981" cy="1105"/>
            </a:xfrm>
          </p:grpSpPr>
          <p:pic>
            <p:nvPicPr>
              <p:cNvPr id="60" name="Picture 45" descr="desktop_computer_stylized_medium">
                <a:extLst>
                  <a:ext uri="{FF2B5EF4-FFF2-40B4-BE49-F238E27FC236}">
                    <a16:creationId xmlns:a16="http://schemas.microsoft.com/office/drawing/2014/main" id="{A1BDAED8-C832-424E-A5A7-85E1C21975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1" name="Freeform 46">
                <a:extLst>
                  <a:ext uri="{FF2B5EF4-FFF2-40B4-BE49-F238E27FC236}">
                    <a16:creationId xmlns:a16="http://schemas.microsoft.com/office/drawing/2014/main" id="{ADF101A4-35A6-6145-894C-AB23DB5E3C7B}"/>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56" name="Group 44">
              <a:extLst>
                <a:ext uri="{FF2B5EF4-FFF2-40B4-BE49-F238E27FC236}">
                  <a16:creationId xmlns:a16="http://schemas.microsoft.com/office/drawing/2014/main" id="{C0E911CC-928D-2D41-AF19-99BA7464C749}"/>
                </a:ext>
              </a:extLst>
            </p:cNvPr>
            <p:cNvGrpSpPr>
              <a:grpSpLocks/>
            </p:cNvGrpSpPr>
            <p:nvPr/>
          </p:nvGrpSpPr>
          <p:grpSpPr bwMode="auto">
            <a:xfrm>
              <a:off x="2062480" y="3322320"/>
              <a:ext cx="568960" cy="481140"/>
              <a:chOff x="-44" y="1473"/>
              <a:chExt cx="981" cy="1105"/>
            </a:xfrm>
          </p:grpSpPr>
          <p:pic>
            <p:nvPicPr>
              <p:cNvPr id="58" name="Picture 45" descr="desktop_computer_stylized_medium">
                <a:extLst>
                  <a:ext uri="{FF2B5EF4-FFF2-40B4-BE49-F238E27FC236}">
                    <a16:creationId xmlns:a16="http://schemas.microsoft.com/office/drawing/2014/main" id="{3E190BBC-B2CA-3A4A-B43F-ADE1AB5821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9" name="Freeform 46">
                <a:extLst>
                  <a:ext uri="{FF2B5EF4-FFF2-40B4-BE49-F238E27FC236}">
                    <a16:creationId xmlns:a16="http://schemas.microsoft.com/office/drawing/2014/main" id="{1AD2F1F3-ABB9-F04F-BEFC-598FA2BBDEFD}"/>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pic>
          <p:nvPicPr>
            <p:cNvPr id="57" name="Picture 3">
              <a:extLst>
                <a:ext uri="{FF2B5EF4-FFF2-40B4-BE49-F238E27FC236}">
                  <a16:creationId xmlns:a16="http://schemas.microsoft.com/office/drawing/2014/main" id="{E93DD691-A467-EC46-B8C7-0118CE0937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817" y="2879664"/>
              <a:ext cx="678041" cy="2999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grpSp>
        <p:nvGrpSpPr>
          <p:cNvPr id="7" name="Group 76">
            <a:extLst>
              <a:ext uri="{FF2B5EF4-FFF2-40B4-BE49-F238E27FC236}">
                <a16:creationId xmlns:a16="http://schemas.microsoft.com/office/drawing/2014/main" id="{CCD1DD4B-88EC-E04A-9354-AAD5FD94658C}"/>
              </a:ext>
            </a:extLst>
          </p:cNvPr>
          <p:cNvGrpSpPr>
            <a:grpSpLocks/>
          </p:cNvGrpSpPr>
          <p:nvPr/>
        </p:nvGrpSpPr>
        <p:grpSpPr bwMode="auto">
          <a:xfrm>
            <a:off x="3892153" y="3470672"/>
            <a:ext cx="3703980" cy="1625441"/>
            <a:chOff x="2379663" y="1984375"/>
            <a:chExt cx="4938181" cy="2166666"/>
          </a:xfrm>
        </p:grpSpPr>
        <p:sp>
          <p:nvSpPr>
            <p:cNvPr id="8" name="Line 23">
              <a:extLst>
                <a:ext uri="{FF2B5EF4-FFF2-40B4-BE49-F238E27FC236}">
                  <a16:creationId xmlns:a16="http://schemas.microsoft.com/office/drawing/2014/main" id="{BF67C266-7CC3-0548-B244-805E092D58EF}"/>
                </a:ext>
              </a:extLst>
            </p:cNvPr>
            <p:cNvSpPr>
              <a:spLocks noChangeShapeType="1"/>
            </p:cNvSpPr>
            <p:nvPr/>
          </p:nvSpPr>
          <p:spPr bwMode="auto">
            <a:xfrm flipH="1">
              <a:off x="3635258" y="3068344"/>
              <a:ext cx="346043" cy="21584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9" name="Line 24">
              <a:extLst>
                <a:ext uri="{FF2B5EF4-FFF2-40B4-BE49-F238E27FC236}">
                  <a16:creationId xmlns:a16="http://schemas.microsoft.com/office/drawing/2014/main" id="{CBF2BA71-49CE-4A40-9D83-580ED93729AE}"/>
                </a:ext>
              </a:extLst>
            </p:cNvPr>
            <p:cNvSpPr>
              <a:spLocks noChangeShapeType="1"/>
            </p:cNvSpPr>
            <p:nvPr/>
          </p:nvSpPr>
          <p:spPr bwMode="auto">
            <a:xfrm flipH="1">
              <a:off x="3949554" y="3087389"/>
              <a:ext cx="125401" cy="58721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10" name="Line 25">
              <a:extLst>
                <a:ext uri="{FF2B5EF4-FFF2-40B4-BE49-F238E27FC236}">
                  <a16:creationId xmlns:a16="http://schemas.microsoft.com/office/drawing/2014/main" id="{58B3DF6E-0522-274A-9914-689589614772}"/>
                </a:ext>
              </a:extLst>
            </p:cNvPr>
            <p:cNvSpPr>
              <a:spLocks noChangeShapeType="1"/>
            </p:cNvSpPr>
            <p:nvPr/>
          </p:nvSpPr>
          <p:spPr bwMode="auto">
            <a:xfrm>
              <a:off x="4254326" y="3030254"/>
              <a:ext cx="230167" cy="36185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11" name="Line 26">
              <a:extLst>
                <a:ext uri="{FF2B5EF4-FFF2-40B4-BE49-F238E27FC236}">
                  <a16:creationId xmlns:a16="http://schemas.microsoft.com/office/drawing/2014/main" id="{2EAB2152-99D3-7B45-B487-F7590DE223E2}"/>
                </a:ext>
              </a:extLst>
            </p:cNvPr>
            <p:cNvSpPr>
              <a:spLocks noChangeShapeType="1"/>
            </p:cNvSpPr>
            <p:nvPr/>
          </p:nvSpPr>
          <p:spPr bwMode="auto">
            <a:xfrm flipH="1">
              <a:off x="5532145" y="3106433"/>
              <a:ext cx="428585" cy="24440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12" name="Line 27">
              <a:extLst>
                <a:ext uri="{FF2B5EF4-FFF2-40B4-BE49-F238E27FC236}">
                  <a16:creationId xmlns:a16="http://schemas.microsoft.com/office/drawing/2014/main" id="{E0406FC6-8355-FD4D-BCA0-D5C12CFA0850}"/>
                </a:ext>
              </a:extLst>
            </p:cNvPr>
            <p:cNvSpPr>
              <a:spLocks noChangeShapeType="1"/>
            </p:cNvSpPr>
            <p:nvPr/>
          </p:nvSpPr>
          <p:spPr bwMode="auto">
            <a:xfrm flipH="1">
              <a:off x="6035335" y="3077866"/>
              <a:ext cx="9524" cy="46977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13" name="Line 35">
              <a:extLst>
                <a:ext uri="{FF2B5EF4-FFF2-40B4-BE49-F238E27FC236}">
                  <a16:creationId xmlns:a16="http://schemas.microsoft.com/office/drawing/2014/main" id="{4475289F-AEA2-4845-83A8-A58CE266B6FC}"/>
                </a:ext>
              </a:extLst>
            </p:cNvPr>
            <p:cNvSpPr>
              <a:spLocks noChangeShapeType="1"/>
            </p:cNvSpPr>
            <p:nvPr/>
          </p:nvSpPr>
          <p:spPr bwMode="auto">
            <a:xfrm flipH="1">
              <a:off x="2379663" y="2355749"/>
              <a:ext cx="1517509" cy="53642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14" name="Line 36">
              <a:extLst>
                <a:ext uri="{FF2B5EF4-FFF2-40B4-BE49-F238E27FC236}">
                  <a16:creationId xmlns:a16="http://schemas.microsoft.com/office/drawing/2014/main" id="{6866441B-A5F7-3B42-B5B4-B77052868EE5}"/>
                </a:ext>
              </a:extLst>
            </p:cNvPr>
            <p:cNvSpPr>
              <a:spLocks noChangeShapeType="1"/>
            </p:cNvSpPr>
            <p:nvPr/>
          </p:nvSpPr>
          <p:spPr bwMode="auto">
            <a:xfrm>
              <a:off x="4200356" y="2322421"/>
              <a:ext cx="0" cy="59991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15" name="Line 37">
              <a:extLst>
                <a:ext uri="{FF2B5EF4-FFF2-40B4-BE49-F238E27FC236}">
                  <a16:creationId xmlns:a16="http://schemas.microsoft.com/office/drawing/2014/main" id="{0532B183-9066-1242-AE35-E570E40CF4DA}"/>
                </a:ext>
              </a:extLst>
            </p:cNvPr>
            <p:cNvSpPr>
              <a:spLocks noChangeShapeType="1"/>
            </p:cNvSpPr>
            <p:nvPr/>
          </p:nvSpPr>
          <p:spPr bwMode="auto">
            <a:xfrm flipH="1" flipV="1">
              <a:off x="4449571" y="2306551"/>
              <a:ext cx="1406394" cy="68402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16" name="Line 63">
              <a:extLst>
                <a:ext uri="{FF2B5EF4-FFF2-40B4-BE49-F238E27FC236}">
                  <a16:creationId xmlns:a16="http://schemas.microsoft.com/office/drawing/2014/main" id="{59E5C18C-0390-4C40-910C-3D7BD1B6A52A}"/>
                </a:ext>
              </a:extLst>
            </p:cNvPr>
            <p:cNvSpPr>
              <a:spLocks noChangeShapeType="1"/>
            </p:cNvSpPr>
            <p:nvPr/>
          </p:nvSpPr>
          <p:spPr bwMode="auto">
            <a:xfrm>
              <a:off x="6411539" y="3131826"/>
              <a:ext cx="285723" cy="15870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17" name="Text Box 67">
              <a:extLst>
                <a:ext uri="{FF2B5EF4-FFF2-40B4-BE49-F238E27FC236}">
                  <a16:creationId xmlns:a16="http://schemas.microsoft.com/office/drawing/2014/main" id="{36D1DD9A-2F58-6443-A860-92196DE7E2E6}"/>
                </a:ext>
              </a:extLst>
            </p:cNvPr>
            <p:cNvSpPr txBox="1">
              <a:spLocks noChangeArrowheads="1"/>
            </p:cNvSpPr>
            <p:nvPr/>
          </p:nvSpPr>
          <p:spPr bwMode="auto">
            <a:xfrm>
              <a:off x="3620973" y="3222290"/>
              <a:ext cx="468460" cy="4923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D</a:t>
              </a:r>
            </a:p>
          </p:txBody>
        </p:sp>
        <p:sp>
          <p:nvSpPr>
            <p:cNvPr id="18" name="Text Box 68">
              <a:extLst>
                <a:ext uri="{FF2B5EF4-FFF2-40B4-BE49-F238E27FC236}">
                  <a16:creationId xmlns:a16="http://schemas.microsoft.com/office/drawing/2014/main" id="{0C3F0270-8CE0-824F-8EA3-BE4693573A1E}"/>
                </a:ext>
              </a:extLst>
            </p:cNvPr>
            <p:cNvSpPr txBox="1">
              <a:spLocks noChangeArrowheads="1"/>
            </p:cNvSpPr>
            <p:nvPr/>
          </p:nvSpPr>
          <p:spPr bwMode="auto">
            <a:xfrm>
              <a:off x="4094004" y="3658732"/>
              <a:ext cx="451363" cy="4923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E</a:t>
              </a:r>
            </a:p>
          </p:txBody>
        </p:sp>
        <p:sp>
          <p:nvSpPr>
            <p:cNvPr id="19" name="Text Box 69">
              <a:extLst>
                <a:ext uri="{FF2B5EF4-FFF2-40B4-BE49-F238E27FC236}">
                  <a16:creationId xmlns:a16="http://schemas.microsoft.com/office/drawing/2014/main" id="{CF16EE44-EC06-FD40-913C-176C1C32A9ED}"/>
                </a:ext>
              </a:extLst>
            </p:cNvPr>
            <p:cNvSpPr txBox="1">
              <a:spLocks noChangeArrowheads="1"/>
            </p:cNvSpPr>
            <p:nvPr/>
          </p:nvSpPr>
          <p:spPr bwMode="auto">
            <a:xfrm>
              <a:off x="4567036" y="3057234"/>
              <a:ext cx="434266" cy="4923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F</a:t>
              </a:r>
            </a:p>
          </p:txBody>
        </p:sp>
        <p:sp>
          <p:nvSpPr>
            <p:cNvPr id="20" name="Text Box 74">
              <a:extLst>
                <a:ext uri="{FF2B5EF4-FFF2-40B4-BE49-F238E27FC236}">
                  <a16:creationId xmlns:a16="http://schemas.microsoft.com/office/drawing/2014/main" id="{2164D738-AB7C-0044-8E12-6458DFA41C9D}"/>
                </a:ext>
              </a:extLst>
            </p:cNvPr>
            <p:cNvSpPr txBox="1">
              <a:spLocks noChangeArrowheads="1"/>
            </p:cNvSpPr>
            <p:nvPr/>
          </p:nvSpPr>
          <p:spPr bwMode="auto">
            <a:xfrm>
              <a:off x="3408267" y="2768387"/>
              <a:ext cx="564633" cy="4923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3</a:t>
              </a:r>
            </a:p>
          </p:txBody>
        </p:sp>
        <p:sp>
          <p:nvSpPr>
            <p:cNvPr id="21" name="Text Box 75">
              <a:extLst>
                <a:ext uri="{FF2B5EF4-FFF2-40B4-BE49-F238E27FC236}">
                  <a16:creationId xmlns:a16="http://schemas.microsoft.com/office/drawing/2014/main" id="{B5A20DF2-15BA-BB44-821A-4545CF9DA5EC}"/>
                </a:ext>
              </a:extLst>
            </p:cNvPr>
            <p:cNvSpPr txBox="1">
              <a:spLocks noChangeArrowheads="1"/>
            </p:cNvSpPr>
            <p:nvPr/>
          </p:nvSpPr>
          <p:spPr bwMode="auto">
            <a:xfrm>
              <a:off x="4635291" y="1984375"/>
              <a:ext cx="564633" cy="4923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1</a:t>
              </a:r>
            </a:p>
          </p:txBody>
        </p:sp>
        <p:sp>
          <p:nvSpPr>
            <p:cNvPr id="22" name="Text Box 76">
              <a:extLst>
                <a:ext uri="{FF2B5EF4-FFF2-40B4-BE49-F238E27FC236}">
                  <a16:creationId xmlns:a16="http://schemas.microsoft.com/office/drawing/2014/main" id="{CADE679B-049C-5740-A220-C9607424EE6C}"/>
                </a:ext>
              </a:extLst>
            </p:cNvPr>
            <p:cNvSpPr txBox="1">
              <a:spLocks noChangeArrowheads="1"/>
            </p:cNvSpPr>
            <p:nvPr/>
          </p:nvSpPr>
          <p:spPr bwMode="auto">
            <a:xfrm>
              <a:off x="6009939" y="2570004"/>
              <a:ext cx="564633" cy="4923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S</a:t>
              </a:r>
              <a:r>
                <a:rPr lang="en-US" i="0" baseline="-25000" dirty="0">
                  <a:solidFill>
                    <a:srgbClr val="000000"/>
                  </a:solidFill>
                  <a:latin typeface="Arial" charset="0"/>
                  <a:cs typeface="Arial" charset="0"/>
                </a:rPr>
                <a:t>4</a:t>
              </a:r>
            </a:p>
          </p:txBody>
        </p:sp>
        <p:sp>
          <p:nvSpPr>
            <p:cNvPr id="23" name="Text Box 78">
              <a:extLst>
                <a:ext uri="{FF2B5EF4-FFF2-40B4-BE49-F238E27FC236}">
                  <a16:creationId xmlns:a16="http://schemas.microsoft.com/office/drawing/2014/main" id="{98070270-52D5-6644-BB12-C9BE41F4949A}"/>
                </a:ext>
              </a:extLst>
            </p:cNvPr>
            <p:cNvSpPr txBox="1">
              <a:spLocks noChangeArrowheads="1"/>
            </p:cNvSpPr>
            <p:nvPr/>
          </p:nvSpPr>
          <p:spPr bwMode="auto">
            <a:xfrm>
              <a:off x="6240104" y="3541291"/>
              <a:ext cx="468460" cy="4923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H</a:t>
              </a:r>
            </a:p>
          </p:txBody>
        </p:sp>
        <p:sp>
          <p:nvSpPr>
            <p:cNvPr id="24" name="Text Box 79">
              <a:extLst>
                <a:ext uri="{FF2B5EF4-FFF2-40B4-BE49-F238E27FC236}">
                  <a16:creationId xmlns:a16="http://schemas.microsoft.com/office/drawing/2014/main" id="{47D09EEA-9B3E-8544-8BBF-9EFF9E983A8B}"/>
                </a:ext>
              </a:extLst>
            </p:cNvPr>
            <p:cNvSpPr txBox="1">
              <a:spLocks noChangeArrowheads="1"/>
            </p:cNvSpPr>
            <p:nvPr/>
          </p:nvSpPr>
          <p:spPr bwMode="auto">
            <a:xfrm>
              <a:off x="6986160" y="3179440"/>
              <a:ext cx="331684" cy="4923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I</a:t>
              </a:r>
            </a:p>
          </p:txBody>
        </p:sp>
        <p:sp>
          <p:nvSpPr>
            <p:cNvPr id="25" name="Text Box 80">
              <a:extLst>
                <a:ext uri="{FF2B5EF4-FFF2-40B4-BE49-F238E27FC236}">
                  <a16:creationId xmlns:a16="http://schemas.microsoft.com/office/drawing/2014/main" id="{4CB7A8EA-654F-AA46-A6C5-0F6A6EA9B91D}"/>
                </a:ext>
              </a:extLst>
            </p:cNvPr>
            <p:cNvSpPr txBox="1">
              <a:spLocks noChangeArrowheads="1"/>
            </p:cNvSpPr>
            <p:nvPr/>
          </p:nvSpPr>
          <p:spPr bwMode="auto">
            <a:xfrm>
              <a:off x="5103560" y="3595251"/>
              <a:ext cx="485558" cy="4923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G</a:t>
              </a:r>
            </a:p>
          </p:txBody>
        </p:sp>
        <p:pic>
          <p:nvPicPr>
            <p:cNvPr id="26" name="Picture 3">
              <a:extLst>
                <a:ext uri="{FF2B5EF4-FFF2-40B4-BE49-F238E27FC236}">
                  <a16:creationId xmlns:a16="http://schemas.microsoft.com/office/drawing/2014/main" id="{74165261-D3BB-9944-9579-C5E3192BB4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899" y="2930268"/>
              <a:ext cx="677799" cy="2999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nvGrpSpPr>
            <p:cNvPr id="27" name="Group 44">
              <a:extLst>
                <a:ext uri="{FF2B5EF4-FFF2-40B4-BE49-F238E27FC236}">
                  <a16:creationId xmlns:a16="http://schemas.microsoft.com/office/drawing/2014/main" id="{01679DC3-4EB7-E84A-BA6C-11190E096DFF}"/>
                </a:ext>
              </a:extLst>
            </p:cNvPr>
            <p:cNvGrpSpPr>
              <a:grpSpLocks/>
            </p:cNvGrpSpPr>
            <p:nvPr/>
          </p:nvGrpSpPr>
          <p:grpSpPr bwMode="auto">
            <a:xfrm>
              <a:off x="3139440" y="3180080"/>
              <a:ext cx="568960" cy="481140"/>
              <a:chOff x="-44" y="1473"/>
              <a:chExt cx="981" cy="1105"/>
            </a:xfrm>
          </p:grpSpPr>
          <p:pic>
            <p:nvPicPr>
              <p:cNvPr id="45" name="Picture 45" descr="desktop_computer_stylized_medium">
                <a:extLst>
                  <a:ext uri="{FF2B5EF4-FFF2-40B4-BE49-F238E27FC236}">
                    <a16:creationId xmlns:a16="http://schemas.microsoft.com/office/drawing/2014/main" id="{4B40E436-6271-9E47-8E7B-6B9C7DB409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6" name="Freeform 46">
                <a:extLst>
                  <a:ext uri="{FF2B5EF4-FFF2-40B4-BE49-F238E27FC236}">
                    <a16:creationId xmlns:a16="http://schemas.microsoft.com/office/drawing/2014/main" id="{C58A5755-92AB-C940-ABD6-A6CE6F75350C}"/>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28" name="Group 44">
              <a:extLst>
                <a:ext uri="{FF2B5EF4-FFF2-40B4-BE49-F238E27FC236}">
                  <a16:creationId xmlns:a16="http://schemas.microsoft.com/office/drawing/2014/main" id="{B70244C6-920A-084E-80DF-DB775F40423B}"/>
                </a:ext>
              </a:extLst>
            </p:cNvPr>
            <p:cNvGrpSpPr>
              <a:grpSpLocks/>
            </p:cNvGrpSpPr>
            <p:nvPr/>
          </p:nvGrpSpPr>
          <p:grpSpPr bwMode="auto">
            <a:xfrm>
              <a:off x="3576320" y="3525520"/>
              <a:ext cx="568960" cy="481140"/>
              <a:chOff x="-44" y="1473"/>
              <a:chExt cx="981" cy="1105"/>
            </a:xfrm>
          </p:grpSpPr>
          <p:pic>
            <p:nvPicPr>
              <p:cNvPr id="43" name="Picture 45" descr="desktop_computer_stylized_medium">
                <a:extLst>
                  <a:ext uri="{FF2B5EF4-FFF2-40B4-BE49-F238E27FC236}">
                    <a16:creationId xmlns:a16="http://schemas.microsoft.com/office/drawing/2014/main" id="{3084EEEB-E00E-DA4A-9484-DDCC9DFEC1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4" name="Freeform 46">
                <a:extLst>
                  <a:ext uri="{FF2B5EF4-FFF2-40B4-BE49-F238E27FC236}">
                    <a16:creationId xmlns:a16="http://schemas.microsoft.com/office/drawing/2014/main" id="{C92E3A25-5F34-A940-A37A-2A2B18F1193D}"/>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29" name="Group 44">
              <a:extLst>
                <a:ext uri="{FF2B5EF4-FFF2-40B4-BE49-F238E27FC236}">
                  <a16:creationId xmlns:a16="http://schemas.microsoft.com/office/drawing/2014/main" id="{01ADE4FB-3142-3F4E-ADE1-487950B09517}"/>
                </a:ext>
              </a:extLst>
            </p:cNvPr>
            <p:cNvGrpSpPr>
              <a:grpSpLocks/>
            </p:cNvGrpSpPr>
            <p:nvPr/>
          </p:nvGrpSpPr>
          <p:grpSpPr bwMode="auto">
            <a:xfrm>
              <a:off x="4135120" y="3281680"/>
              <a:ext cx="568960" cy="481140"/>
              <a:chOff x="-44" y="1473"/>
              <a:chExt cx="981" cy="1105"/>
            </a:xfrm>
          </p:grpSpPr>
          <p:pic>
            <p:nvPicPr>
              <p:cNvPr id="41" name="Picture 45" descr="desktop_computer_stylized_medium">
                <a:extLst>
                  <a:ext uri="{FF2B5EF4-FFF2-40B4-BE49-F238E27FC236}">
                    <a16:creationId xmlns:a16="http://schemas.microsoft.com/office/drawing/2014/main" id="{6EA91DB6-47CD-8848-B243-2DFE02CCC0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2" name="Freeform 46">
                <a:extLst>
                  <a:ext uri="{FF2B5EF4-FFF2-40B4-BE49-F238E27FC236}">
                    <a16:creationId xmlns:a16="http://schemas.microsoft.com/office/drawing/2014/main" id="{00EABF68-EFF9-4140-831D-16D602374B99}"/>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30" name="Group 44">
              <a:extLst>
                <a:ext uri="{FF2B5EF4-FFF2-40B4-BE49-F238E27FC236}">
                  <a16:creationId xmlns:a16="http://schemas.microsoft.com/office/drawing/2014/main" id="{F9EB946B-B172-B34C-88EC-7B7031A74E9D}"/>
                </a:ext>
              </a:extLst>
            </p:cNvPr>
            <p:cNvGrpSpPr>
              <a:grpSpLocks/>
            </p:cNvGrpSpPr>
            <p:nvPr/>
          </p:nvGrpSpPr>
          <p:grpSpPr bwMode="auto">
            <a:xfrm>
              <a:off x="5049520" y="3261360"/>
              <a:ext cx="568960" cy="481140"/>
              <a:chOff x="-44" y="1473"/>
              <a:chExt cx="981" cy="1105"/>
            </a:xfrm>
          </p:grpSpPr>
          <p:pic>
            <p:nvPicPr>
              <p:cNvPr id="39" name="Picture 45" descr="desktop_computer_stylized_medium">
                <a:extLst>
                  <a:ext uri="{FF2B5EF4-FFF2-40B4-BE49-F238E27FC236}">
                    <a16:creationId xmlns:a16="http://schemas.microsoft.com/office/drawing/2014/main" id="{CD13DF1F-DCB9-AB41-B238-9EA1023607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 name="Freeform 46">
                <a:extLst>
                  <a:ext uri="{FF2B5EF4-FFF2-40B4-BE49-F238E27FC236}">
                    <a16:creationId xmlns:a16="http://schemas.microsoft.com/office/drawing/2014/main" id="{484E32ED-1052-A246-A973-324ED3568E17}"/>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31" name="Group 44">
              <a:extLst>
                <a:ext uri="{FF2B5EF4-FFF2-40B4-BE49-F238E27FC236}">
                  <a16:creationId xmlns:a16="http://schemas.microsoft.com/office/drawing/2014/main" id="{21D72591-E6B2-324C-8FBD-7024436B2ACC}"/>
                </a:ext>
              </a:extLst>
            </p:cNvPr>
            <p:cNvGrpSpPr>
              <a:grpSpLocks/>
            </p:cNvGrpSpPr>
            <p:nvPr/>
          </p:nvGrpSpPr>
          <p:grpSpPr bwMode="auto">
            <a:xfrm>
              <a:off x="5588000" y="3434080"/>
              <a:ext cx="568960" cy="481140"/>
              <a:chOff x="-44" y="1473"/>
              <a:chExt cx="981" cy="1105"/>
            </a:xfrm>
          </p:grpSpPr>
          <p:pic>
            <p:nvPicPr>
              <p:cNvPr id="37" name="Picture 45" descr="desktop_computer_stylized_medium">
                <a:extLst>
                  <a:ext uri="{FF2B5EF4-FFF2-40B4-BE49-F238E27FC236}">
                    <a16:creationId xmlns:a16="http://schemas.microsoft.com/office/drawing/2014/main" id="{C6DFD262-5E32-7C48-88DB-622FF914DE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8" name="Freeform 46">
                <a:extLst>
                  <a:ext uri="{FF2B5EF4-FFF2-40B4-BE49-F238E27FC236}">
                    <a16:creationId xmlns:a16="http://schemas.microsoft.com/office/drawing/2014/main" id="{BB11B79D-B07D-1142-B9EA-F19DCD18FFC9}"/>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32" name="Group 44">
              <a:extLst>
                <a:ext uri="{FF2B5EF4-FFF2-40B4-BE49-F238E27FC236}">
                  <a16:creationId xmlns:a16="http://schemas.microsoft.com/office/drawing/2014/main" id="{94FE2700-BC93-C749-9D88-CF33F91D1543}"/>
                </a:ext>
              </a:extLst>
            </p:cNvPr>
            <p:cNvGrpSpPr>
              <a:grpSpLocks/>
            </p:cNvGrpSpPr>
            <p:nvPr/>
          </p:nvGrpSpPr>
          <p:grpSpPr bwMode="auto">
            <a:xfrm>
              <a:off x="6380480" y="3149600"/>
              <a:ext cx="568960" cy="481140"/>
              <a:chOff x="-44" y="1473"/>
              <a:chExt cx="981" cy="1105"/>
            </a:xfrm>
          </p:grpSpPr>
          <p:pic>
            <p:nvPicPr>
              <p:cNvPr id="35" name="Picture 45" descr="desktop_computer_stylized_medium">
                <a:extLst>
                  <a:ext uri="{FF2B5EF4-FFF2-40B4-BE49-F238E27FC236}">
                    <a16:creationId xmlns:a16="http://schemas.microsoft.com/office/drawing/2014/main" id="{D51922C0-B716-8341-B196-0D30D78E5A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6" name="Freeform 46">
                <a:extLst>
                  <a:ext uri="{FF2B5EF4-FFF2-40B4-BE49-F238E27FC236}">
                    <a16:creationId xmlns:a16="http://schemas.microsoft.com/office/drawing/2014/main" id="{C2D2394D-5987-A142-97D4-A772777045FB}"/>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pic>
          <p:nvPicPr>
            <p:cNvPr id="33" name="Picture 3">
              <a:extLst>
                <a:ext uri="{FF2B5EF4-FFF2-40B4-BE49-F238E27FC236}">
                  <a16:creationId xmlns:a16="http://schemas.microsoft.com/office/drawing/2014/main" id="{013F9897-515F-9742-AAA8-68B197C389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4313" y="2847741"/>
              <a:ext cx="677800" cy="3015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34" name="Picture 3">
              <a:extLst>
                <a:ext uri="{FF2B5EF4-FFF2-40B4-BE49-F238E27FC236}">
                  <a16:creationId xmlns:a16="http://schemas.microsoft.com/office/drawing/2014/main" id="{0666372E-7C20-F443-8748-BFBA2D1A5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949" y="2116102"/>
              <a:ext cx="676212" cy="3015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grpSp>
        <p:nvGrpSpPr>
          <p:cNvPr id="64" name="Group 58">
            <a:extLst>
              <a:ext uri="{FF2B5EF4-FFF2-40B4-BE49-F238E27FC236}">
                <a16:creationId xmlns:a16="http://schemas.microsoft.com/office/drawing/2014/main" id="{53EC41B4-F497-3B47-ADC1-6699BDB73EBF}"/>
              </a:ext>
            </a:extLst>
          </p:cNvPr>
          <p:cNvGrpSpPr>
            <a:grpSpLocks/>
          </p:cNvGrpSpPr>
          <p:nvPr/>
        </p:nvGrpSpPr>
        <p:grpSpPr bwMode="auto">
          <a:xfrm>
            <a:off x="1744219" y="2765822"/>
            <a:ext cx="1649804" cy="1019175"/>
            <a:chOff x="958850" y="2444750"/>
            <a:chExt cx="2200320" cy="1358710"/>
          </a:xfrm>
        </p:grpSpPr>
        <p:sp>
          <p:nvSpPr>
            <p:cNvPr id="65" name="Line 20">
              <a:extLst>
                <a:ext uri="{FF2B5EF4-FFF2-40B4-BE49-F238E27FC236}">
                  <a16:creationId xmlns:a16="http://schemas.microsoft.com/office/drawing/2014/main" id="{79FF1C2A-E907-4E44-BD06-DD644FE6FB4A}"/>
                </a:ext>
              </a:extLst>
            </p:cNvPr>
            <p:cNvSpPr>
              <a:spLocks noChangeShapeType="1"/>
            </p:cNvSpPr>
            <p:nvPr/>
          </p:nvSpPr>
          <p:spPr bwMode="auto">
            <a:xfrm flipH="1">
              <a:off x="1582903" y="3030456"/>
              <a:ext cx="555772"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66" name="Line 21">
              <a:extLst>
                <a:ext uri="{FF2B5EF4-FFF2-40B4-BE49-F238E27FC236}">
                  <a16:creationId xmlns:a16="http://schemas.microsoft.com/office/drawing/2014/main" id="{265B377D-A3CF-C44C-87C9-716225AE7381}"/>
                </a:ext>
              </a:extLst>
            </p:cNvPr>
            <p:cNvSpPr>
              <a:spLocks noChangeShapeType="1"/>
            </p:cNvSpPr>
            <p:nvPr/>
          </p:nvSpPr>
          <p:spPr bwMode="auto">
            <a:xfrm flipH="1">
              <a:off x="1970355" y="3078074"/>
              <a:ext cx="271534" cy="3142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67" name="Line 22">
              <a:extLst>
                <a:ext uri="{FF2B5EF4-FFF2-40B4-BE49-F238E27FC236}">
                  <a16:creationId xmlns:a16="http://schemas.microsoft.com/office/drawing/2014/main" id="{0C3CE8E4-86F0-6045-8C9F-03609D41A933}"/>
                </a:ext>
              </a:extLst>
            </p:cNvPr>
            <p:cNvSpPr>
              <a:spLocks noChangeShapeType="1"/>
            </p:cNvSpPr>
            <p:nvPr/>
          </p:nvSpPr>
          <p:spPr bwMode="auto">
            <a:xfrm>
              <a:off x="2389566" y="3106645"/>
              <a:ext cx="73044" cy="29523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68" name="Text Box 64">
              <a:extLst>
                <a:ext uri="{FF2B5EF4-FFF2-40B4-BE49-F238E27FC236}">
                  <a16:creationId xmlns:a16="http://schemas.microsoft.com/office/drawing/2014/main" id="{2542E5C4-AAED-414E-9069-06184F7C0485}"/>
                </a:ext>
              </a:extLst>
            </p:cNvPr>
            <p:cNvSpPr txBox="1">
              <a:spLocks noChangeArrowheads="1"/>
            </p:cNvSpPr>
            <p:nvPr/>
          </p:nvSpPr>
          <p:spPr bwMode="auto">
            <a:xfrm>
              <a:off x="958850" y="2844743"/>
              <a:ext cx="451525" cy="4923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K</a:t>
              </a:r>
            </a:p>
          </p:txBody>
        </p:sp>
        <p:sp>
          <p:nvSpPr>
            <p:cNvPr id="69" name="Text Box 65">
              <a:extLst>
                <a:ext uri="{FF2B5EF4-FFF2-40B4-BE49-F238E27FC236}">
                  <a16:creationId xmlns:a16="http://schemas.microsoft.com/office/drawing/2014/main" id="{FC7C8E2C-C5CC-7E45-9C5D-86F7197BA9A2}"/>
                </a:ext>
              </a:extLst>
            </p:cNvPr>
            <p:cNvSpPr txBox="1">
              <a:spLocks noChangeArrowheads="1"/>
            </p:cNvSpPr>
            <p:nvPr/>
          </p:nvSpPr>
          <p:spPr bwMode="auto">
            <a:xfrm>
              <a:off x="1408231" y="3306641"/>
              <a:ext cx="417318" cy="4923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L</a:t>
              </a:r>
            </a:p>
          </p:txBody>
        </p:sp>
        <p:sp>
          <p:nvSpPr>
            <p:cNvPr id="70" name="Text Box 73">
              <a:extLst>
                <a:ext uri="{FF2B5EF4-FFF2-40B4-BE49-F238E27FC236}">
                  <a16:creationId xmlns:a16="http://schemas.microsoft.com/office/drawing/2014/main" id="{20373247-9C3C-C649-808A-9B02150FE654}"/>
                </a:ext>
              </a:extLst>
            </p:cNvPr>
            <p:cNvSpPr txBox="1">
              <a:spLocks noChangeArrowheads="1"/>
            </p:cNvSpPr>
            <p:nvPr/>
          </p:nvSpPr>
          <p:spPr bwMode="auto">
            <a:xfrm>
              <a:off x="2181548" y="2444750"/>
              <a:ext cx="564835" cy="4923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5</a:t>
              </a:r>
            </a:p>
          </p:txBody>
        </p:sp>
        <p:sp>
          <p:nvSpPr>
            <p:cNvPr id="71" name="Text Box 66">
              <a:extLst>
                <a:ext uri="{FF2B5EF4-FFF2-40B4-BE49-F238E27FC236}">
                  <a16:creationId xmlns:a16="http://schemas.microsoft.com/office/drawing/2014/main" id="{F3BE189B-9871-A141-B4A8-7C8C185755AD}"/>
                </a:ext>
              </a:extLst>
            </p:cNvPr>
            <p:cNvSpPr txBox="1">
              <a:spLocks noChangeArrowheads="1"/>
            </p:cNvSpPr>
            <p:nvPr/>
          </p:nvSpPr>
          <p:spPr bwMode="auto">
            <a:xfrm>
              <a:off x="2656336" y="3298707"/>
              <a:ext cx="502834" cy="4923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M</a:t>
              </a:r>
            </a:p>
          </p:txBody>
        </p:sp>
        <p:grpSp>
          <p:nvGrpSpPr>
            <p:cNvPr id="72" name="Group 44">
              <a:extLst>
                <a:ext uri="{FF2B5EF4-FFF2-40B4-BE49-F238E27FC236}">
                  <a16:creationId xmlns:a16="http://schemas.microsoft.com/office/drawing/2014/main" id="{8D88FFE3-F206-1B40-894E-99485AFB1733}"/>
                </a:ext>
              </a:extLst>
            </p:cNvPr>
            <p:cNvGrpSpPr>
              <a:grpSpLocks/>
            </p:cNvGrpSpPr>
            <p:nvPr/>
          </p:nvGrpSpPr>
          <p:grpSpPr bwMode="auto">
            <a:xfrm>
              <a:off x="1127760" y="2834640"/>
              <a:ext cx="568960" cy="481140"/>
              <a:chOff x="-44" y="1473"/>
              <a:chExt cx="981" cy="1105"/>
            </a:xfrm>
          </p:grpSpPr>
          <p:pic>
            <p:nvPicPr>
              <p:cNvPr id="80" name="Picture 45" descr="desktop_computer_stylized_medium">
                <a:extLst>
                  <a:ext uri="{FF2B5EF4-FFF2-40B4-BE49-F238E27FC236}">
                    <a16:creationId xmlns:a16="http://schemas.microsoft.com/office/drawing/2014/main" id="{A701A1E8-FBE1-5B4C-B831-54DD863886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 name="Freeform 46">
                <a:extLst>
                  <a:ext uri="{FF2B5EF4-FFF2-40B4-BE49-F238E27FC236}">
                    <a16:creationId xmlns:a16="http://schemas.microsoft.com/office/drawing/2014/main" id="{7E80C98E-5D13-3844-9AA8-0778407FC243}"/>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73" name="Group 44">
              <a:extLst>
                <a:ext uri="{FF2B5EF4-FFF2-40B4-BE49-F238E27FC236}">
                  <a16:creationId xmlns:a16="http://schemas.microsoft.com/office/drawing/2014/main" id="{C9645458-2FF2-2649-8156-FE7FF070E384}"/>
                </a:ext>
              </a:extLst>
            </p:cNvPr>
            <p:cNvGrpSpPr>
              <a:grpSpLocks/>
            </p:cNvGrpSpPr>
            <p:nvPr/>
          </p:nvGrpSpPr>
          <p:grpSpPr bwMode="auto">
            <a:xfrm>
              <a:off x="1534160" y="3291840"/>
              <a:ext cx="568960" cy="481140"/>
              <a:chOff x="-44" y="1473"/>
              <a:chExt cx="981" cy="1105"/>
            </a:xfrm>
          </p:grpSpPr>
          <p:pic>
            <p:nvPicPr>
              <p:cNvPr id="78" name="Picture 45" descr="desktop_computer_stylized_medium">
                <a:extLst>
                  <a:ext uri="{FF2B5EF4-FFF2-40B4-BE49-F238E27FC236}">
                    <a16:creationId xmlns:a16="http://schemas.microsoft.com/office/drawing/2014/main" id="{A5CC3C9F-6BA8-6248-905D-2AD0A0D29C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9" name="Freeform 46">
                <a:extLst>
                  <a:ext uri="{FF2B5EF4-FFF2-40B4-BE49-F238E27FC236}">
                    <a16:creationId xmlns:a16="http://schemas.microsoft.com/office/drawing/2014/main" id="{3C0084F1-CAA1-EB4D-9C55-5006B85F54B2}"/>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74" name="Group 44">
              <a:extLst>
                <a:ext uri="{FF2B5EF4-FFF2-40B4-BE49-F238E27FC236}">
                  <a16:creationId xmlns:a16="http://schemas.microsoft.com/office/drawing/2014/main" id="{0AE57CCB-D22D-8C43-A88C-FB8EBF766D4E}"/>
                </a:ext>
              </a:extLst>
            </p:cNvPr>
            <p:cNvGrpSpPr>
              <a:grpSpLocks/>
            </p:cNvGrpSpPr>
            <p:nvPr/>
          </p:nvGrpSpPr>
          <p:grpSpPr bwMode="auto">
            <a:xfrm>
              <a:off x="2062480" y="3322320"/>
              <a:ext cx="568960" cy="481140"/>
              <a:chOff x="-44" y="1473"/>
              <a:chExt cx="981" cy="1105"/>
            </a:xfrm>
          </p:grpSpPr>
          <p:pic>
            <p:nvPicPr>
              <p:cNvPr id="76" name="Picture 45" descr="desktop_computer_stylized_medium">
                <a:extLst>
                  <a:ext uri="{FF2B5EF4-FFF2-40B4-BE49-F238E27FC236}">
                    <a16:creationId xmlns:a16="http://schemas.microsoft.com/office/drawing/2014/main" id="{FEFFD76E-1641-3746-99D0-2C14EAA5A3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7" name="Freeform 46">
                <a:extLst>
                  <a:ext uri="{FF2B5EF4-FFF2-40B4-BE49-F238E27FC236}">
                    <a16:creationId xmlns:a16="http://schemas.microsoft.com/office/drawing/2014/main" id="{72267495-85A9-8C46-903F-63E38A98BB8A}"/>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pic>
          <p:nvPicPr>
            <p:cNvPr id="75" name="Picture 3">
              <a:extLst>
                <a:ext uri="{FF2B5EF4-FFF2-40B4-BE49-F238E27FC236}">
                  <a16:creationId xmlns:a16="http://schemas.microsoft.com/office/drawing/2014/main" id="{DDA76193-8DC1-674A-B1F0-C7E8934BA3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817" y="2879664"/>
              <a:ext cx="678041" cy="2999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cxnSp>
        <p:nvCxnSpPr>
          <p:cNvPr id="83" name="Straight Connector 82">
            <a:extLst>
              <a:ext uri="{FF2B5EF4-FFF2-40B4-BE49-F238E27FC236}">
                <a16:creationId xmlns:a16="http://schemas.microsoft.com/office/drawing/2014/main" id="{1ED88B14-75E1-D64E-A0E4-259B2F8EC360}"/>
              </a:ext>
            </a:extLst>
          </p:cNvPr>
          <p:cNvCxnSpPr>
            <a:cxnSpLocks/>
            <a:stCxn id="75" idx="3"/>
            <a:endCxn id="98" idx="1"/>
          </p:cNvCxnSpPr>
          <p:nvPr/>
        </p:nvCxnSpPr>
        <p:spPr bwMode="auto">
          <a:xfrm flipV="1">
            <a:off x="3044381" y="2447331"/>
            <a:ext cx="1574054" cy="75723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5" name="Straight Connector 84">
            <a:extLst>
              <a:ext uri="{FF2B5EF4-FFF2-40B4-BE49-F238E27FC236}">
                <a16:creationId xmlns:a16="http://schemas.microsoft.com/office/drawing/2014/main" id="{6996FFF4-BFAD-8249-846F-9357F6129080}"/>
              </a:ext>
            </a:extLst>
          </p:cNvPr>
          <p:cNvCxnSpPr>
            <a:endCxn id="57" idx="0"/>
          </p:cNvCxnSpPr>
          <p:nvPr/>
        </p:nvCxnSpPr>
        <p:spPr bwMode="auto">
          <a:xfrm>
            <a:off x="2868216" y="3268267"/>
            <a:ext cx="832842" cy="89534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87" name="Group 58">
            <a:extLst>
              <a:ext uri="{FF2B5EF4-FFF2-40B4-BE49-F238E27FC236}">
                <a16:creationId xmlns:a16="http://schemas.microsoft.com/office/drawing/2014/main" id="{162DBC79-99F8-9647-8964-044C4AC70F9F}"/>
              </a:ext>
            </a:extLst>
          </p:cNvPr>
          <p:cNvGrpSpPr>
            <a:grpSpLocks/>
          </p:cNvGrpSpPr>
          <p:nvPr/>
        </p:nvGrpSpPr>
        <p:grpSpPr bwMode="auto">
          <a:xfrm>
            <a:off x="3901678" y="1922860"/>
            <a:ext cx="1954232" cy="1101567"/>
            <a:chOff x="1058888" y="2330466"/>
            <a:chExt cx="2606332" cy="1468551"/>
          </a:xfrm>
        </p:grpSpPr>
        <p:sp>
          <p:nvSpPr>
            <p:cNvPr id="88" name="Line 20">
              <a:extLst>
                <a:ext uri="{FF2B5EF4-FFF2-40B4-BE49-F238E27FC236}">
                  <a16:creationId xmlns:a16="http://schemas.microsoft.com/office/drawing/2014/main" id="{E2F5D502-02D6-D847-A68E-AB421D0AB658}"/>
                </a:ext>
              </a:extLst>
            </p:cNvPr>
            <p:cNvSpPr>
              <a:spLocks noChangeShapeType="1"/>
            </p:cNvSpPr>
            <p:nvPr/>
          </p:nvSpPr>
          <p:spPr bwMode="auto">
            <a:xfrm flipH="1" flipV="1">
              <a:off x="1695644" y="2681254"/>
              <a:ext cx="443029" cy="34920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89" name="Line 21">
              <a:extLst>
                <a:ext uri="{FF2B5EF4-FFF2-40B4-BE49-F238E27FC236}">
                  <a16:creationId xmlns:a16="http://schemas.microsoft.com/office/drawing/2014/main" id="{1A60F172-C164-A449-A5C4-A81EDCE0B70B}"/>
                </a:ext>
              </a:extLst>
            </p:cNvPr>
            <p:cNvSpPr>
              <a:spLocks noChangeShapeType="1"/>
            </p:cNvSpPr>
            <p:nvPr/>
          </p:nvSpPr>
          <p:spPr bwMode="auto">
            <a:xfrm flipH="1">
              <a:off x="1970355" y="3078074"/>
              <a:ext cx="271534" cy="3142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90" name="Line 22">
              <a:extLst>
                <a:ext uri="{FF2B5EF4-FFF2-40B4-BE49-F238E27FC236}">
                  <a16:creationId xmlns:a16="http://schemas.microsoft.com/office/drawing/2014/main" id="{C8F35A88-5CBC-2446-848D-1C14B9761660}"/>
                </a:ext>
              </a:extLst>
            </p:cNvPr>
            <p:cNvSpPr>
              <a:spLocks noChangeShapeType="1"/>
            </p:cNvSpPr>
            <p:nvPr/>
          </p:nvSpPr>
          <p:spPr bwMode="auto">
            <a:xfrm flipV="1">
              <a:off x="2675392" y="2895536"/>
              <a:ext cx="249305" cy="968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91" name="Text Box 64">
              <a:extLst>
                <a:ext uri="{FF2B5EF4-FFF2-40B4-BE49-F238E27FC236}">
                  <a16:creationId xmlns:a16="http://schemas.microsoft.com/office/drawing/2014/main" id="{91BF55C2-F7BD-0F4F-AD53-EE8785E18C15}"/>
                </a:ext>
              </a:extLst>
            </p:cNvPr>
            <p:cNvSpPr txBox="1">
              <a:spLocks noChangeArrowheads="1"/>
            </p:cNvSpPr>
            <p:nvPr/>
          </p:nvSpPr>
          <p:spPr bwMode="auto">
            <a:xfrm>
              <a:off x="1058888" y="2330466"/>
              <a:ext cx="468628" cy="4923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N</a:t>
              </a:r>
            </a:p>
          </p:txBody>
        </p:sp>
        <p:sp>
          <p:nvSpPr>
            <p:cNvPr id="92" name="Text Box 65">
              <a:extLst>
                <a:ext uri="{FF2B5EF4-FFF2-40B4-BE49-F238E27FC236}">
                  <a16:creationId xmlns:a16="http://schemas.microsoft.com/office/drawing/2014/main" id="{AABB345D-4B12-FC43-A7F8-DEE53B44546D}"/>
                </a:ext>
              </a:extLst>
            </p:cNvPr>
            <p:cNvSpPr txBox="1">
              <a:spLocks noChangeArrowheads="1"/>
            </p:cNvSpPr>
            <p:nvPr/>
          </p:nvSpPr>
          <p:spPr bwMode="auto">
            <a:xfrm>
              <a:off x="1408232" y="3306643"/>
              <a:ext cx="485731" cy="4923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O</a:t>
              </a:r>
            </a:p>
          </p:txBody>
        </p:sp>
        <p:sp>
          <p:nvSpPr>
            <p:cNvPr id="93" name="Text Box 73">
              <a:extLst>
                <a:ext uri="{FF2B5EF4-FFF2-40B4-BE49-F238E27FC236}">
                  <a16:creationId xmlns:a16="http://schemas.microsoft.com/office/drawing/2014/main" id="{66F69DB7-6588-4A48-A5D0-C034262D0DC4}"/>
                </a:ext>
              </a:extLst>
            </p:cNvPr>
            <p:cNvSpPr txBox="1">
              <a:spLocks noChangeArrowheads="1"/>
            </p:cNvSpPr>
            <p:nvPr/>
          </p:nvSpPr>
          <p:spPr bwMode="auto">
            <a:xfrm>
              <a:off x="2181548" y="2444750"/>
              <a:ext cx="564835" cy="4923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6</a:t>
              </a:r>
            </a:p>
          </p:txBody>
        </p:sp>
        <p:sp>
          <p:nvSpPr>
            <p:cNvPr id="94" name="Text Box 66">
              <a:extLst>
                <a:ext uri="{FF2B5EF4-FFF2-40B4-BE49-F238E27FC236}">
                  <a16:creationId xmlns:a16="http://schemas.microsoft.com/office/drawing/2014/main" id="{AA3051F9-B21E-A54C-AB3A-9936FA49EA70}"/>
                </a:ext>
              </a:extLst>
            </p:cNvPr>
            <p:cNvSpPr txBox="1">
              <a:spLocks noChangeArrowheads="1"/>
            </p:cNvSpPr>
            <p:nvPr/>
          </p:nvSpPr>
          <p:spPr bwMode="auto">
            <a:xfrm>
              <a:off x="3213695" y="2655859"/>
              <a:ext cx="451525" cy="4923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P</a:t>
              </a:r>
            </a:p>
          </p:txBody>
        </p:sp>
        <p:grpSp>
          <p:nvGrpSpPr>
            <p:cNvPr id="95" name="Group 44">
              <a:extLst>
                <a:ext uri="{FF2B5EF4-FFF2-40B4-BE49-F238E27FC236}">
                  <a16:creationId xmlns:a16="http://schemas.microsoft.com/office/drawing/2014/main" id="{87059D8B-B403-0744-BFC7-3C695F9C0718}"/>
                </a:ext>
              </a:extLst>
            </p:cNvPr>
            <p:cNvGrpSpPr>
              <a:grpSpLocks/>
            </p:cNvGrpSpPr>
            <p:nvPr/>
          </p:nvGrpSpPr>
          <p:grpSpPr bwMode="auto">
            <a:xfrm>
              <a:off x="1170678" y="2491964"/>
              <a:ext cx="568960" cy="481140"/>
              <a:chOff x="30" y="686"/>
              <a:chExt cx="981" cy="1105"/>
            </a:xfrm>
          </p:grpSpPr>
          <p:pic>
            <p:nvPicPr>
              <p:cNvPr id="103" name="Picture 45" descr="desktop_computer_stylized_medium">
                <a:extLst>
                  <a:ext uri="{FF2B5EF4-FFF2-40B4-BE49-F238E27FC236}">
                    <a16:creationId xmlns:a16="http://schemas.microsoft.com/office/drawing/2014/main" id="{280F8D2F-B349-384F-8CAC-57C46980D7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0" y="686"/>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4" name="Freeform 46">
                <a:extLst>
                  <a:ext uri="{FF2B5EF4-FFF2-40B4-BE49-F238E27FC236}">
                    <a16:creationId xmlns:a16="http://schemas.microsoft.com/office/drawing/2014/main" id="{A957E32A-19E0-C945-B7AF-0B9BDB5440D6}"/>
                  </a:ext>
                </a:extLst>
              </p:cNvPr>
              <p:cNvSpPr>
                <a:spLocks/>
              </p:cNvSpPr>
              <p:nvPr/>
            </p:nvSpPr>
            <p:spPr bwMode="auto">
              <a:xfrm flipH="1">
                <a:off x="448" y="857"/>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96" name="Group 44">
              <a:extLst>
                <a:ext uri="{FF2B5EF4-FFF2-40B4-BE49-F238E27FC236}">
                  <a16:creationId xmlns:a16="http://schemas.microsoft.com/office/drawing/2014/main" id="{3085C612-CD70-514E-90AB-7625F5633921}"/>
                </a:ext>
              </a:extLst>
            </p:cNvPr>
            <p:cNvGrpSpPr>
              <a:grpSpLocks/>
            </p:cNvGrpSpPr>
            <p:nvPr/>
          </p:nvGrpSpPr>
          <p:grpSpPr bwMode="auto">
            <a:xfrm>
              <a:off x="1534160" y="3291840"/>
              <a:ext cx="568960" cy="481140"/>
              <a:chOff x="-44" y="1473"/>
              <a:chExt cx="981" cy="1105"/>
            </a:xfrm>
          </p:grpSpPr>
          <p:pic>
            <p:nvPicPr>
              <p:cNvPr id="101" name="Picture 45" descr="desktop_computer_stylized_medium">
                <a:extLst>
                  <a:ext uri="{FF2B5EF4-FFF2-40B4-BE49-F238E27FC236}">
                    <a16:creationId xmlns:a16="http://schemas.microsoft.com/office/drawing/2014/main" id="{1C90CC97-3AEF-B142-82A7-2E5492B98B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 name="Freeform 46">
                <a:extLst>
                  <a:ext uri="{FF2B5EF4-FFF2-40B4-BE49-F238E27FC236}">
                    <a16:creationId xmlns:a16="http://schemas.microsoft.com/office/drawing/2014/main" id="{13D8BBB3-6D43-1A4F-8467-E17F6C9B19D2}"/>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97" name="Group 44">
              <a:extLst>
                <a:ext uri="{FF2B5EF4-FFF2-40B4-BE49-F238E27FC236}">
                  <a16:creationId xmlns:a16="http://schemas.microsoft.com/office/drawing/2014/main" id="{6E972FDE-8BB6-2A45-A3EB-D59D17A8781E}"/>
                </a:ext>
              </a:extLst>
            </p:cNvPr>
            <p:cNvGrpSpPr>
              <a:grpSpLocks/>
            </p:cNvGrpSpPr>
            <p:nvPr/>
          </p:nvGrpSpPr>
          <p:grpSpPr bwMode="auto">
            <a:xfrm>
              <a:off x="2705678" y="2593861"/>
              <a:ext cx="568960" cy="481140"/>
              <a:chOff x="1065" y="-200"/>
              <a:chExt cx="981" cy="1105"/>
            </a:xfrm>
          </p:grpSpPr>
          <p:pic>
            <p:nvPicPr>
              <p:cNvPr id="99" name="Picture 45" descr="desktop_computer_stylized_medium">
                <a:extLst>
                  <a:ext uri="{FF2B5EF4-FFF2-40B4-BE49-F238E27FC236}">
                    <a16:creationId xmlns:a16="http://schemas.microsoft.com/office/drawing/2014/main" id="{CE70BC22-ECC4-7344-99A0-B0FB61DD99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065" y="-200"/>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0" name="Freeform 46">
                <a:extLst>
                  <a:ext uri="{FF2B5EF4-FFF2-40B4-BE49-F238E27FC236}">
                    <a16:creationId xmlns:a16="http://schemas.microsoft.com/office/drawing/2014/main" id="{93AA880A-E1D9-E647-888F-D1AE6BBE2DA9}"/>
                  </a:ext>
                </a:extLst>
              </p:cNvPr>
              <p:cNvSpPr>
                <a:spLocks/>
              </p:cNvSpPr>
              <p:nvPr/>
            </p:nvSpPr>
            <p:spPr bwMode="auto">
              <a:xfrm flipH="1">
                <a:off x="1483" y="-94"/>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pic>
          <p:nvPicPr>
            <p:cNvPr id="98" name="Picture 3">
              <a:extLst>
                <a:ext uri="{FF2B5EF4-FFF2-40B4-BE49-F238E27FC236}">
                  <a16:creationId xmlns:a16="http://schemas.microsoft.com/office/drawing/2014/main" id="{8BA63748-D564-ED44-BAE0-4E63607035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817" y="2879664"/>
              <a:ext cx="678041" cy="2999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cxnSp>
        <p:nvCxnSpPr>
          <p:cNvPr id="107" name="Straight Connector 106">
            <a:extLst>
              <a:ext uri="{FF2B5EF4-FFF2-40B4-BE49-F238E27FC236}">
                <a16:creationId xmlns:a16="http://schemas.microsoft.com/office/drawing/2014/main" id="{A937FBC4-3B88-924D-BD4A-A665D7BD7403}"/>
              </a:ext>
            </a:extLst>
          </p:cNvPr>
          <p:cNvCxnSpPr>
            <a:cxnSpLocks/>
            <a:endCxn id="98" idx="2"/>
          </p:cNvCxnSpPr>
          <p:nvPr/>
        </p:nvCxnSpPr>
        <p:spPr bwMode="auto">
          <a:xfrm flipH="1" flipV="1">
            <a:off x="4872634" y="2559846"/>
            <a:ext cx="353021" cy="95488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pic>
        <p:nvPicPr>
          <p:cNvPr id="115" name="Picture 16" descr="underline_base">
            <a:extLst>
              <a:ext uri="{FF2B5EF4-FFF2-40B4-BE49-F238E27FC236}">
                <a16:creationId xmlns:a16="http://schemas.microsoft.com/office/drawing/2014/main" id="{B1FC977C-CD73-C84D-8159-27F8E0BF8D5F}"/>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955" y="816502"/>
            <a:ext cx="4170548" cy="1596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2" name="Oval 81">
            <a:extLst>
              <a:ext uri="{FF2B5EF4-FFF2-40B4-BE49-F238E27FC236}">
                <a16:creationId xmlns:a16="http://schemas.microsoft.com/office/drawing/2014/main" id="{8129A15A-56C9-1C47-A3A9-1B488A796B0A}"/>
              </a:ext>
            </a:extLst>
          </p:cNvPr>
          <p:cNvSpPr/>
          <p:nvPr/>
        </p:nvSpPr>
        <p:spPr>
          <a:xfrm>
            <a:off x="3782617" y="3043994"/>
            <a:ext cx="902028" cy="72671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Circular Arrow 83">
            <a:extLst>
              <a:ext uri="{FF2B5EF4-FFF2-40B4-BE49-F238E27FC236}">
                <a16:creationId xmlns:a16="http://schemas.microsoft.com/office/drawing/2014/main" id="{9A481B47-840F-C848-AD80-B5BDC49194DB}"/>
              </a:ext>
            </a:extLst>
          </p:cNvPr>
          <p:cNvSpPr/>
          <p:nvPr/>
        </p:nvSpPr>
        <p:spPr>
          <a:xfrm>
            <a:off x="4056330" y="3105003"/>
            <a:ext cx="345877" cy="431542"/>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BCDFB117-966D-7548-85B3-7A9F4A543EA7}"/>
              </a:ext>
            </a:extLst>
          </p:cNvPr>
          <p:cNvSpPr txBox="1"/>
          <p:nvPr/>
        </p:nvSpPr>
        <p:spPr>
          <a:xfrm>
            <a:off x="444437" y="1049881"/>
            <a:ext cx="3198311" cy="923330"/>
          </a:xfrm>
          <a:prstGeom prst="rect">
            <a:avLst/>
          </a:prstGeom>
          <a:noFill/>
        </p:spPr>
        <p:txBody>
          <a:bodyPr wrap="none" rtlCol="0">
            <a:spAutoFit/>
          </a:bodyPr>
          <a:lstStyle/>
          <a:p>
            <a:r>
              <a:rPr lang="en-US" dirty="0"/>
              <a:t>Backwards learning</a:t>
            </a:r>
          </a:p>
          <a:p>
            <a:r>
              <a:rPr lang="en-US" dirty="0"/>
              <a:t>algorithm in conjunction </a:t>
            </a:r>
          </a:p>
          <a:p>
            <a:r>
              <a:rPr lang="en-US" dirty="0"/>
              <a:t>with flooding can cause loops</a:t>
            </a:r>
          </a:p>
        </p:txBody>
      </p:sp>
      <p:sp>
        <p:nvSpPr>
          <p:cNvPr id="106" name="Circular Arrow 105">
            <a:extLst>
              <a:ext uri="{FF2B5EF4-FFF2-40B4-BE49-F238E27FC236}">
                <a16:creationId xmlns:a16="http://schemas.microsoft.com/office/drawing/2014/main" id="{26FE55E9-A28B-3549-BFF2-D449CF9F8A6B}"/>
              </a:ext>
            </a:extLst>
          </p:cNvPr>
          <p:cNvSpPr/>
          <p:nvPr/>
        </p:nvSpPr>
        <p:spPr>
          <a:xfrm rot="11139485">
            <a:off x="4066986" y="3311287"/>
            <a:ext cx="345877" cy="431542"/>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 name="Text Box 64">
            <a:extLst>
              <a:ext uri="{FF2B5EF4-FFF2-40B4-BE49-F238E27FC236}">
                <a16:creationId xmlns:a16="http://schemas.microsoft.com/office/drawing/2014/main" id="{BF0708D0-4571-3D47-B42C-D0E2611E2666}"/>
              </a:ext>
            </a:extLst>
          </p:cNvPr>
          <p:cNvSpPr txBox="1">
            <a:spLocks noChangeArrowheads="1"/>
          </p:cNvSpPr>
          <p:nvPr/>
        </p:nvSpPr>
        <p:spPr bwMode="auto">
          <a:xfrm>
            <a:off x="5384305" y="5008665"/>
            <a:ext cx="351378"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N</a:t>
            </a:r>
          </a:p>
        </p:txBody>
      </p:sp>
      <p:pic>
        <p:nvPicPr>
          <p:cNvPr id="109" name="Picture 45" descr="desktop_computer_stylized_medium">
            <a:extLst>
              <a:ext uri="{FF2B5EF4-FFF2-40B4-BE49-F238E27FC236}">
                <a16:creationId xmlns:a16="http://schemas.microsoft.com/office/drawing/2014/main" id="{13EAFB99-F01C-CE48-94E8-27EAA64B78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5468125" y="5129806"/>
            <a:ext cx="426608" cy="3609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30451901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Number Placeholder 3"/>
          <p:cNvSpPr>
            <a:spLocks noGrp="1"/>
          </p:cNvSpPr>
          <p:nvPr>
            <p:ph type="sldNum" sz="quarter" idx="10"/>
          </p:nvPr>
        </p:nvSpPr>
        <p:spPr>
          <a:xfrm>
            <a:off x="838200" y="6356350"/>
            <a:ext cx="2743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fld id="{80FEE50C-F84D-784B-A1AD-74D8DA4AEFB4}" type="datetimeFigureOut">
              <a:rPr lang="en-US" smtClean="0"/>
              <a:pPr>
                <a:spcBef>
                  <a:spcPct val="0"/>
                </a:spcBef>
                <a:buFontTx/>
                <a:buNone/>
              </a:pPr>
              <a:t>3/7/21</a:t>
            </a:fld>
            <a:endParaRPr lang="en-US" altLang="en-US" sz="1050">
              <a:latin typeface="Times New Roman" charset="0"/>
            </a:endParaRPr>
          </a:p>
        </p:txBody>
      </p:sp>
      <p:sp>
        <p:nvSpPr>
          <p:cNvPr id="35842" name="Rectangle 2"/>
          <p:cNvSpPr>
            <a:spLocks noGrp="1" noChangeArrowheads="1"/>
          </p:cNvSpPr>
          <p:nvPr>
            <p:ph type="body" idx="1"/>
          </p:nvPr>
        </p:nvSpPr>
        <p:spPr>
          <a:xfrm>
            <a:off x="180181" y="935916"/>
            <a:ext cx="4191794" cy="4962442"/>
          </a:xfrm>
        </p:spPr>
        <p:txBody>
          <a:bodyPr>
            <a:normAutofit/>
          </a:bodyPr>
          <a:lstStyle/>
          <a:p>
            <a:pPr>
              <a:tabLst>
                <a:tab pos="772716" algn="l"/>
                <a:tab pos="1712119" algn="l"/>
                <a:tab pos="3513535" algn="l"/>
                <a:tab pos="4245769" algn="l"/>
              </a:tabLst>
            </a:pPr>
            <a:r>
              <a:rPr lang="en-US" altLang="en-US" sz="1650" dirty="0">
                <a:latin typeface="Gill Sans MT" panose="020B0502020104020203" pitchFamily="34" charset="77"/>
              </a:rPr>
              <a:t>Consider two LANs connected by two bridges</a:t>
            </a:r>
          </a:p>
          <a:p>
            <a:pPr>
              <a:tabLst>
                <a:tab pos="772716" algn="l"/>
                <a:tab pos="1712119" algn="l"/>
                <a:tab pos="3513535" algn="l"/>
                <a:tab pos="4245769" algn="l"/>
              </a:tabLst>
            </a:pPr>
            <a:r>
              <a:rPr lang="en-US" altLang="en-US" sz="1650" dirty="0">
                <a:latin typeface="Gill Sans MT" panose="020B0502020104020203" pitchFamily="34" charset="77"/>
              </a:rPr>
              <a:t>Assume </a:t>
            </a:r>
            <a:r>
              <a:rPr lang="en-US" altLang="en-US" sz="1650" b="1" dirty="0">
                <a:solidFill>
                  <a:srgbClr val="C00000"/>
                </a:solidFill>
                <a:latin typeface="Gill Sans MT" panose="020B0502020104020203" pitchFamily="34" charset="77"/>
              </a:rPr>
              <a:t>host n</a:t>
            </a:r>
            <a:r>
              <a:rPr lang="en-US" altLang="en-US" sz="1650" dirty="0">
                <a:latin typeface="Gill Sans MT" panose="020B0502020104020203" pitchFamily="34" charset="77"/>
              </a:rPr>
              <a:t> is transmitting a </a:t>
            </a:r>
            <a:br>
              <a:rPr lang="en-US" altLang="en-US" sz="1650" dirty="0">
                <a:latin typeface="Gill Sans MT" panose="020B0502020104020203" pitchFamily="34" charset="77"/>
              </a:rPr>
            </a:br>
            <a:r>
              <a:rPr lang="en-US" altLang="en-US" sz="1650" b="1" dirty="0">
                <a:solidFill>
                  <a:srgbClr val="C00000"/>
                </a:solidFill>
                <a:latin typeface="Gill Sans MT" panose="020B0502020104020203" pitchFamily="34" charset="77"/>
              </a:rPr>
              <a:t>frame F</a:t>
            </a:r>
            <a:r>
              <a:rPr lang="en-US" altLang="en-US" sz="1650" dirty="0">
                <a:latin typeface="Gill Sans MT" panose="020B0502020104020203" pitchFamily="34" charset="77"/>
              </a:rPr>
              <a:t> with unknown </a:t>
            </a:r>
            <a:r>
              <a:rPr lang="en-US" altLang="en-US" sz="1650" b="1" dirty="0">
                <a:solidFill>
                  <a:srgbClr val="C00000"/>
                </a:solidFill>
                <a:latin typeface="Gill Sans MT" panose="020B0502020104020203" pitchFamily="34" charset="77"/>
              </a:rPr>
              <a:t>destination K</a:t>
            </a:r>
            <a:r>
              <a:rPr lang="en-US" altLang="en-US" sz="1650" dirty="0">
                <a:latin typeface="Gill Sans MT" panose="020B0502020104020203" pitchFamily="34" charset="77"/>
              </a:rPr>
              <a:t>, i.e., no entry for </a:t>
            </a:r>
            <a:r>
              <a:rPr lang="en-US" altLang="en-US" sz="1650" b="1" dirty="0">
                <a:latin typeface="Gill Sans MT" panose="020B0502020104020203" pitchFamily="34" charset="77"/>
              </a:rPr>
              <a:t>K</a:t>
            </a:r>
            <a:r>
              <a:rPr lang="en-US" altLang="en-US" sz="1650" dirty="0">
                <a:latin typeface="Gill Sans MT" panose="020B0502020104020203" pitchFamily="34" charset="77"/>
              </a:rPr>
              <a:t> in switch tables.</a:t>
            </a:r>
            <a:endParaRPr lang="en-US" altLang="en-US" sz="1650" b="1" dirty="0">
              <a:latin typeface="Gill Sans MT" panose="020B0502020104020203" pitchFamily="34" charset="77"/>
            </a:endParaRPr>
          </a:p>
          <a:p>
            <a:pPr>
              <a:buNone/>
              <a:tabLst>
                <a:tab pos="772716" algn="l"/>
                <a:tab pos="1712119" algn="l"/>
                <a:tab pos="3513535" algn="l"/>
                <a:tab pos="4245769" algn="l"/>
              </a:tabLst>
            </a:pPr>
            <a:r>
              <a:rPr lang="en-US" altLang="en-US" sz="1500" b="1" dirty="0">
                <a:solidFill>
                  <a:srgbClr val="C00000"/>
                </a:solidFill>
                <a:latin typeface="Gill Sans MT" panose="020B0502020104020203" pitchFamily="34" charset="77"/>
              </a:rPr>
              <a:t>What happens?</a:t>
            </a:r>
          </a:p>
          <a:p>
            <a:pPr>
              <a:tabLst>
                <a:tab pos="772716" algn="l"/>
                <a:tab pos="1712119" algn="l"/>
                <a:tab pos="3513535" algn="l"/>
                <a:tab pos="4245769" algn="l"/>
              </a:tabLst>
            </a:pPr>
            <a:r>
              <a:rPr lang="en-US" altLang="en-US" sz="1500" dirty="0">
                <a:latin typeface="Gill Sans MT" panose="020B0502020104020203" pitchFamily="34" charset="77"/>
              </a:rPr>
              <a:t>Bridges A and B </a:t>
            </a:r>
            <a:r>
              <a:rPr lang="en-US" altLang="en-US" sz="1500" dirty="0">
                <a:solidFill>
                  <a:srgbClr val="C00000"/>
                </a:solidFill>
                <a:latin typeface="Gill Sans MT" panose="020B0502020104020203" pitchFamily="34" charset="77"/>
              </a:rPr>
              <a:t>flood</a:t>
            </a:r>
            <a:r>
              <a:rPr lang="en-US" altLang="en-US" sz="1500" dirty="0">
                <a:latin typeface="Gill Sans MT" panose="020B0502020104020203" pitchFamily="34" charset="77"/>
              </a:rPr>
              <a:t> the frame </a:t>
            </a:r>
            <a:br>
              <a:rPr lang="en-US" altLang="en-US" sz="1500" dirty="0">
                <a:latin typeface="Gill Sans MT" panose="020B0502020104020203" pitchFamily="34" charset="77"/>
              </a:rPr>
            </a:br>
            <a:r>
              <a:rPr lang="en-US" altLang="en-US" sz="1500" dirty="0">
                <a:latin typeface="Gill Sans MT" panose="020B0502020104020203" pitchFamily="34" charset="77"/>
              </a:rPr>
              <a:t>to LAN 2 and </a:t>
            </a:r>
            <a:r>
              <a:rPr lang="en-US" altLang="en-US" sz="1500" dirty="0">
                <a:solidFill>
                  <a:srgbClr val="C00000"/>
                </a:solidFill>
                <a:latin typeface="Gill Sans MT" panose="020B0502020104020203" pitchFamily="34" charset="77"/>
              </a:rPr>
              <a:t>ADD</a:t>
            </a:r>
            <a:r>
              <a:rPr lang="en-US" altLang="en-US" sz="1500" dirty="0">
                <a:latin typeface="Gill Sans MT" panose="020B0502020104020203" pitchFamily="34" charset="77"/>
              </a:rPr>
              <a:t> LAN1 as interface for </a:t>
            </a:r>
            <a:r>
              <a:rPr lang="en-US" altLang="en-US" sz="1500" dirty="0">
                <a:solidFill>
                  <a:srgbClr val="C00000"/>
                </a:solidFill>
                <a:latin typeface="Gill Sans MT" panose="020B0502020104020203" pitchFamily="34" charset="77"/>
              </a:rPr>
              <a:t>host n</a:t>
            </a:r>
            <a:r>
              <a:rPr lang="en-US" altLang="en-US" sz="1500" dirty="0">
                <a:latin typeface="Gill Sans MT" panose="020B0502020104020203" pitchFamily="34" charset="77"/>
              </a:rPr>
              <a:t> in switch table.</a:t>
            </a:r>
          </a:p>
          <a:p>
            <a:pPr>
              <a:tabLst>
                <a:tab pos="772716" algn="l"/>
                <a:tab pos="1712119" algn="l"/>
                <a:tab pos="3513535" algn="l"/>
                <a:tab pos="4245769" algn="l"/>
              </a:tabLst>
            </a:pPr>
            <a:r>
              <a:rPr lang="en-US" altLang="en-US" sz="1500" dirty="0">
                <a:latin typeface="Gill Sans MT" panose="020B0502020104020203" pitchFamily="34" charset="77"/>
              </a:rPr>
              <a:t>Bridge B:</a:t>
            </a:r>
          </a:p>
          <a:p>
            <a:pPr lvl="1">
              <a:tabLst>
                <a:tab pos="772716" algn="l"/>
                <a:tab pos="1712119" algn="l"/>
                <a:tab pos="3513535" algn="l"/>
                <a:tab pos="4245769" algn="l"/>
              </a:tabLst>
            </a:pPr>
            <a:r>
              <a:rPr lang="en-US" altLang="en-US" sz="1275" dirty="0">
                <a:latin typeface="Gill Sans MT" panose="020B0502020104020203" pitchFamily="34" charset="77"/>
              </a:rPr>
              <a:t>sees F on LAN 2 and </a:t>
            </a:r>
            <a:r>
              <a:rPr lang="en-US" altLang="en-US" sz="1275" dirty="0">
                <a:solidFill>
                  <a:srgbClr val="C00000"/>
                </a:solidFill>
                <a:latin typeface="Gill Sans MT" panose="020B0502020104020203" pitchFamily="34" charset="77"/>
              </a:rPr>
              <a:t>floods</a:t>
            </a:r>
            <a:r>
              <a:rPr lang="en-US" altLang="en-US" sz="1275" dirty="0">
                <a:latin typeface="Gill Sans MT" panose="020B0502020104020203" pitchFamily="34" charset="77"/>
              </a:rPr>
              <a:t> frame F on LAN 1 as it still has no destination K in its table</a:t>
            </a:r>
          </a:p>
          <a:p>
            <a:pPr lvl="1">
              <a:tabLst>
                <a:tab pos="772716" algn="l"/>
                <a:tab pos="1712119" algn="l"/>
                <a:tab pos="3513535" algn="l"/>
                <a:tab pos="4245769" algn="l"/>
              </a:tabLst>
            </a:pPr>
            <a:r>
              <a:rPr lang="en-US" altLang="en-US" sz="1275" dirty="0">
                <a:latin typeface="Gill Sans MT" panose="020B0502020104020203" pitchFamily="34" charset="77"/>
              </a:rPr>
              <a:t>it also </a:t>
            </a:r>
            <a:r>
              <a:rPr lang="en-US" altLang="en-US" sz="1275" dirty="0">
                <a:solidFill>
                  <a:srgbClr val="C00000"/>
                </a:solidFill>
                <a:latin typeface="Gill Sans MT" panose="020B0502020104020203" pitchFamily="34" charset="77"/>
              </a:rPr>
              <a:t>replaces</a:t>
            </a:r>
            <a:r>
              <a:rPr lang="en-US" altLang="en-US" sz="1275" dirty="0">
                <a:latin typeface="Gill Sans MT" panose="020B0502020104020203" pitchFamily="34" charset="77"/>
              </a:rPr>
              <a:t> entry for </a:t>
            </a:r>
            <a:r>
              <a:rPr lang="en-US" altLang="en-US" sz="1275" dirty="0">
                <a:solidFill>
                  <a:srgbClr val="C00000"/>
                </a:solidFill>
                <a:latin typeface="Gill Sans MT" panose="020B0502020104020203" pitchFamily="34" charset="77"/>
              </a:rPr>
              <a:t>host n</a:t>
            </a:r>
            <a:r>
              <a:rPr lang="en-US" altLang="en-US" sz="1275" dirty="0">
                <a:latin typeface="Gill Sans MT" panose="020B0502020104020203" pitchFamily="34" charset="77"/>
              </a:rPr>
              <a:t> with </a:t>
            </a:r>
            <a:r>
              <a:rPr lang="en-US" altLang="en-US" sz="1275" dirty="0">
                <a:solidFill>
                  <a:srgbClr val="C00000"/>
                </a:solidFill>
                <a:latin typeface="Gill Sans MT" panose="020B0502020104020203" pitchFamily="34" charset="77"/>
              </a:rPr>
              <a:t>LAN2 </a:t>
            </a:r>
            <a:r>
              <a:rPr lang="en-US" altLang="en-US" sz="1275" dirty="0">
                <a:latin typeface="Gill Sans MT" panose="020B0502020104020203" pitchFamily="34" charset="77"/>
              </a:rPr>
              <a:t>as interface (updates its switching table)</a:t>
            </a:r>
          </a:p>
          <a:p>
            <a:pPr>
              <a:tabLst>
                <a:tab pos="772716" algn="l"/>
                <a:tab pos="1712119" algn="l"/>
                <a:tab pos="3513535" algn="l"/>
                <a:tab pos="4245769" algn="l"/>
              </a:tabLst>
            </a:pPr>
            <a:r>
              <a:rPr lang="en-US" altLang="en-US" sz="1500" dirty="0">
                <a:latin typeface="Gill Sans MT" panose="020B0502020104020203" pitchFamily="34" charset="77"/>
              </a:rPr>
              <a:t>Bridge A does the same. </a:t>
            </a:r>
          </a:p>
          <a:p>
            <a:pPr>
              <a:tabLst>
                <a:tab pos="772716" algn="l"/>
                <a:tab pos="1712119" algn="l"/>
                <a:tab pos="3513535" algn="l"/>
                <a:tab pos="4245769" algn="l"/>
              </a:tabLst>
            </a:pPr>
            <a:r>
              <a:rPr lang="en-US" altLang="en-US" sz="1500" dirty="0">
                <a:latin typeface="Gill Sans MT" panose="020B0502020104020203" pitchFamily="34" charset="77"/>
              </a:rPr>
              <a:t>The copying/flooding continues, back and forth till a response from </a:t>
            </a:r>
            <a:r>
              <a:rPr lang="en-US" altLang="en-US" sz="1500" dirty="0">
                <a:solidFill>
                  <a:srgbClr val="C00000"/>
                </a:solidFill>
                <a:latin typeface="Gill Sans MT" panose="020B0502020104020203" pitchFamily="34" charset="77"/>
              </a:rPr>
              <a:t>K</a:t>
            </a:r>
            <a:r>
              <a:rPr lang="en-US" altLang="en-US" sz="1500" dirty="0">
                <a:latin typeface="Gill Sans MT" panose="020B0502020104020203" pitchFamily="34" charset="77"/>
              </a:rPr>
              <a:t> arrives. If it doesn’t, no end to flooding</a:t>
            </a:r>
          </a:p>
          <a:p>
            <a:pPr>
              <a:tabLst>
                <a:tab pos="772716" algn="l"/>
                <a:tab pos="1712119" algn="l"/>
                <a:tab pos="3513535" algn="l"/>
                <a:tab pos="4245769" algn="l"/>
              </a:tabLst>
            </a:pPr>
            <a:r>
              <a:rPr lang="en-US" altLang="en-US" sz="1500" b="1" dirty="0">
                <a:latin typeface="Gill Sans MT" panose="020B0502020104020203" pitchFamily="34" charset="77"/>
              </a:rPr>
              <a:t>Where</a:t>
            </a:r>
            <a:r>
              <a:rPr lang="ja-JP" altLang="en-US" sz="1500" b="1">
                <a:latin typeface="Gill Sans MT" panose="020B0502020104020203" pitchFamily="34" charset="77"/>
              </a:rPr>
              <a:t>’</a:t>
            </a:r>
            <a:r>
              <a:rPr lang="en-US" altLang="ja-JP" sz="1500" b="1" dirty="0">
                <a:latin typeface="Gill Sans MT" panose="020B0502020104020203" pitchFamily="34" charset="77"/>
              </a:rPr>
              <a:t>s the problem? </a:t>
            </a:r>
          </a:p>
          <a:p>
            <a:pPr lvl="1">
              <a:tabLst>
                <a:tab pos="772716" algn="l"/>
                <a:tab pos="1712119" algn="l"/>
                <a:tab pos="3513535" algn="l"/>
                <a:tab pos="4245769" algn="l"/>
              </a:tabLst>
            </a:pPr>
            <a:r>
              <a:rPr lang="en-US" altLang="ja-JP" sz="1200" dirty="0">
                <a:latin typeface="Gill Sans MT" panose="020B0502020104020203" pitchFamily="34" charset="77"/>
              </a:rPr>
              <a:t>Unknown destination </a:t>
            </a:r>
            <a:r>
              <a:rPr lang="en-US" altLang="ja-JP" sz="1200" dirty="0">
                <a:solidFill>
                  <a:srgbClr val="C00000"/>
                </a:solidFill>
                <a:latin typeface="Gill Sans MT" panose="020B0502020104020203" pitchFamily="34" charset="77"/>
              </a:rPr>
              <a:t>– flooding</a:t>
            </a:r>
          </a:p>
          <a:p>
            <a:pPr lvl="1">
              <a:tabLst>
                <a:tab pos="772716" algn="l"/>
                <a:tab pos="1712119" algn="l"/>
                <a:tab pos="3513535" algn="l"/>
                <a:tab pos="4245769" algn="l"/>
              </a:tabLst>
            </a:pPr>
            <a:r>
              <a:rPr lang="en-US" altLang="ja-JP" sz="1200" dirty="0">
                <a:latin typeface="Gill Sans MT" panose="020B0502020104020203" pitchFamily="34" charset="77"/>
              </a:rPr>
              <a:t>Bridges interconnected via </a:t>
            </a:r>
            <a:r>
              <a:rPr lang="en-US" altLang="ja-JP" sz="1200" dirty="0">
                <a:solidFill>
                  <a:srgbClr val="C00000"/>
                </a:solidFill>
                <a:latin typeface="Gill Sans MT" panose="020B0502020104020203" pitchFamily="34" charset="77"/>
              </a:rPr>
              <a:t>loops</a:t>
            </a:r>
          </a:p>
          <a:p>
            <a:pPr>
              <a:tabLst>
                <a:tab pos="772716" algn="l"/>
                <a:tab pos="1712119" algn="l"/>
                <a:tab pos="3513535" algn="l"/>
                <a:tab pos="4245769" algn="l"/>
              </a:tabLst>
            </a:pPr>
            <a:r>
              <a:rPr lang="en-US" altLang="ja-JP" sz="1500" b="1" dirty="0">
                <a:latin typeface="Gill Sans MT" panose="020B0502020104020203" pitchFamily="34" charset="77"/>
              </a:rPr>
              <a:t>What</a:t>
            </a:r>
            <a:r>
              <a:rPr lang="ja-JP" altLang="en-US" sz="1500" b="1">
                <a:latin typeface="Gill Sans MT" panose="020B0502020104020203" pitchFamily="34" charset="77"/>
              </a:rPr>
              <a:t>’</a:t>
            </a:r>
            <a:r>
              <a:rPr lang="en-US" altLang="ja-JP" sz="1500" b="1" dirty="0">
                <a:latin typeface="Gill Sans MT" panose="020B0502020104020203" pitchFamily="34" charset="77"/>
              </a:rPr>
              <a:t>s the solution? </a:t>
            </a:r>
            <a:r>
              <a:rPr lang="en-US" altLang="x-none" sz="1500" b="1" dirty="0">
                <a:solidFill>
                  <a:srgbClr val="C00000"/>
                </a:solidFill>
                <a:latin typeface="Courier New" charset="0"/>
              </a:rPr>
              <a:t>Prevent looping</a:t>
            </a:r>
            <a:endParaRPr lang="en-US" altLang="en-US" sz="1500" dirty="0">
              <a:solidFill>
                <a:srgbClr val="C00000"/>
              </a:solidFill>
              <a:latin typeface="Gill Sans MT" panose="020B0502020104020203" pitchFamily="34" charset="77"/>
            </a:endParaRPr>
          </a:p>
        </p:txBody>
      </p:sp>
      <p:sp>
        <p:nvSpPr>
          <p:cNvPr id="336899" name="Rectangle 3"/>
          <p:cNvSpPr>
            <a:spLocks noGrp="1" noChangeArrowheads="1"/>
          </p:cNvSpPr>
          <p:nvPr>
            <p:ph type="title"/>
          </p:nvPr>
        </p:nvSpPr>
        <p:spPr>
          <a:xfrm>
            <a:off x="147992" y="147245"/>
            <a:ext cx="7886700" cy="513557"/>
          </a:xfrm>
        </p:spPr>
        <p:txBody>
          <a:bodyPr>
            <a:normAutofit fontScale="90000"/>
          </a:bodyPr>
          <a:lstStyle/>
          <a:p>
            <a:pPr>
              <a:defRPr/>
            </a:pPr>
            <a:r>
              <a:rPr lang="en-US" sz="3000" dirty="0">
                <a:latin typeface="Gill Sans MT" panose="020B0502020104020203" pitchFamily="34" charset="77"/>
              </a:rPr>
              <a:t>Danger of Loops</a:t>
            </a:r>
          </a:p>
        </p:txBody>
      </p:sp>
      <p:sp>
        <p:nvSpPr>
          <p:cNvPr id="35844" name="Rectangle 4"/>
          <p:cNvSpPr>
            <a:spLocks noChangeArrowheads="1"/>
          </p:cNvSpPr>
          <p:nvPr/>
        </p:nvSpPr>
        <p:spPr bwMode="auto">
          <a:xfrm>
            <a:off x="1657350" y="2514600"/>
            <a:ext cx="337185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5" tIns="34288" rIns="68575" bIns="34288"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ts val="750"/>
              </a:spcBef>
              <a:spcAft>
                <a:spcPts val="750"/>
              </a:spcAft>
            </a:pPr>
            <a:endParaRPr lang="x-none" altLang="x-none" sz="1800">
              <a:solidFill>
                <a:srgbClr val="000000"/>
              </a:solidFill>
              <a:latin typeface="Courier New" charset="0"/>
            </a:endParaRPr>
          </a:p>
        </p:txBody>
      </p:sp>
      <p:graphicFrame>
        <p:nvGraphicFramePr>
          <p:cNvPr id="35845" name="Object 5"/>
          <p:cNvGraphicFramePr>
            <a:graphicFrameLocks noChangeAspect="1"/>
          </p:cNvGraphicFramePr>
          <p:nvPr/>
        </p:nvGraphicFramePr>
        <p:xfrm>
          <a:off x="4286250" y="2171701"/>
          <a:ext cx="3814763" cy="3221831"/>
        </p:xfrm>
        <a:graphic>
          <a:graphicData uri="http://schemas.openxmlformats.org/presentationml/2006/ole">
            <mc:AlternateContent xmlns:mc="http://schemas.openxmlformats.org/markup-compatibility/2006">
              <mc:Choice xmlns:v="urn:schemas-microsoft-com:vml" Requires="v">
                <p:oleObj spid="_x0000_s154665" name="VISIO" r:id="rId3" imgW="6076188" imgH="5899404" progId="Visio.Drawing.4">
                  <p:embed/>
                </p:oleObj>
              </mc:Choice>
              <mc:Fallback>
                <p:oleObj name="VISIO" r:id="rId3" imgW="6076188" imgH="5899404" progId="Visio.Drawing.4">
                  <p:embed/>
                  <p:pic>
                    <p:nvPicPr>
                      <p:cNvPr id="35845"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0" y="2171701"/>
                        <a:ext cx="3814763" cy="3221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336902" name="Rectangle 6"/>
          <p:cNvSpPr>
            <a:spLocks noChangeArrowheads="1"/>
          </p:cNvSpPr>
          <p:nvPr/>
        </p:nvSpPr>
        <p:spPr bwMode="auto">
          <a:xfrm>
            <a:off x="5886451" y="4508243"/>
            <a:ext cx="345281" cy="184666"/>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750"/>
              </a:spcBef>
              <a:spcAft>
                <a:spcPts val="750"/>
              </a:spcAft>
              <a:buNone/>
            </a:pPr>
            <a:r>
              <a:rPr lang="en-US" altLang="x-none" sz="1200">
                <a:solidFill>
                  <a:srgbClr val="000000"/>
                </a:solidFill>
              </a:rPr>
              <a:t>F</a:t>
            </a:r>
            <a:endParaRPr lang="en-US" altLang="x-none" sz="1800">
              <a:solidFill>
                <a:srgbClr val="000000"/>
              </a:solidFill>
              <a:latin typeface="Courier New" charset="0"/>
            </a:endParaRPr>
          </a:p>
        </p:txBody>
      </p:sp>
      <p:grpSp>
        <p:nvGrpSpPr>
          <p:cNvPr id="336917" name="Group 21"/>
          <p:cNvGrpSpPr>
            <a:grpSpLocks/>
          </p:cNvGrpSpPr>
          <p:nvPr/>
        </p:nvGrpSpPr>
        <p:grpSpPr bwMode="auto">
          <a:xfrm>
            <a:off x="4572001" y="3017046"/>
            <a:ext cx="2859881" cy="1096567"/>
            <a:chOff x="2880" y="1814"/>
            <a:chExt cx="2402" cy="921"/>
          </a:xfrm>
        </p:grpSpPr>
        <p:sp>
          <p:nvSpPr>
            <p:cNvPr id="35860" name="Rectangle 7"/>
            <p:cNvSpPr>
              <a:spLocks noChangeArrowheads="1"/>
            </p:cNvSpPr>
            <p:nvPr/>
          </p:nvSpPr>
          <p:spPr bwMode="auto">
            <a:xfrm>
              <a:off x="2880" y="1814"/>
              <a:ext cx="290" cy="155"/>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750"/>
                </a:spcBef>
                <a:spcAft>
                  <a:spcPts val="750"/>
                </a:spcAft>
                <a:buNone/>
              </a:pPr>
              <a:r>
                <a:rPr lang="en-US" altLang="x-none" sz="1200">
                  <a:solidFill>
                    <a:srgbClr val="000000"/>
                  </a:solidFill>
                </a:rPr>
                <a:t>F</a:t>
              </a:r>
              <a:endParaRPr lang="en-US" altLang="x-none" sz="1800">
                <a:solidFill>
                  <a:srgbClr val="000000"/>
                </a:solidFill>
                <a:latin typeface="Courier New" charset="0"/>
              </a:endParaRPr>
            </a:p>
          </p:txBody>
        </p:sp>
        <p:sp>
          <p:nvSpPr>
            <p:cNvPr id="35861" name="Rectangle 8"/>
            <p:cNvSpPr>
              <a:spLocks noChangeArrowheads="1"/>
            </p:cNvSpPr>
            <p:nvPr/>
          </p:nvSpPr>
          <p:spPr bwMode="auto">
            <a:xfrm>
              <a:off x="4992" y="1814"/>
              <a:ext cx="290" cy="155"/>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750"/>
                </a:spcBef>
                <a:spcAft>
                  <a:spcPts val="750"/>
                </a:spcAft>
                <a:buNone/>
              </a:pPr>
              <a:r>
                <a:rPr lang="en-US" altLang="x-none" sz="1200">
                  <a:solidFill>
                    <a:srgbClr val="000000"/>
                  </a:solidFill>
                </a:rPr>
                <a:t>F</a:t>
              </a:r>
              <a:endParaRPr lang="en-US" altLang="x-none" sz="1800">
                <a:solidFill>
                  <a:srgbClr val="000000"/>
                </a:solidFill>
                <a:latin typeface="Courier New" charset="0"/>
              </a:endParaRPr>
            </a:p>
          </p:txBody>
        </p:sp>
        <p:sp>
          <p:nvSpPr>
            <p:cNvPr id="35862" name="Freeform 14"/>
            <p:cNvSpPr>
              <a:spLocks/>
            </p:cNvSpPr>
            <p:nvPr/>
          </p:nvSpPr>
          <p:spPr bwMode="auto">
            <a:xfrm>
              <a:off x="4302" y="2407"/>
              <a:ext cx="894" cy="310"/>
            </a:xfrm>
            <a:custGeom>
              <a:avLst/>
              <a:gdLst>
                <a:gd name="T0" fmla="*/ 0 w 894"/>
                <a:gd name="T1" fmla="*/ 1056 h 1056"/>
                <a:gd name="T2" fmla="*/ 702 w 894"/>
                <a:gd name="T3" fmla="*/ 714 h 1056"/>
                <a:gd name="T4" fmla="*/ 714 w 894"/>
                <a:gd name="T5" fmla="*/ 690 h 1056"/>
                <a:gd name="T6" fmla="*/ 774 w 894"/>
                <a:gd name="T7" fmla="*/ 600 h 1056"/>
                <a:gd name="T8" fmla="*/ 828 w 894"/>
                <a:gd name="T9" fmla="*/ 480 h 1056"/>
                <a:gd name="T10" fmla="*/ 870 w 894"/>
                <a:gd name="T11" fmla="*/ 330 h 1056"/>
                <a:gd name="T12" fmla="*/ 894 w 894"/>
                <a:gd name="T13" fmla="*/ 84 h 1056"/>
                <a:gd name="T14" fmla="*/ 888 w 894"/>
                <a:gd name="T15" fmla="*/ 0 h 105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94" h="1056">
                  <a:moveTo>
                    <a:pt x="0" y="1056"/>
                  </a:moveTo>
                  <a:cubicBezTo>
                    <a:pt x="265" y="1029"/>
                    <a:pt x="515" y="901"/>
                    <a:pt x="702" y="714"/>
                  </a:cubicBezTo>
                  <a:cubicBezTo>
                    <a:pt x="708" y="708"/>
                    <a:pt x="709" y="697"/>
                    <a:pt x="714" y="690"/>
                  </a:cubicBezTo>
                  <a:cubicBezTo>
                    <a:pt x="734" y="662"/>
                    <a:pt x="759" y="631"/>
                    <a:pt x="774" y="600"/>
                  </a:cubicBezTo>
                  <a:cubicBezTo>
                    <a:pt x="850" y="440"/>
                    <a:pt x="781" y="559"/>
                    <a:pt x="828" y="480"/>
                  </a:cubicBezTo>
                  <a:cubicBezTo>
                    <a:pt x="838" y="429"/>
                    <a:pt x="861" y="381"/>
                    <a:pt x="870" y="330"/>
                  </a:cubicBezTo>
                  <a:cubicBezTo>
                    <a:pt x="885" y="249"/>
                    <a:pt x="889" y="166"/>
                    <a:pt x="894" y="84"/>
                  </a:cubicBezTo>
                  <a:cubicBezTo>
                    <a:pt x="892" y="56"/>
                    <a:pt x="888" y="0"/>
                    <a:pt x="888" y="0"/>
                  </a:cubicBezTo>
                </a:path>
              </a:pathLst>
            </a:custGeom>
            <a:noFill/>
            <a:ln w="28575" cap="flat" cmpd="sng">
              <a:solidFill>
                <a:schemeClr val="accent2"/>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5863" name="Freeform 15"/>
            <p:cNvSpPr>
              <a:spLocks/>
            </p:cNvSpPr>
            <p:nvPr/>
          </p:nvSpPr>
          <p:spPr bwMode="auto">
            <a:xfrm>
              <a:off x="3072" y="2425"/>
              <a:ext cx="912" cy="310"/>
            </a:xfrm>
            <a:custGeom>
              <a:avLst/>
              <a:gdLst>
                <a:gd name="T0" fmla="*/ 912 w 912"/>
                <a:gd name="T1" fmla="*/ 1068 h 1068"/>
                <a:gd name="T2" fmla="*/ 732 w 912"/>
                <a:gd name="T3" fmla="*/ 1002 h 1068"/>
                <a:gd name="T4" fmla="*/ 642 w 912"/>
                <a:gd name="T5" fmla="*/ 954 h 1068"/>
                <a:gd name="T6" fmla="*/ 516 w 912"/>
                <a:gd name="T7" fmla="*/ 888 h 1068"/>
                <a:gd name="T8" fmla="*/ 408 w 912"/>
                <a:gd name="T9" fmla="*/ 816 h 1068"/>
                <a:gd name="T10" fmla="*/ 336 w 912"/>
                <a:gd name="T11" fmla="*/ 756 h 1068"/>
                <a:gd name="T12" fmla="*/ 276 w 912"/>
                <a:gd name="T13" fmla="*/ 690 h 1068"/>
                <a:gd name="T14" fmla="*/ 210 w 912"/>
                <a:gd name="T15" fmla="*/ 612 h 1068"/>
                <a:gd name="T16" fmla="*/ 102 w 912"/>
                <a:gd name="T17" fmla="*/ 438 h 1068"/>
                <a:gd name="T18" fmla="*/ 60 w 912"/>
                <a:gd name="T19" fmla="*/ 342 h 1068"/>
                <a:gd name="T20" fmla="*/ 30 w 912"/>
                <a:gd name="T21" fmla="*/ 216 h 1068"/>
                <a:gd name="T22" fmla="*/ 12 w 912"/>
                <a:gd name="T23" fmla="*/ 72 h 1068"/>
                <a:gd name="T24" fmla="*/ 0 w 912"/>
                <a:gd name="T25" fmla="*/ 0 h 106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12" h="1068">
                  <a:moveTo>
                    <a:pt x="912" y="1068"/>
                  </a:moveTo>
                  <a:cubicBezTo>
                    <a:pt x="872" y="1038"/>
                    <a:pt x="783" y="1015"/>
                    <a:pt x="732" y="1002"/>
                  </a:cubicBezTo>
                  <a:cubicBezTo>
                    <a:pt x="697" y="979"/>
                    <a:pt x="695" y="989"/>
                    <a:pt x="642" y="954"/>
                  </a:cubicBezTo>
                  <a:cubicBezTo>
                    <a:pt x="604" y="929"/>
                    <a:pt x="560" y="899"/>
                    <a:pt x="516" y="888"/>
                  </a:cubicBezTo>
                  <a:cubicBezTo>
                    <a:pt x="483" y="863"/>
                    <a:pt x="438" y="846"/>
                    <a:pt x="408" y="816"/>
                  </a:cubicBezTo>
                  <a:cubicBezTo>
                    <a:pt x="386" y="794"/>
                    <a:pt x="362" y="773"/>
                    <a:pt x="336" y="756"/>
                  </a:cubicBezTo>
                  <a:cubicBezTo>
                    <a:pt x="316" y="726"/>
                    <a:pt x="306" y="710"/>
                    <a:pt x="276" y="690"/>
                  </a:cubicBezTo>
                  <a:cubicBezTo>
                    <a:pt x="257" y="662"/>
                    <a:pt x="230" y="639"/>
                    <a:pt x="210" y="612"/>
                  </a:cubicBezTo>
                  <a:cubicBezTo>
                    <a:pt x="169" y="557"/>
                    <a:pt x="140" y="495"/>
                    <a:pt x="102" y="438"/>
                  </a:cubicBezTo>
                  <a:cubicBezTo>
                    <a:pt x="94" y="405"/>
                    <a:pt x="79" y="371"/>
                    <a:pt x="60" y="342"/>
                  </a:cubicBezTo>
                  <a:cubicBezTo>
                    <a:pt x="50" y="300"/>
                    <a:pt x="44" y="257"/>
                    <a:pt x="30" y="216"/>
                  </a:cubicBezTo>
                  <a:cubicBezTo>
                    <a:pt x="23" y="168"/>
                    <a:pt x="17" y="120"/>
                    <a:pt x="12" y="72"/>
                  </a:cubicBezTo>
                  <a:cubicBezTo>
                    <a:pt x="5" y="2"/>
                    <a:pt x="22" y="22"/>
                    <a:pt x="0" y="0"/>
                  </a:cubicBezTo>
                </a:path>
              </a:pathLst>
            </a:custGeom>
            <a:noFill/>
            <a:ln w="28575" cap="flat" cmpd="sng">
              <a:solidFill>
                <a:schemeClr val="accent2"/>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grpSp>
      <p:grpSp>
        <p:nvGrpSpPr>
          <p:cNvPr id="336918" name="Group 22"/>
          <p:cNvGrpSpPr>
            <a:grpSpLocks/>
          </p:cNvGrpSpPr>
          <p:nvPr/>
        </p:nvGrpSpPr>
        <p:grpSpPr bwMode="auto">
          <a:xfrm>
            <a:off x="4729163" y="2933702"/>
            <a:ext cx="2543175" cy="953691"/>
            <a:chOff x="3012" y="1744"/>
            <a:chExt cx="2136" cy="801"/>
          </a:xfrm>
        </p:grpSpPr>
        <p:sp>
          <p:nvSpPr>
            <p:cNvPr id="35856" name="Rectangle 10"/>
            <p:cNvSpPr>
              <a:spLocks noChangeArrowheads="1"/>
            </p:cNvSpPr>
            <p:nvPr/>
          </p:nvSpPr>
          <p:spPr bwMode="auto">
            <a:xfrm>
              <a:off x="4608" y="2390"/>
              <a:ext cx="290" cy="155"/>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750"/>
                </a:spcBef>
                <a:spcAft>
                  <a:spcPts val="750"/>
                </a:spcAft>
                <a:buNone/>
              </a:pPr>
              <a:r>
                <a:rPr lang="en-US" altLang="x-none" sz="1200">
                  <a:solidFill>
                    <a:srgbClr val="000000"/>
                  </a:solidFill>
                </a:rPr>
                <a:t>F</a:t>
              </a:r>
              <a:endParaRPr lang="en-US" altLang="x-none" sz="1800">
                <a:solidFill>
                  <a:srgbClr val="000000"/>
                </a:solidFill>
                <a:latin typeface="Courier New" charset="0"/>
              </a:endParaRPr>
            </a:p>
          </p:txBody>
        </p:sp>
        <p:sp>
          <p:nvSpPr>
            <p:cNvPr id="35857" name="Freeform 12"/>
            <p:cNvSpPr>
              <a:spLocks/>
            </p:cNvSpPr>
            <p:nvPr/>
          </p:nvSpPr>
          <p:spPr bwMode="auto">
            <a:xfrm>
              <a:off x="3012" y="1744"/>
              <a:ext cx="1740" cy="310"/>
            </a:xfrm>
            <a:custGeom>
              <a:avLst/>
              <a:gdLst>
                <a:gd name="T0" fmla="*/ 0 w 1740"/>
                <a:gd name="T1" fmla="*/ 313 h 930"/>
                <a:gd name="T2" fmla="*/ 138 w 1740"/>
                <a:gd name="T3" fmla="*/ 182 h 930"/>
                <a:gd name="T4" fmla="*/ 174 w 1740"/>
                <a:gd name="T5" fmla="*/ 148 h 930"/>
                <a:gd name="T6" fmla="*/ 234 w 1740"/>
                <a:gd name="T7" fmla="*/ 114 h 930"/>
                <a:gd name="T8" fmla="*/ 342 w 1740"/>
                <a:gd name="T9" fmla="*/ 52 h 930"/>
                <a:gd name="T10" fmla="*/ 474 w 1740"/>
                <a:gd name="T11" fmla="*/ 12 h 930"/>
                <a:gd name="T12" fmla="*/ 546 w 1740"/>
                <a:gd name="T13" fmla="*/ 0 h 930"/>
                <a:gd name="T14" fmla="*/ 1164 w 1740"/>
                <a:gd name="T15" fmla="*/ 136 h 930"/>
                <a:gd name="T16" fmla="*/ 1344 w 1740"/>
                <a:gd name="T17" fmla="*/ 308 h 930"/>
                <a:gd name="T18" fmla="*/ 1440 w 1740"/>
                <a:gd name="T19" fmla="*/ 410 h 930"/>
                <a:gd name="T20" fmla="*/ 1482 w 1740"/>
                <a:gd name="T21" fmla="*/ 467 h 930"/>
                <a:gd name="T22" fmla="*/ 1590 w 1740"/>
                <a:gd name="T23" fmla="*/ 626 h 930"/>
                <a:gd name="T24" fmla="*/ 1632 w 1740"/>
                <a:gd name="T25" fmla="*/ 689 h 930"/>
                <a:gd name="T26" fmla="*/ 1692 w 1740"/>
                <a:gd name="T27" fmla="*/ 797 h 930"/>
                <a:gd name="T28" fmla="*/ 1728 w 1740"/>
                <a:gd name="T29" fmla="*/ 854 h 930"/>
                <a:gd name="T30" fmla="*/ 1728 w 1740"/>
                <a:gd name="T31" fmla="*/ 883 h 9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40" h="930">
                  <a:moveTo>
                    <a:pt x="0" y="330"/>
                  </a:moveTo>
                  <a:cubicBezTo>
                    <a:pt x="36" y="276"/>
                    <a:pt x="87" y="231"/>
                    <a:pt x="138" y="192"/>
                  </a:cubicBezTo>
                  <a:cubicBezTo>
                    <a:pt x="152" y="182"/>
                    <a:pt x="162" y="168"/>
                    <a:pt x="174" y="156"/>
                  </a:cubicBezTo>
                  <a:cubicBezTo>
                    <a:pt x="211" y="119"/>
                    <a:pt x="201" y="144"/>
                    <a:pt x="234" y="120"/>
                  </a:cubicBezTo>
                  <a:cubicBezTo>
                    <a:pt x="269" y="95"/>
                    <a:pt x="302" y="72"/>
                    <a:pt x="342" y="54"/>
                  </a:cubicBezTo>
                  <a:cubicBezTo>
                    <a:pt x="383" y="36"/>
                    <a:pt x="431" y="26"/>
                    <a:pt x="474" y="12"/>
                  </a:cubicBezTo>
                  <a:cubicBezTo>
                    <a:pt x="497" y="4"/>
                    <a:pt x="546" y="0"/>
                    <a:pt x="546" y="0"/>
                  </a:cubicBezTo>
                  <a:cubicBezTo>
                    <a:pt x="762" y="6"/>
                    <a:pt x="984" y="9"/>
                    <a:pt x="1164" y="144"/>
                  </a:cubicBezTo>
                  <a:cubicBezTo>
                    <a:pt x="1230" y="194"/>
                    <a:pt x="1289" y="262"/>
                    <a:pt x="1344" y="324"/>
                  </a:cubicBezTo>
                  <a:cubicBezTo>
                    <a:pt x="1377" y="361"/>
                    <a:pt x="1401" y="401"/>
                    <a:pt x="1440" y="432"/>
                  </a:cubicBezTo>
                  <a:cubicBezTo>
                    <a:pt x="1448" y="457"/>
                    <a:pt x="1468" y="470"/>
                    <a:pt x="1482" y="492"/>
                  </a:cubicBezTo>
                  <a:cubicBezTo>
                    <a:pt x="1517" y="549"/>
                    <a:pt x="1557" y="603"/>
                    <a:pt x="1590" y="660"/>
                  </a:cubicBezTo>
                  <a:cubicBezTo>
                    <a:pt x="1629" y="727"/>
                    <a:pt x="1596" y="690"/>
                    <a:pt x="1632" y="726"/>
                  </a:cubicBezTo>
                  <a:cubicBezTo>
                    <a:pt x="1645" y="765"/>
                    <a:pt x="1675" y="801"/>
                    <a:pt x="1692" y="840"/>
                  </a:cubicBezTo>
                  <a:cubicBezTo>
                    <a:pt x="1701" y="861"/>
                    <a:pt x="1728" y="900"/>
                    <a:pt x="1728" y="900"/>
                  </a:cubicBezTo>
                  <a:cubicBezTo>
                    <a:pt x="1735" y="927"/>
                    <a:pt x="1740" y="918"/>
                    <a:pt x="1728" y="930"/>
                  </a:cubicBezTo>
                </a:path>
              </a:pathLst>
            </a:custGeom>
            <a:noFill/>
            <a:ln w="28575" cap="flat" cmpd="sng">
              <a:solidFill>
                <a:schemeClr val="accent2"/>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5858" name="Rectangle 13"/>
            <p:cNvSpPr>
              <a:spLocks noChangeArrowheads="1"/>
            </p:cNvSpPr>
            <p:nvPr/>
          </p:nvSpPr>
          <p:spPr bwMode="auto">
            <a:xfrm>
              <a:off x="3264" y="2390"/>
              <a:ext cx="290" cy="155"/>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750"/>
                </a:spcBef>
                <a:spcAft>
                  <a:spcPts val="750"/>
                </a:spcAft>
                <a:buNone/>
              </a:pPr>
              <a:r>
                <a:rPr lang="en-US" altLang="x-none" sz="1200">
                  <a:solidFill>
                    <a:srgbClr val="000000"/>
                  </a:solidFill>
                </a:rPr>
                <a:t>F</a:t>
              </a:r>
              <a:endParaRPr lang="en-US" altLang="x-none" sz="1800">
                <a:solidFill>
                  <a:srgbClr val="000000"/>
                </a:solidFill>
                <a:latin typeface="Courier New" charset="0"/>
              </a:endParaRPr>
            </a:p>
          </p:txBody>
        </p:sp>
        <p:sp>
          <p:nvSpPr>
            <p:cNvPr id="35859" name="Freeform 16"/>
            <p:cNvSpPr>
              <a:spLocks/>
            </p:cNvSpPr>
            <p:nvPr/>
          </p:nvSpPr>
          <p:spPr bwMode="auto">
            <a:xfrm flipH="1">
              <a:off x="3408" y="1744"/>
              <a:ext cx="1740" cy="310"/>
            </a:xfrm>
            <a:custGeom>
              <a:avLst/>
              <a:gdLst>
                <a:gd name="T0" fmla="*/ 0 w 1740"/>
                <a:gd name="T1" fmla="*/ 313 h 930"/>
                <a:gd name="T2" fmla="*/ 138 w 1740"/>
                <a:gd name="T3" fmla="*/ 182 h 930"/>
                <a:gd name="T4" fmla="*/ 174 w 1740"/>
                <a:gd name="T5" fmla="*/ 148 h 930"/>
                <a:gd name="T6" fmla="*/ 234 w 1740"/>
                <a:gd name="T7" fmla="*/ 114 h 930"/>
                <a:gd name="T8" fmla="*/ 342 w 1740"/>
                <a:gd name="T9" fmla="*/ 52 h 930"/>
                <a:gd name="T10" fmla="*/ 474 w 1740"/>
                <a:gd name="T11" fmla="*/ 12 h 930"/>
                <a:gd name="T12" fmla="*/ 546 w 1740"/>
                <a:gd name="T13" fmla="*/ 0 h 930"/>
                <a:gd name="T14" fmla="*/ 1164 w 1740"/>
                <a:gd name="T15" fmla="*/ 136 h 930"/>
                <a:gd name="T16" fmla="*/ 1344 w 1740"/>
                <a:gd name="T17" fmla="*/ 308 h 930"/>
                <a:gd name="T18" fmla="*/ 1440 w 1740"/>
                <a:gd name="T19" fmla="*/ 410 h 930"/>
                <a:gd name="T20" fmla="*/ 1482 w 1740"/>
                <a:gd name="T21" fmla="*/ 467 h 930"/>
                <a:gd name="T22" fmla="*/ 1590 w 1740"/>
                <a:gd name="T23" fmla="*/ 626 h 930"/>
                <a:gd name="T24" fmla="*/ 1632 w 1740"/>
                <a:gd name="T25" fmla="*/ 689 h 930"/>
                <a:gd name="T26" fmla="*/ 1692 w 1740"/>
                <a:gd name="T27" fmla="*/ 797 h 930"/>
                <a:gd name="T28" fmla="*/ 1728 w 1740"/>
                <a:gd name="T29" fmla="*/ 854 h 930"/>
                <a:gd name="T30" fmla="*/ 1728 w 1740"/>
                <a:gd name="T31" fmla="*/ 883 h 9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40" h="930">
                  <a:moveTo>
                    <a:pt x="0" y="330"/>
                  </a:moveTo>
                  <a:cubicBezTo>
                    <a:pt x="36" y="276"/>
                    <a:pt x="87" y="231"/>
                    <a:pt x="138" y="192"/>
                  </a:cubicBezTo>
                  <a:cubicBezTo>
                    <a:pt x="152" y="182"/>
                    <a:pt x="162" y="168"/>
                    <a:pt x="174" y="156"/>
                  </a:cubicBezTo>
                  <a:cubicBezTo>
                    <a:pt x="211" y="119"/>
                    <a:pt x="201" y="144"/>
                    <a:pt x="234" y="120"/>
                  </a:cubicBezTo>
                  <a:cubicBezTo>
                    <a:pt x="269" y="95"/>
                    <a:pt x="302" y="72"/>
                    <a:pt x="342" y="54"/>
                  </a:cubicBezTo>
                  <a:cubicBezTo>
                    <a:pt x="383" y="36"/>
                    <a:pt x="431" y="26"/>
                    <a:pt x="474" y="12"/>
                  </a:cubicBezTo>
                  <a:cubicBezTo>
                    <a:pt x="497" y="4"/>
                    <a:pt x="546" y="0"/>
                    <a:pt x="546" y="0"/>
                  </a:cubicBezTo>
                  <a:cubicBezTo>
                    <a:pt x="762" y="6"/>
                    <a:pt x="984" y="9"/>
                    <a:pt x="1164" y="144"/>
                  </a:cubicBezTo>
                  <a:cubicBezTo>
                    <a:pt x="1230" y="194"/>
                    <a:pt x="1289" y="262"/>
                    <a:pt x="1344" y="324"/>
                  </a:cubicBezTo>
                  <a:cubicBezTo>
                    <a:pt x="1377" y="361"/>
                    <a:pt x="1401" y="401"/>
                    <a:pt x="1440" y="432"/>
                  </a:cubicBezTo>
                  <a:cubicBezTo>
                    <a:pt x="1448" y="457"/>
                    <a:pt x="1468" y="470"/>
                    <a:pt x="1482" y="492"/>
                  </a:cubicBezTo>
                  <a:cubicBezTo>
                    <a:pt x="1517" y="549"/>
                    <a:pt x="1557" y="603"/>
                    <a:pt x="1590" y="660"/>
                  </a:cubicBezTo>
                  <a:cubicBezTo>
                    <a:pt x="1629" y="727"/>
                    <a:pt x="1596" y="690"/>
                    <a:pt x="1632" y="726"/>
                  </a:cubicBezTo>
                  <a:cubicBezTo>
                    <a:pt x="1645" y="765"/>
                    <a:pt x="1675" y="801"/>
                    <a:pt x="1692" y="840"/>
                  </a:cubicBezTo>
                  <a:cubicBezTo>
                    <a:pt x="1701" y="861"/>
                    <a:pt x="1728" y="900"/>
                    <a:pt x="1728" y="900"/>
                  </a:cubicBezTo>
                  <a:cubicBezTo>
                    <a:pt x="1735" y="927"/>
                    <a:pt x="1740" y="918"/>
                    <a:pt x="1728" y="930"/>
                  </a:cubicBezTo>
                </a:path>
              </a:pathLst>
            </a:custGeom>
            <a:noFill/>
            <a:ln w="28575" cap="flat" cmpd="sng">
              <a:solidFill>
                <a:schemeClr val="accent2"/>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grpSp>
      <p:grpSp>
        <p:nvGrpSpPr>
          <p:cNvPr id="336920" name="Group 24"/>
          <p:cNvGrpSpPr>
            <a:grpSpLocks/>
          </p:cNvGrpSpPr>
          <p:nvPr/>
        </p:nvGrpSpPr>
        <p:grpSpPr bwMode="auto">
          <a:xfrm>
            <a:off x="4572001" y="3017047"/>
            <a:ext cx="2859881" cy="971551"/>
            <a:chOff x="2880" y="1814"/>
            <a:chExt cx="2402" cy="816"/>
          </a:xfrm>
        </p:grpSpPr>
        <p:sp>
          <p:nvSpPr>
            <p:cNvPr id="35851" name="Freeform 17"/>
            <p:cNvSpPr>
              <a:spLocks/>
            </p:cNvSpPr>
            <p:nvPr/>
          </p:nvSpPr>
          <p:spPr bwMode="auto">
            <a:xfrm flipV="1">
              <a:off x="3504" y="2314"/>
              <a:ext cx="1740" cy="310"/>
            </a:xfrm>
            <a:custGeom>
              <a:avLst/>
              <a:gdLst>
                <a:gd name="T0" fmla="*/ 0 w 1740"/>
                <a:gd name="T1" fmla="*/ 313 h 930"/>
                <a:gd name="T2" fmla="*/ 138 w 1740"/>
                <a:gd name="T3" fmla="*/ 182 h 930"/>
                <a:gd name="T4" fmla="*/ 174 w 1740"/>
                <a:gd name="T5" fmla="*/ 148 h 930"/>
                <a:gd name="T6" fmla="*/ 234 w 1740"/>
                <a:gd name="T7" fmla="*/ 114 h 930"/>
                <a:gd name="T8" fmla="*/ 342 w 1740"/>
                <a:gd name="T9" fmla="*/ 52 h 930"/>
                <a:gd name="T10" fmla="*/ 474 w 1740"/>
                <a:gd name="T11" fmla="*/ 12 h 930"/>
                <a:gd name="T12" fmla="*/ 546 w 1740"/>
                <a:gd name="T13" fmla="*/ 0 h 930"/>
                <a:gd name="T14" fmla="*/ 1164 w 1740"/>
                <a:gd name="T15" fmla="*/ 136 h 930"/>
                <a:gd name="T16" fmla="*/ 1344 w 1740"/>
                <a:gd name="T17" fmla="*/ 308 h 930"/>
                <a:gd name="T18" fmla="*/ 1440 w 1740"/>
                <a:gd name="T19" fmla="*/ 410 h 930"/>
                <a:gd name="T20" fmla="*/ 1482 w 1740"/>
                <a:gd name="T21" fmla="*/ 467 h 930"/>
                <a:gd name="T22" fmla="*/ 1590 w 1740"/>
                <a:gd name="T23" fmla="*/ 626 h 930"/>
                <a:gd name="T24" fmla="*/ 1632 w 1740"/>
                <a:gd name="T25" fmla="*/ 689 h 930"/>
                <a:gd name="T26" fmla="*/ 1692 w 1740"/>
                <a:gd name="T27" fmla="*/ 797 h 930"/>
                <a:gd name="T28" fmla="*/ 1728 w 1740"/>
                <a:gd name="T29" fmla="*/ 854 h 930"/>
                <a:gd name="T30" fmla="*/ 1728 w 1740"/>
                <a:gd name="T31" fmla="*/ 883 h 9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40" h="930">
                  <a:moveTo>
                    <a:pt x="0" y="330"/>
                  </a:moveTo>
                  <a:cubicBezTo>
                    <a:pt x="36" y="276"/>
                    <a:pt x="87" y="231"/>
                    <a:pt x="138" y="192"/>
                  </a:cubicBezTo>
                  <a:cubicBezTo>
                    <a:pt x="152" y="182"/>
                    <a:pt x="162" y="168"/>
                    <a:pt x="174" y="156"/>
                  </a:cubicBezTo>
                  <a:cubicBezTo>
                    <a:pt x="211" y="119"/>
                    <a:pt x="201" y="144"/>
                    <a:pt x="234" y="120"/>
                  </a:cubicBezTo>
                  <a:cubicBezTo>
                    <a:pt x="269" y="95"/>
                    <a:pt x="302" y="72"/>
                    <a:pt x="342" y="54"/>
                  </a:cubicBezTo>
                  <a:cubicBezTo>
                    <a:pt x="383" y="36"/>
                    <a:pt x="431" y="26"/>
                    <a:pt x="474" y="12"/>
                  </a:cubicBezTo>
                  <a:cubicBezTo>
                    <a:pt x="497" y="4"/>
                    <a:pt x="546" y="0"/>
                    <a:pt x="546" y="0"/>
                  </a:cubicBezTo>
                  <a:cubicBezTo>
                    <a:pt x="762" y="6"/>
                    <a:pt x="984" y="9"/>
                    <a:pt x="1164" y="144"/>
                  </a:cubicBezTo>
                  <a:cubicBezTo>
                    <a:pt x="1230" y="194"/>
                    <a:pt x="1289" y="262"/>
                    <a:pt x="1344" y="324"/>
                  </a:cubicBezTo>
                  <a:cubicBezTo>
                    <a:pt x="1377" y="361"/>
                    <a:pt x="1401" y="401"/>
                    <a:pt x="1440" y="432"/>
                  </a:cubicBezTo>
                  <a:cubicBezTo>
                    <a:pt x="1448" y="457"/>
                    <a:pt x="1468" y="470"/>
                    <a:pt x="1482" y="492"/>
                  </a:cubicBezTo>
                  <a:cubicBezTo>
                    <a:pt x="1517" y="549"/>
                    <a:pt x="1557" y="603"/>
                    <a:pt x="1590" y="660"/>
                  </a:cubicBezTo>
                  <a:cubicBezTo>
                    <a:pt x="1629" y="727"/>
                    <a:pt x="1596" y="690"/>
                    <a:pt x="1632" y="726"/>
                  </a:cubicBezTo>
                  <a:cubicBezTo>
                    <a:pt x="1645" y="765"/>
                    <a:pt x="1675" y="801"/>
                    <a:pt x="1692" y="840"/>
                  </a:cubicBezTo>
                  <a:cubicBezTo>
                    <a:pt x="1701" y="861"/>
                    <a:pt x="1728" y="900"/>
                    <a:pt x="1728" y="900"/>
                  </a:cubicBezTo>
                  <a:cubicBezTo>
                    <a:pt x="1735" y="927"/>
                    <a:pt x="1740" y="918"/>
                    <a:pt x="1728" y="930"/>
                  </a:cubicBezTo>
                </a:path>
              </a:pathLst>
            </a:custGeom>
            <a:noFill/>
            <a:ln w="28575" cap="flat" cmpd="sng">
              <a:solidFill>
                <a:schemeClr val="accent2"/>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5852" name="Freeform 18"/>
            <p:cNvSpPr>
              <a:spLocks/>
            </p:cNvSpPr>
            <p:nvPr/>
          </p:nvSpPr>
          <p:spPr bwMode="auto">
            <a:xfrm flipH="1" flipV="1">
              <a:off x="2964" y="2320"/>
              <a:ext cx="1740" cy="310"/>
            </a:xfrm>
            <a:custGeom>
              <a:avLst/>
              <a:gdLst>
                <a:gd name="T0" fmla="*/ 0 w 1740"/>
                <a:gd name="T1" fmla="*/ 313 h 930"/>
                <a:gd name="T2" fmla="*/ 138 w 1740"/>
                <a:gd name="T3" fmla="*/ 182 h 930"/>
                <a:gd name="T4" fmla="*/ 174 w 1740"/>
                <a:gd name="T5" fmla="*/ 148 h 930"/>
                <a:gd name="T6" fmla="*/ 234 w 1740"/>
                <a:gd name="T7" fmla="*/ 114 h 930"/>
                <a:gd name="T8" fmla="*/ 342 w 1740"/>
                <a:gd name="T9" fmla="*/ 52 h 930"/>
                <a:gd name="T10" fmla="*/ 474 w 1740"/>
                <a:gd name="T11" fmla="*/ 12 h 930"/>
                <a:gd name="T12" fmla="*/ 546 w 1740"/>
                <a:gd name="T13" fmla="*/ 0 h 930"/>
                <a:gd name="T14" fmla="*/ 1164 w 1740"/>
                <a:gd name="T15" fmla="*/ 136 h 930"/>
                <a:gd name="T16" fmla="*/ 1344 w 1740"/>
                <a:gd name="T17" fmla="*/ 308 h 930"/>
                <a:gd name="T18" fmla="*/ 1440 w 1740"/>
                <a:gd name="T19" fmla="*/ 410 h 930"/>
                <a:gd name="T20" fmla="*/ 1482 w 1740"/>
                <a:gd name="T21" fmla="*/ 467 h 930"/>
                <a:gd name="T22" fmla="*/ 1590 w 1740"/>
                <a:gd name="T23" fmla="*/ 626 h 930"/>
                <a:gd name="T24" fmla="*/ 1632 w 1740"/>
                <a:gd name="T25" fmla="*/ 689 h 930"/>
                <a:gd name="T26" fmla="*/ 1692 w 1740"/>
                <a:gd name="T27" fmla="*/ 797 h 930"/>
                <a:gd name="T28" fmla="*/ 1728 w 1740"/>
                <a:gd name="T29" fmla="*/ 854 h 930"/>
                <a:gd name="T30" fmla="*/ 1728 w 1740"/>
                <a:gd name="T31" fmla="*/ 883 h 9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40" h="930">
                  <a:moveTo>
                    <a:pt x="0" y="330"/>
                  </a:moveTo>
                  <a:cubicBezTo>
                    <a:pt x="36" y="276"/>
                    <a:pt x="87" y="231"/>
                    <a:pt x="138" y="192"/>
                  </a:cubicBezTo>
                  <a:cubicBezTo>
                    <a:pt x="152" y="182"/>
                    <a:pt x="162" y="168"/>
                    <a:pt x="174" y="156"/>
                  </a:cubicBezTo>
                  <a:cubicBezTo>
                    <a:pt x="211" y="119"/>
                    <a:pt x="201" y="144"/>
                    <a:pt x="234" y="120"/>
                  </a:cubicBezTo>
                  <a:cubicBezTo>
                    <a:pt x="269" y="95"/>
                    <a:pt x="302" y="72"/>
                    <a:pt x="342" y="54"/>
                  </a:cubicBezTo>
                  <a:cubicBezTo>
                    <a:pt x="383" y="36"/>
                    <a:pt x="431" y="26"/>
                    <a:pt x="474" y="12"/>
                  </a:cubicBezTo>
                  <a:cubicBezTo>
                    <a:pt x="497" y="4"/>
                    <a:pt x="546" y="0"/>
                    <a:pt x="546" y="0"/>
                  </a:cubicBezTo>
                  <a:cubicBezTo>
                    <a:pt x="762" y="6"/>
                    <a:pt x="984" y="9"/>
                    <a:pt x="1164" y="144"/>
                  </a:cubicBezTo>
                  <a:cubicBezTo>
                    <a:pt x="1230" y="194"/>
                    <a:pt x="1289" y="262"/>
                    <a:pt x="1344" y="324"/>
                  </a:cubicBezTo>
                  <a:cubicBezTo>
                    <a:pt x="1377" y="361"/>
                    <a:pt x="1401" y="401"/>
                    <a:pt x="1440" y="432"/>
                  </a:cubicBezTo>
                  <a:cubicBezTo>
                    <a:pt x="1448" y="457"/>
                    <a:pt x="1468" y="470"/>
                    <a:pt x="1482" y="492"/>
                  </a:cubicBezTo>
                  <a:cubicBezTo>
                    <a:pt x="1517" y="549"/>
                    <a:pt x="1557" y="603"/>
                    <a:pt x="1590" y="660"/>
                  </a:cubicBezTo>
                  <a:cubicBezTo>
                    <a:pt x="1629" y="727"/>
                    <a:pt x="1596" y="690"/>
                    <a:pt x="1632" y="726"/>
                  </a:cubicBezTo>
                  <a:cubicBezTo>
                    <a:pt x="1645" y="765"/>
                    <a:pt x="1675" y="801"/>
                    <a:pt x="1692" y="840"/>
                  </a:cubicBezTo>
                  <a:cubicBezTo>
                    <a:pt x="1701" y="861"/>
                    <a:pt x="1728" y="900"/>
                    <a:pt x="1728" y="900"/>
                  </a:cubicBezTo>
                  <a:cubicBezTo>
                    <a:pt x="1735" y="927"/>
                    <a:pt x="1740" y="918"/>
                    <a:pt x="1728" y="930"/>
                  </a:cubicBezTo>
                </a:path>
              </a:pathLst>
            </a:custGeom>
            <a:noFill/>
            <a:ln w="28575" cap="flat" cmpd="sng">
              <a:solidFill>
                <a:schemeClr val="accent2"/>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grpSp>
          <p:nvGrpSpPr>
            <p:cNvPr id="35853" name="Group 23"/>
            <p:cNvGrpSpPr>
              <a:grpSpLocks/>
            </p:cNvGrpSpPr>
            <p:nvPr/>
          </p:nvGrpSpPr>
          <p:grpSpPr bwMode="auto">
            <a:xfrm>
              <a:off x="2880" y="1814"/>
              <a:ext cx="2402" cy="155"/>
              <a:chOff x="144" y="2774"/>
              <a:chExt cx="2402" cy="155"/>
            </a:xfrm>
          </p:grpSpPr>
          <p:sp>
            <p:nvSpPr>
              <p:cNvPr id="35854" name="Rectangle 19"/>
              <p:cNvSpPr>
                <a:spLocks noChangeArrowheads="1"/>
              </p:cNvSpPr>
              <p:nvPr/>
            </p:nvSpPr>
            <p:spPr bwMode="auto">
              <a:xfrm>
                <a:off x="144" y="2774"/>
                <a:ext cx="290" cy="155"/>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750"/>
                  </a:spcBef>
                  <a:spcAft>
                    <a:spcPts val="750"/>
                  </a:spcAft>
                  <a:buNone/>
                </a:pPr>
                <a:r>
                  <a:rPr lang="en-US" altLang="x-none" sz="1200">
                    <a:solidFill>
                      <a:srgbClr val="000000"/>
                    </a:solidFill>
                  </a:rPr>
                  <a:t>F</a:t>
                </a:r>
                <a:endParaRPr lang="en-US" altLang="x-none" sz="1800">
                  <a:solidFill>
                    <a:srgbClr val="000000"/>
                  </a:solidFill>
                  <a:latin typeface="Courier New" charset="0"/>
                </a:endParaRPr>
              </a:p>
            </p:txBody>
          </p:sp>
          <p:sp>
            <p:nvSpPr>
              <p:cNvPr id="35855" name="Rectangle 20"/>
              <p:cNvSpPr>
                <a:spLocks noChangeArrowheads="1"/>
              </p:cNvSpPr>
              <p:nvPr/>
            </p:nvSpPr>
            <p:spPr bwMode="auto">
              <a:xfrm>
                <a:off x="2256" y="2774"/>
                <a:ext cx="290" cy="155"/>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750"/>
                  </a:spcBef>
                  <a:spcAft>
                    <a:spcPts val="750"/>
                  </a:spcAft>
                  <a:buNone/>
                </a:pPr>
                <a:r>
                  <a:rPr lang="en-US" altLang="x-none" sz="1200">
                    <a:solidFill>
                      <a:srgbClr val="000000"/>
                    </a:solidFill>
                  </a:rPr>
                  <a:t>F</a:t>
                </a:r>
                <a:endParaRPr lang="en-US" altLang="x-none" sz="1800">
                  <a:solidFill>
                    <a:srgbClr val="000000"/>
                  </a:solidFill>
                  <a:latin typeface="Courier New" charset="0"/>
                </a:endParaRPr>
              </a:p>
            </p:txBody>
          </p:sp>
        </p:grpSp>
      </p:grpSp>
      <p:sp>
        <p:nvSpPr>
          <p:cNvPr id="2" name="TextBox 1"/>
          <p:cNvSpPr txBox="1">
            <a:spLocks noChangeArrowheads="1"/>
          </p:cNvSpPr>
          <p:nvPr/>
        </p:nvSpPr>
        <p:spPr bwMode="auto">
          <a:xfrm>
            <a:off x="1443832" y="5044680"/>
            <a:ext cx="23756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ts val="750"/>
              </a:spcBef>
              <a:spcAft>
                <a:spcPts val="750"/>
              </a:spcAft>
              <a:buNone/>
            </a:pPr>
            <a:r>
              <a:rPr lang="en-US" altLang="x-none" sz="1500" b="1" dirty="0">
                <a:solidFill>
                  <a:srgbClr val="000000"/>
                </a:solidFill>
                <a:latin typeface="Gill Sans MT" panose="020B0502020104020203" pitchFamily="34" charset="77"/>
                <a:sym typeface="Wingdings" charset="2"/>
              </a:rPr>
              <a:t> </a:t>
            </a:r>
            <a:endParaRPr lang="en-US" altLang="x-none" sz="1500" b="1" dirty="0">
              <a:solidFill>
                <a:srgbClr val="000000"/>
              </a:solidFill>
              <a:latin typeface="Gill Sans MT" panose="020B0502020104020203" pitchFamily="34" charset="77"/>
            </a:endParaRPr>
          </a:p>
        </p:txBody>
      </p:sp>
      <p:pic>
        <p:nvPicPr>
          <p:cNvPr id="25" name="Picture 16" descr="underline_base">
            <a:extLst>
              <a:ext uri="{FF2B5EF4-FFF2-40B4-BE49-F238E27FC236}">
                <a16:creationId xmlns:a16="http://schemas.microsoft.com/office/drawing/2014/main" id="{361C4677-2A3F-B74A-A356-51EC0970AE6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455" y="660218"/>
            <a:ext cx="2702719" cy="1377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 name="Text Box 64">
            <a:extLst>
              <a:ext uri="{FF2B5EF4-FFF2-40B4-BE49-F238E27FC236}">
                <a16:creationId xmlns:a16="http://schemas.microsoft.com/office/drawing/2014/main" id="{DDD9374E-D93C-1E4D-A62D-12FFFF4C30E5}"/>
              </a:ext>
            </a:extLst>
          </p:cNvPr>
          <p:cNvSpPr txBox="1">
            <a:spLocks noChangeArrowheads="1"/>
          </p:cNvSpPr>
          <p:nvPr/>
        </p:nvSpPr>
        <p:spPr bwMode="auto">
          <a:xfrm>
            <a:off x="7329489" y="1153025"/>
            <a:ext cx="338554"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K</a:t>
            </a:r>
          </a:p>
        </p:txBody>
      </p:sp>
      <p:pic>
        <p:nvPicPr>
          <p:cNvPr id="27" name="Picture 45" descr="desktop_computer_stylized_medium">
            <a:extLst>
              <a:ext uri="{FF2B5EF4-FFF2-40B4-BE49-F238E27FC236}">
                <a16:creationId xmlns:a16="http://schemas.microsoft.com/office/drawing/2014/main" id="{2F132EF3-2D0B-E142-AFF8-41DA77DDC7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7319508" y="1299047"/>
            <a:ext cx="454303" cy="474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4" name="Straight Arrow Connector 3">
            <a:extLst>
              <a:ext uri="{FF2B5EF4-FFF2-40B4-BE49-F238E27FC236}">
                <a16:creationId xmlns:a16="http://schemas.microsoft.com/office/drawing/2014/main" id="{C662D9AD-1128-014C-A440-5CA158E5A336}"/>
              </a:ext>
            </a:extLst>
          </p:cNvPr>
          <p:cNvCxnSpPr>
            <a:cxnSpLocks/>
          </p:cNvCxnSpPr>
          <p:nvPr/>
        </p:nvCxnSpPr>
        <p:spPr>
          <a:xfrm flipV="1">
            <a:off x="6629400" y="1680276"/>
            <a:ext cx="802482" cy="535480"/>
          </a:xfrm>
          <a:prstGeom prst="straightConnector1">
            <a:avLst/>
          </a:prstGeom>
          <a:ln w="38100">
            <a:prstDash val="dash"/>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854664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84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84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336902"/>
                                        </p:tgtEl>
                                        <p:attrNameLst>
                                          <p:attrName>style.visibility</p:attrName>
                                        </p:attrNameLst>
                                      </p:cBhvr>
                                      <p:to>
                                        <p:strVal val="visible"/>
                                      </p:to>
                                    </p:set>
                                  </p:childTnLst>
                                  <p:subTnLst>
                                    <p:set>
                                      <p:cBhvr override="childStyle">
                                        <p:cTn dur="1" fill="hold" display="0" masterRel="nextClick" afterEffect="1"/>
                                        <p:tgtEl>
                                          <p:spTgt spid="336902"/>
                                        </p:tgtEl>
                                        <p:attrNameLst>
                                          <p:attrName>style.visibility</p:attrName>
                                        </p:attrNameLst>
                                      </p:cBhvr>
                                      <p:to>
                                        <p:strVal val="hidden"/>
                                      </p:to>
                                    </p:set>
                                  </p:subTnLst>
                                </p:cTn>
                              </p:par>
                              <p:par>
                                <p:cTn id="11" presetID="1" presetClass="entr" presetSubtype="0" fill="hold" nodeType="withEffect">
                                  <p:stCondLst>
                                    <p:cond delay="0"/>
                                  </p:stCondLst>
                                  <p:childTnLst>
                                    <p:set>
                                      <p:cBhvr>
                                        <p:cTn id="12" dur="1" fill="hold">
                                          <p:stCondLst>
                                            <p:cond delay="0"/>
                                          </p:stCondLst>
                                        </p:cTn>
                                        <p:tgtEl>
                                          <p:spTgt spid="3584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84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499"/>
                                          </p:stCondLst>
                                        </p:cTn>
                                        <p:tgtEl>
                                          <p:spTgt spid="336917"/>
                                        </p:tgtEl>
                                        <p:attrNameLst>
                                          <p:attrName>style.visibility</p:attrName>
                                        </p:attrNameLst>
                                      </p:cBhvr>
                                      <p:to>
                                        <p:strVal val="visible"/>
                                      </p:to>
                                    </p:set>
                                  </p:childTnLst>
                                  <p:subTnLst>
                                    <p:set>
                                      <p:cBhvr override="childStyle">
                                        <p:cTn dur="1" fill="hold" display="0" masterRel="nextClick" afterEffect="1"/>
                                        <p:tgtEl>
                                          <p:spTgt spid="336917"/>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842">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842">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842">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842">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499"/>
                                          </p:stCondLst>
                                        </p:cTn>
                                        <p:tgtEl>
                                          <p:spTgt spid="336918"/>
                                        </p:tgtEl>
                                        <p:attrNameLst>
                                          <p:attrName>style.visibility</p:attrName>
                                        </p:attrNameLst>
                                      </p:cBhvr>
                                      <p:to>
                                        <p:strVal val="visible"/>
                                      </p:to>
                                    </p:set>
                                  </p:childTnLst>
                                  <p:subTnLst>
                                    <p:set>
                                      <p:cBhvr override="childStyle">
                                        <p:cTn dur="1" fill="hold" display="0" masterRel="nextClick" afterEffect="1"/>
                                        <p:tgtEl>
                                          <p:spTgt spid="336918"/>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842">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499"/>
                                          </p:stCondLst>
                                        </p:cTn>
                                        <p:tgtEl>
                                          <p:spTgt spid="336920"/>
                                        </p:tgtEl>
                                        <p:attrNameLst>
                                          <p:attrName>style.visibility</p:attrName>
                                        </p:attrNameLst>
                                      </p:cBhvr>
                                      <p:to>
                                        <p:strVal val="visible"/>
                                      </p:to>
                                    </p:set>
                                  </p:childTnLst>
                                  <p:subTnLst>
                                    <p:set>
                                      <p:cBhvr override="childStyle">
                                        <p:cTn dur="1" fill="hold" display="0" masterRel="nextClick" afterEffect="1"/>
                                        <p:tgtEl>
                                          <p:spTgt spid="336920"/>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5842">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5842">
                                            <p:txEl>
                                              <p:pRg st="10" end="1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842">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584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902" grpId="0" animBg="1" autoUpdateAnimBg="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D4974-5B99-0D49-A79F-DF274F9B838F}"/>
              </a:ext>
            </a:extLst>
          </p:cNvPr>
          <p:cNvSpPr>
            <a:spLocks noGrp="1"/>
          </p:cNvSpPr>
          <p:nvPr>
            <p:ph type="title"/>
          </p:nvPr>
        </p:nvSpPr>
        <p:spPr>
          <a:xfrm>
            <a:off x="310627" y="335910"/>
            <a:ext cx="4371975" cy="750612"/>
          </a:xfrm>
        </p:spPr>
        <p:txBody>
          <a:bodyPr>
            <a:normAutofit fontScale="90000"/>
          </a:bodyPr>
          <a:lstStyle/>
          <a:p>
            <a:r>
              <a:rPr lang="en-US" dirty="0">
                <a:latin typeface="Gill Sans MT" panose="020B0502020104020203" pitchFamily="34" charset="77"/>
              </a:rPr>
              <a:t>Spanning Tree</a:t>
            </a:r>
            <a:endParaRPr lang="en-US" sz="2250" dirty="0">
              <a:latin typeface="Gill Sans MT" panose="020B0502020104020203" pitchFamily="34" charset="77"/>
            </a:endParaRPr>
          </a:p>
        </p:txBody>
      </p:sp>
      <p:sp>
        <p:nvSpPr>
          <p:cNvPr id="3" name="Content Placeholder 2">
            <a:extLst>
              <a:ext uri="{FF2B5EF4-FFF2-40B4-BE49-F238E27FC236}">
                <a16:creationId xmlns:a16="http://schemas.microsoft.com/office/drawing/2014/main" id="{6B440170-B9A0-684D-A62B-E1D59E992612}"/>
              </a:ext>
            </a:extLst>
          </p:cNvPr>
          <p:cNvSpPr>
            <a:spLocks noGrp="1"/>
          </p:cNvSpPr>
          <p:nvPr>
            <p:ph idx="1"/>
          </p:nvPr>
        </p:nvSpPr>
        <p:spPr>
          <a:xfrm>
            <a:off x="342899" y="1269402"/>
            <a:ext cx="7746851" cy="3415569"/>
          </a:xfrm>
        </p:spPr>
        <p:txBody>
          <a:bodyPr/>
          <a:lstStyle/>
          <a:p>
            <a:pPr>
              <a:lnSpc>
                <a:spcPct val="100000"/>
              </a:lnSpc>
              <a:spcBef>
                <a:spcPts val="0"/>
              </a:spcBef>
              <a:tabLst>
                <a:tab pos="579537" algn="l"/>
                <a:tab pos="1284089" algn="l"/>
                <a:tab pos="2635151" algn="l"/>
                <a:tab pos="3184327" algn="l"/>
                <a:tab pos="4727377" algn="r"/>
              </a:tabLst>
              <a:defRPr/>
            </a:pPr>
            <a:r>
              <a:rPr lang="en-US" sz="1800" dirty="0">
                <a:latin typeface="Gill Sans MT" panose="020B0502020104020203" pitchFamily="34" charset="77"/>
              </a:rPr>
              <a:t>a solution is to prevent loops in the topology </a:t>
            </a:r>
          </a:p>
          <a:p>
            <a:pPr>
              <a:lnSpc>
                <a:spcPct val="100000"/>
              </a:lnSpc>
              <a:spcBef>
                <a:spcPts val="0"/>
              </a:spcBef>
              <a:tabLst>
                <a:tab pos="579537" algn="l"/>
                <a:tab pos="1284089" algn="l"/>
                <a:tab pos="2635151" algn="l"/>
                <a:tab pos="3184327" algn="l"/>
                <a:tab pos="4727377" algn="r"/>
              </a:tabLst>
              <a:defRPr/>
            </a:pPr>
            <a:r>
              <a:rPr lang="en-US" sz="1800" dirty="0">
                <a:solidFill>
                  <a:srgbClr val="C00000"/>
                </a:solidFill>
                <a:latin typeface="Gill Sans MT" panose="020B0502020104020203" pitchFamily="34" charset="77"/>
              </a:rPr>
              <a:t>IEEE 802.1d </a:t>
            </a:r>
            <a:r>
              <a:rPr lang="en-US" sz="1800" dirty="0">
                <a:latin typeface="Gill Sans MT" panose="020B0502020104020203" pitchFamily="34" charset="77"/>
              </a:rPr>
              <a:t>is a</a:t>
            </a:r>
            <a:r>
              <a:rPr lang="en-US" sz="1800" dirty="0">
                <a:solidFill>
                  <a:srgbClr val="C00000"/>
                </a:solidFill>
                <a:latin typeface="Gill Sans MT" panose="020B0502020104020203" pitchFamily="34" charset="77"/>
              </a:rPr>
              <a:t> </a:t>
            </a:r>
            <a:r>
              <a:rPr lang="en-US" sz="1800" dirty="0">
                <a:latin typeface="Gill Sans MT" panose="020B0502020104020203" pitchFamily="34" charset="77"/>
              </a:rPr>
              <a:t>standardized algorithm that builds and maintains a </a:t>
            </a:r>
            <a:r>
              <a:rPr lang="en-US" sz="1800" dirty="0">
                <a:solidFill>
                  <a:srgbClr val="C00000"/>
                </a:solidFill>
                <a:latin typeface="Gill Sans MT" panose="020B0502020104020203" pitchFamily="34" charset="77"/>
              </a:rPr>
              <a:t>spanning tree </a:t>
            </a:r>
            <a:r>
              <a:rPr lang="en-US" sz="1800" dirty="0">
                <a:latin typeface="Gill Sans MT" panose="020B0502020104020203" pitchFamily="34" charset="77"/>
              </a:rPr>
              <a:t>in a dynamic environment</a:t>
            </a:r>
          </a:p>
          <a:p>
            <a:pPr>
              <a:lnSpc>
                <a:spcPct val="100000"/>
              </a:lnSpc>
              <a:spcBef>
                <a:spcPts val="0"/>
              </a:spcBef>
              <a:tabLst>
                <a:tab pos="579537" algn="l"/>
                <a:tab pos="1284089" algn="l"/>
                <a:tab pos="2635151" algn="l"/>
                <a:tab pos="3184327" algn="l"/>
                <a:tab pos="4727377" algn="r"/>
              </a:tabLst>
              <a:defRPr/>
            </a:pPr>
            <a:r>
              <a:rPr lang="en-US" sz="1800" dirty="0">
                <a:latin typeface="Gill Sans MT" panose="020B0502020104020203" pitchFamily="34" charset="77"/>
              </a:rPr>
              <a:t>switches exchange messages to configure the spanning tree (</a:t>
            </a:r>
            <a:r>
              <a:rPr lang="en-US" sz="1800" dirty="0">
                <a:solidFill>
                  <a:srgbClr val="C00000"/>
                </a:solidFill>
                <a:latin typeface="Gill Sans MT" panose="020B0502020104020203" pitchFamily="34" charset="77"/>
              </a:rPr>
              <a:t>Configuration Bridge Protocol Data Unit </a:t>
            </a:r>
            <a:r>
              <a:rPr lang="en-US" sz="1800" dirty="0">
                <a:latin typeface="Gill Sans MT" panose="020B0502020104020203" pitchFamily="34" charset="77"/>
              </a:rPr>
              <a:t>- Configuration BPDU)</a:t>
            </a:r>
          </a:p>
          <a:p>
            <a:pPr>
              <a:lnSpc>
                <a:spcPct val="100000"/>
              </a:lnSpc>
              <a:spcBef>
                <a:spcPts val="0"/>
              </a:spcBef>
              <a:tabLst>
                <a:tab pos="579537" algn="l"/>
                <a:tab pos="1284089" algn="l"/>
                <a:tab pos="2635151" algn="l"/>
                <a:tab pos="3184327" algn="l"/>
                <a:tab pos="4727377" algn="r"/>
              </a:tabLst>
              <a:defRPr/>
            </a:pPr>
            <a:r>
              <a:rPr lang="en-US" sz="1800" dirty="0">
                <a:latin typeface="Gill Sans MT" panose="020B0502020104020203" pitchFamily="34" charset="77"/>
              </a:rPr>
              <a:t>use flooding - takes some time to converge</a:t>
            </a:r>
          </a:p>
          <a:p>
            <a:pPr>
              <a:lnSpc>
                <a:spcPct val="100000"/>
              </a:lnSpc>
              <a:spcBef>
                <a:spcPts val="0"/>
              </a:spcBef>
              <a:tabLst>
                <a:tab pos="579537" algn="l"/>
                <a:tab pos="1284089" algn="l"/>
                <a:tab pos="2635151" algn="l"/>
                <a:tab pos="3184327" algn="l"/>
                <a:tab pos="4727377" algn="r"/>
              </a:tabLst>
              <a:defRPr/>
            </a:pPr>
            <a:r>
              <a:rPr lang="en-US" sz="1800" dirty="0">
                <a:latin typeface="Gill Sans MT" panose="020B0502020104020203" pitchFamily="34" charset="77"/>
              </a:rPr>
              <a:t>one switch elected as the </a:t>
            </a:r>
            <a:r>
              <a:rPr lang="en-US" sz="1800" dirty="0">
                <a:solidFill>
                  <a:srgbClr val="C00000"/>
                </a:solidFill>
                <a:latin typeface="Gill Sans MT" panose="020B0502020104020203" pitchFamily="34" charset="77"/>
              </a:rPr>
              <a:t>root</a:t>
            </a:r>
            <a:r>
              <a:rPr lang="en-US" sz="1800" dirty="0">
                <a:latin typeface="Gill Sans MT" panose="020B0502020104020203" pitchFamily="34" charset="77"/>
              </a:rPr>
              <a:t> </a:t>
            </a:r>
          </a:p>
          <a:p>
            <a:pPr>
              <a:lnSpc>
                <a:spcPct val="100000"/>
              </a:lnSpc>
              <a:spcBef>
                <a:spcPts val="0"/>
              </a:spcBef>
              <a:tabLst>
                <a:tab pos="579537" algn="l"/>
                <a:tab pos="1284089" algn="l"/>
                <a:tab pos="2635151" algn="l"/>
                <a:tab pos="3184327" algn="l"/>
                <a:tab pos="4727377" algn="r"/>
              </a:tabLst>
              <a:defRPr/>
            </a:pPr>
            <a:r>
              <a:rPr lang="en-US" sz="1800" dirty="0">
                <a:latin typeface="Gill Sans MT" panose="020B0502020104020203" pitchFamily="34" charset="77"/>
              </a:rPr>
              <a:t>other switches choose </a:t>
            </a:r>
            <a:r>
              <a:rPr lang="en-US" sz="1800" dirty="0">
                <a:solidFill>
                  <a:srgbClr val="C00000"/>
                </a:solidFill>
                <a:latin typeface="Gill Sans MT" panose="020B0502020104020203" pitchFamily="34" charset="77"/>
              </a:rPr>
              <a:t>shortest path</a:t>
            </a:r>
            <a:r>
              <a:rPr lang="en-US" sz="1800" dirty="0">
                <a:latin typeface="Gill Sans MT" panose="020B0502020104020203" pitchFamily="34" charset="77"/>
              </a:rPr>
              <a:t> to root</a:t>
            </a:r>
          </a:p>
          <a:p>
            <a:pPr>
              <a:lnSpc>
                <a:spcPct val="100000"/>
              </a:lnSpc>
              <a:spcBef>
                <a:spcPts val="0"/>
              </a:spcBef>
              <a:tabLst>
                <a:tab pos="579537" algn="l"/>
                <a:tab pos="1284089" algn="l"/>
                <a:tab pos="2635151" algn="l"/>
                <a:tab pos="3184327" algn="l"/>
                <a:tab pos="4727377" algn="r"/>
              </a:tabLst>
              <a:defRPr/>
            </a:pPr>
            <a:r>
              <a:rPr lang="en-US" sz="1800" dirty="0">
                <a:latin typeface="Gill Sans MT" panose="020B0502020104020203" pitchFamily="34" charset="77"/>
              </a:rPr>
              <a:t>switches that run 802.1d are called </a:t>
            </a:r>
            <a:r>
              <a:rPr lang="en-US" sz="1800" dirty="0">
                <a:solidFill>
                  <a:srgbClr val="C00000"/>
                </a:solidFill>
                <a:latin typeface="Gill Sans MT" panose="020B0502020104020203" pitchFamily="34" charset="77"/>
              </a:rPr>
              <a:t>transparent bridges</a:t>
            </a:r>
          </a:p>
          <a:p>
            <a:pPr marL="0" indent="0">
              <a:buNone/>
              <a:tabLst>
                <a:tab pos="579537" algn="l"/>
                <a:tab pos="1284089" algn="l"/>
                <a:tab pos="2635151" algn="l"/>
                <a:tab pos="3184327" algn="l"/>
                <a:tab pos="4727377" algn="r"/>
              </a:tabLst>
              <a:defRPr/>
            </a:pPr>
            <a:endParaRPr lang="en-US" dirty="0"/>
          </a:p>
        </p:txBody>
      </p:sp>
      <p:sp>
        <p:nvSpPr>
          <p:cNvPr id="5" name="Slide Number Placeholder 4">
            <a:extLst>
              <a:ext uri="{FF2B5EF4-FFF2-40B4-BE49-F238E27FC236}">
                <a16:creationId xmlns:a16="http://schemas.microsoft.com/office/drawing/2014/main" id="{CCBA1E22-A7BA-3A4C-8146-63D1A991A5C3}"/>
              </a:ext>
            </a:extLst>
          </p:cNvPr>
          <p:cNvSpPr>
            <a:spLocks noGrp="1"/>
          </p:cNvSpPr>
          <p:nvPr>
            <p:ph type="sldNum" sz="quarter" idx="12"/>
          </p:nvPr>
        </p:nvSpPr>
        <p:spPr/>
        <p:txBody>
          <a:bodyPr/>
          <a:lstStyle/>
          <a:p>
            <a:pPr>
              <a:defRPr/>
            </a:pPr>
            <a:r>
              <a:rPr lang="en-US"/>
              <a:t>5-</a:t>
            </a:r>
            <a:fld id="{D0626857-DD43-9D46-91D4-DEBFBA1258D1}" type="slidenum">
              <a:rPr lang="en-US" smtClean="0"/>
              <a:pPr>
                <a:defRPr/>
              </a:pPr>
              <a:t>123</a:t>
            </a:fld>
            <a:endParaRPr lang="en-US" dirty="0"/>
          </a:p>
        </p:txBody>
      </p:sp>
      <p:pic>
        <p:nvPicPr>
          <p:cNvPr id="6" name="Picture 16" descr="underline_base">
            <a:extLst>
              <a:ext uri="{FF2B5EF4-FFF2-40B4-BE49-F238E27FC236}">
                <a16:creationId xmlns:a16="http://schemas.microsoft.com/office/drawing/2014/main" id="{799B813D-604F-F84B-B6B4-7727FA251B9E}"/>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594" y="1067343"/>
            <a:ext cx="3030871" cy="94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62737814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Number Placeholder 3"/>
          <p:cNvSpPr>
            <a:spLocks noGrp="1"/>
          </p:cNvSpPr>
          <p:nvPr>
            <p:ph type="sldNum" sz="quarter" idx="10"/>
          </p:nvPr>
        </p:nvSpPr>
        <p:spPr>
          <a:xfrm>
            <a:off x="838200" y="6356350"/>
            <a:ext cx="2743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fld id="{80FEE50C-F84D-784B-A1AD-74D8DA4AEFB4}" type="datetimeFigureOut">
              <a:rPr lang="en-US" smtClean="0"/>
              <a:pPr>
                <a:spcBef>
                  <a:spcPct val="0"/>
                </a:spcBef>
                <a:buFontTx/>
                <a:buNone/>
              </a:pPr>
              <a:t>3/7/21</a:t>
            </a:fld>
            <a:endParaRPr lang="en-US" altLang="en-US" sz="1050">
              <a:latin typeface="Times New Roman" charset="0"/>
            </a:endParaRPr>
          </a:p>
        </p:txBody>
      </p:sp>
      <p:sp>
        <p:nvSpPr>
          <p:cNvPr id="339970" name="Rectangle 2"/>
          <p:cNvSpPr>
            <a:spLocks noGrp="1" noChangeArrowheads="1"/>
          </p:cNvSpPr>
          <p:nvPr>
            <p:ph type="title"/>
          </p:nvPr>
        </p:nvSpPr>
        <p:spPr>
          <a:xfrm>
            <a:off x="248337" y="103489"/>
            <a:ext cx="7886700" cy="994172"/>
          </a:xfrm>
        </p:spPr>
        <p:txBody>
          <a:bodyPr/>
          <a:lstStyle/>
          <a:p>
            <a:pPr>
              <a:defRPr/>
            </a:pPr>
            <a:r>
              <a:rPr lang="en-US" dirty="0">
                <a:latin typeface="Gill Sans MT" panose="020B0502020104020203" pitchFamily="34" charset="77"/>
              </a:rPr>
              <a:t>Configuration BPDUs</a:t>
            </a:r>
          </a:p>
        </p:txBody>
      </p:sp>
      <p:graphicFrame>
        <p:nvGraphicFramePr>
          <p:cNvPr id="38915" name="Object 3"/>
          <p:cNvGraphicFramePr>
            <a:graphicFrameLocks noGrp="1" noChangeAspect="1"/>
          </p:cNvGraphicFramePr>
          <p:nvPr>
            <p:ph type="body" idx="1"/>
          </p:nvPr>
        </p:nvGraphicFramePr>
        <p:xfrm>
          <a:off x="1376363" y="2000250"/>
          <a:ext cx="6429375" cy="3486150"/>
        </p:xfrm>
        <a:graphic>
          <a:graphicData uri="http://schemas.openxmlformats.org/presentationml/2006/ole">
            <mc:AlternateContent xmlns:mc="http://schemas.openxmlformats.org/markup-compatibility/2006">
              <mc:Choice xmlns:v="urn:schemas-microsoft-com:vml" Requires="v">
                <p:oleObj spid="_x0000_s155689" name="VISIO" r:id="rId3" imgW="9339072" imgH="5145024" progId="Visio.Drawing.4">
                  <p:embed/>
                </p:oleObj>
              </mc:Choice>
              <mc:Fallback>
                <p:oleObj name="VISIO" r:id="rId3" imgW="9339072" imgH="5145024" progId="Visio.Drawing.4">
                  <p:embed/>
                  <p:pic>
                    <p:nvPicPr>
                      <p:cNvPr id="38915"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6363" y="2000250"/>
                        <a:ext cx="6429375" cy="348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pic>
        <p:nvPicPr>
          <p:cNvPr id="5" name="Picture 16" descr="underline_base">
            <a:extLst>
              <a:ext uri="{FF2B5EF4-FFF2-40B4-BE49-F238E27FC236}">
                <a16:creationId xmlns:a16="http://schemas.microsoft.com/office/drawing/2014/main" id="{9573A542-E407-7F41-B318-1C705F6E6DDD}"/>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379594" y="889686"/>
            <a:ext cx="4797887" cy="1776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01532144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Number Placeholder 3"/>
          <p:cNvSpPr>
            <a:spLocks noGrp="1"/>
          </p:cNvSpPr>
          <p:nvPr>
            <p:ph type="sldNum" sz="quarter" idx="10"/>
          </p:nvPr>
        </p:nvSpPr>
        <p:spPr>
          <a:xfrm>
            <a:off x="838200" y="6356350"/>
            <a:ext cx="2743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fld id="{80FEE50C-F84D-784B-A1AD-74D8DA4AEFB4}" type="datetimeFigureOut">
              <a:rPr lang="en-US" smtClean="0"/>
              <a:pPr>
                <a:spcBef>
                  <a:spcPct val="0"/>
                </a:spcBef>
                <a:buFontTx/>
                <a:buNone/>
              </a:pPr>
              <a:t>3/7/21</a:t>
            </a:fld>
            <a:endParaRPr lang="en-US" altLang="en-US" sz="788">
              <a:latin typeface="Times New Roman" charset="0"/>
            </a:endParaRPr>
          </a:p>
        </p:txBody>
      </p:sp>
      <p:sp>
        <p:nvSpPr>
          <p:cNvPr id="338946" name="Rectangle 2"/>
          <p:cNvSpPr>
            <a:spLocks noGrp="1" noChangeArrowheads="1"/>
          </p:cNvSpPr>
          <p:nvPr>
            <p:ph type="title"/>
          </p:nvPr>
        </p:nvSpPr>
        <p:spPr>
          <a:xfrm>
            <a:off x="221580" y="291662"/>
            <a:ext cx="6614160" cy="423267"/>
          </a:xfrm>
        </p:spPr>
        <p:txBody>
          <a:bodyPr>
            <a:noAutofit/>
          </a:bodyPr>
          <a:lstStyle/>
          <a:p>
            <a:pPr>
              <a:defRPr/>
            </a:pPr>
            <a:r>
              <a:rPr lang="en-US" sz="3200" dirty="0">
                <a:solidFill>
                  <a:schemeClr val="accent2"/>
                </a:solidFill>
                <a:latin typeface="Gill Sans MT" panose="020B0502020104020203" pitchFamily="34" charset="77"/>
              </a:rPr>
              <a:t>Creating a Spanning Tree with BPDUs </a:t>
            </a:r>
          </a:p>
        </p:txBody>
      </p:sp>
      <p:sp>
        <p:nvSpPr>
          <p:cNvPr id="338947" name="Rectangle 3"/>
          <p:cNvSpPr>
            <a:spLocks noGrp="1" noChangeArrowheads="1"/>
          </p:cNvSpPr>
          <p:nvPr>
            <p:ph type="body" idx="1"/>
          </p:nvPr>
        </p:nvSpPr>
        <p:spPr>
          <a:xfrm>
            <a:off x="538991" y="1136822"/>
            <a:ext cx="7579398" cy="4670854"/>
          </a:xfrm>
        </p:spPr>
        <p:txBody>
          <a:bodyPr>
            <a:normAutofit fontScale="77500" lnSpcReduction="20000"/>
          </a:bodyPr>
          <a:lstStyle/>
          <a:p>
            <a:pPr>
              <a:lnSpc>
                <a:spcPct val="120000"/>
              </a:lnSpc>
              <a:spcBef>
                <a:spcPts val="600"/>
              </a:spcBef>
              <a:buFontTx/>
              <a:buNone/>
              <a:defRPr/>
            </a:pPr>
            <a:r>
              <a:rPr lang="en-US" sz="2850" dirty="0">
                <a:solidFill>
                  <a:srgbClr val="C00000"/>
                </a:solidFill>
                <a:latin typeface="Gill Sans MT" panose="020B0502020104020203" pitchFamily="34" charset="77"/>
              </a:rPr>
              <a:t>with the help of the BPDUs, bridges</a:t>
            </a:r>
            <a:r>
              <a:rPr lang="en-US" dirty="0">
                <a:solidFill>
                  <a:srgbClr val="C00000"/>
                </a:solidFill>
                <a:latin typeface="Gill Sans MT" panose="020B0502020104020203" pitchFamily="34" charset="77"/>
              </a:rPr>
              <a:t>:</a:t>
            </a:r>
          </a:p>
          <a:p>
            <a:pPr>
              <a:lnSpc>
                <a:spcPct val="120000"/>
              </a:lnSpc>
              <a:spcBef>
                <a:spcPts val="600"/>
              </a:spcBef>
              <a:defRPr/>
            </a:pPr>
            <a:r>
              <a:rPr lang="en-US" dirty="0">
                <a:latin typeface="Gill Sans MT" panose="020B0502020104020203" pitchFamily="34" charset="77"/>
              </a:rPr>
              <a:t>elect a single bridge as the </a:t>
            </a:r>
            <a:r>
              <a:rPr lang="en-US" b="1" dirty="0">
                <a:solidFill>
                  <a:srgbClr val="C00000"/>
                </a:solidFill>
                <a:latin typeface="Gill Sans MT" panose="020B0502020104020203" pitchFamily="34" charset="77"/>
              </a:rPr>
              <a:t>root bridge</a:t>
            </a:r>
            <a:r>
              <a:rPr lang="en-US" dirty="0">
                <a:latin typeface="Gill Sans MT" panose="020B0502020104020203" pitchFamily="34" charset="77"/>
              </a:rPr>
              <a:t>.</a:t>
            </a:r>
          </a:p>
          <a:p>
            <a:pPr>
              <a:lnSpc>
                <a:spcPct val="120000"/>
              </a:lnSpc>
              <a:spcBef>
                <a:spcPts val="600"/>
              </a:spcBef>
              <a:defRPr/>
            </a:pPr>
            <a:r>
              <a:rPr lang="en-US" dirty="0">
                <a:latin typeface="Gill Sans MT" panose="020B0502020104020203" pitchFamily="34" charset="77"/>
              </a:rPr>
              <a:t>calculate the distance of the </a:t>
            </a:r>
            <a:r>
              <a:rPr lang="en-US" b="1" dirty="0">
                <a:solidFill>
                  <a:srgbClr val="C00000"/>
                </a:solidFill>
                <a:latin typeface="Gill Sans MT" panose="020B0502020104020203" pitchFamily="34" charset="77"/>
              </a:rPr>
              <a:t>shortest path</a:t>
            </a:r>
            <a:r>
              <a:rPr lang="en-US" dirty="0">
                <a:solidFill>
                  <a:srgbClr val="C00000"/>
                </a:solidFill>
                <a:latin typeface="Gill Sans MT" panose="020B0502020104020203" pitchFamily="34" charset="77"/>
              </a:rPr>
              <a:t> </a:t>
            </a:r>
            <a:r>
              <a:rPr lang="en-US" dirty="0">
                <a:latin typeface="Gill Sans MT" panose="020B0502020104020203" pitchFamily="34" charset="77"/>
              </a:rPr>
              <a:t>to the root bridge</a:t>
            </a:r>
          </a:p>
          <a:p>
            <a:pPr>
              <a:lnSpc>
                <a:spcPct val="120000"/>
              </a:lnSpc>
              <a:spcBef>
                <a:spcPts val="600"/>
              </a:spcBef>
              <a:defRPr/>
            </a:pPr>
            <a:r>
              <a:rPr lang="en-US" dirty="0">
                <a:latin typeface="Gill Sans MT" panose="020B0502020104020203" pitchFamily="34" charset="77"/>
              </a:rPr>
              <a:t>each LAN can determine a </a:t>
            </a:r>
            <a:r>
              <a:rPr lang="en-US" b="1" dirty="0">
                <a:solidFill>
                  <a:srgbClr val="C00000"/>
                </a:solidFill>
                <a:latin typeface="Gill Sans MT" panose="020B0502020104020203" pitchFamily="34" charset="77"/>
              </a:rPr>
              <a:t>designated bridge</a:t>
            </a:r>
            <a:r>
              <a:rPr lang="en-US" dirty="0">
                <a:latin typeface="Gill Sans MT" panose="020B0502020104020203" pitchFamily="34" charset="77"/>
              </a:rPr>
              <a:t>, which is the bridge closest to the root on a shared medium (e.g., Ethernet). The designated bridge will forward packets towards the root bridge.</a:t>
            </a:r>
          </a:p>
          <a:p>
            <a:pPr>
              <a:lnSpc>
                <a:spcPct val="120000"/>
              </a:lnSpc>
              <a:spcBef>
                <a:spcPts val="600"/>
              </a:spcBef>
              <a:defRPr/>
            </a:pPr>
            <a:r>
              <a:rPr lang="en-US" dirty="0">
                <a:latin typeface="Gill Sans MT" panose="020B0502020104020203" pitchFamily="34" charset="77"/>
              </a:rPr>
              <a:t>each bridge can determine a </a:t>
            </a:r>
            <a:r>
              <a:rPr lang="en-US" b="1" dirty="0">
                <a:solidFill>
                  <a:srgbClr val="C00000"/>
                </a:solidFill>
                <a:latin typeface="Gill Sans MT" panose="020B0502020104020203" pitchFamily="34" charset="77"/>
              </a:rPr>
              <a:t>root port</a:t>
            </a:r>
            <a:r>
              <a:rPr lang="en-US" dirty="0">
                <a:latin typeface="Gill Sans MT" panose="020B0502020104020203" pitchFamily="34" charset="77"/>
              </a:rPr>
              <a:t>, the port that gives the </a:t>
            </a:r>
            <a:r>
              <a:rPr lang="en-US" dirty="0">
                <a:solidFill>
                  <a:srgbClr val="C00000"/>
                </a:solidFill>
                <a:latin typeface="Gill Sans MT" panose="020B0502020104020203" pitchFamily="34" charset="77"/>
              </a:rPr>
              <a:t>best pat</a:t>
            </a:r>
            <a:r>
              <a:rPr lang="en-US" dirty="0">
                <a:latin typeface="Gill Sans MT" panose="020B0502020104020203" pitchFamily="34" charset="77"/>
              </a:rPr>
              <a:t>h to the root.</a:t>
            </a:r>
          </a:p>
          <a:p>
            <a:pPr>
              <a:lnSpc>
                <a:spcPct val="120000"/>
              </a:lnSpc>
              <a:spcBef>
                <a:spcPts val="600"/>
              </a:spcBef>
              <a:defRPr/>
            </a:pPr>
            <a:r>
              <a:rPr lang="en-US" dirty="0">
                <a:latin typeface="Gill Sans MT" panose="020B0502020104020203" pitchFamily="34" charset="77"/>
              </a:rPr>
              <a:t>select ports to be included in the spanning tree (</a:t>
            </a:r>
            <a:r>
              <a:rPr lang="en-US" b="1" dirty="0">
                <a:solidFill>
                  <a:srgbClr val="C00000"/>
                </a:solidFill>
                <a:latin typeface="Gill Sans MT" panose="020B0502020104020203" pitchFamily="34" charset="77"/>
              </a:rPr>
              <a:t>Active and Passive/Blocked</a:t>
            </a:r>
            <a:r>
              <a:rPr lang="en-US" dirty="0">
                <a:latin typeface="Gill Sans MT" panose="020B0502020104020203" pitchFamily="34" charset="77"/>
              </a:rPr>
              <a:t>).</a:t>
            </a:r>
          </a:p>
        </p:txBody>
      </p:sp>
      <p:pic>
        <p:nvPicPr>
          <p:cNvPr id="5" name="Picture 16" descr="underline_base">
            <a:extLst>
              <a:ext uri="{FF2B5EF4-FFF2-40B4-BE49-F238E27FC236}">
                <a16:creationId xmlns:a16="http://schemas.microsoft.com/office/drawing/2014/main" id="{8606CBC2-A19D-8E41-897E-B3A830F0AF39}"/>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450" y="842805"/>
            <a:ext cx="5494020" cy="87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7697104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8C975-2BBC-1044-ADD6-1161A3BE55E1}"/>
              </a:ext>
            </a:extLst>
          </p:cNvPr>
          <p:cNvSpPr>
            <a:spLocks noGrp="1"/>
          </p:cNvSpPr>
          <p:nvPr>
            <p:ph type="title"/>
          </p:nvPr>
        </p:nvSpPr>
        <p:spPr>
          <a:xfrm>
            <a:off x="184891" y="0"/>
            <a:ext cx="8205346" cy="682834"/>
          </a:xfrm>
        </p:spPr>
        <p:txBody>
          <a:bodyPr>
            <a:noAutofit/>
          </a:bodyPr>
          <a:lstStyle/>
          <a:p>
            <a:r>
              <a:rPr lang="en-US" dirty="0">
                <a:solidFill>
                  <a:schemeClr val="accent2"/>
                </a:solidFill>
                <a:latin typeface="Gill Sans MT" panose="020B0502020104020203" pitchFamily="34" charset="77"/>
              </a:rPr>
              <a:t>Spanning Tree example</a:t>
            </a:r>
          </a:p>
        </p:txBody>
      </p:sp>
      <p:sp>
        <p:nvSpPr>
          <p:cNvPr id="3" name="Footer Placeholder 2">
            <a:extLst>
              <a:ext uri="{FF2B5EF4-FFF2-40B4-BE49-F238E27FC236}">
                <a16:creationId xmlns:a16="http://schemas.microsoft.com/office/drawing/2014/main" id="{B1EB4C62-C780-764B-B760-147E8AA34746}"/>
              </a:ext>
            </a:extLst>
          </p:cNvPr>
          <p:cNvSpPr>
            <a:spLocks noGrp="1"/>
          </p:cNvSpPr>
          <p:nvPr>
            <p:ph type="ftr" sz="quarter" idx="11"/>
          </p:nvPr>
        </p:nvSpPr>
        <p:spPr/>
        <p:txBody>
          <a:bodyPr/>
          <a:lstStyle/>
          <a:p>
            <a:pPr>
              <a:defRPr/>
            </a:pPr>
            <a:r>
              <a:rPr lang="en-US"/>
              <a:t>Data Link Layer</a:t>
            </a:r>
            <a:endParaRPr lang="en-US" dirty="0"/>
          </a:p>
        </p:txBody>
      </p:sp>
      <p:sp>
        <p:nvSpPr>
          <p:cNvPr id="4" name="Slide Number Placeholder 3">
            <a:extLst>
              <a:ext uri="{FF2B5EF4-FFF2-40B4-BE49-F238E27FC236}">
                <a16:creationId xmlns:a16="http://schemas.microsoft.com/office/drawing/2014/main" id="{E613C29C-5B8A-7040-A8D3-DA2856FB323E}"/>
              </a:ext>
            </a:extLst>
          </p:cNvPr>
          <p:cNvSpPr>
            <a:spLocks noGrp="1"/>
          </p:cNvSpPr>
          <p:nvPr>
            <p:ph type="sldNum" sz="quarter" idx="12"/>
          </p:nvPr>
        </p:nvSpPr>
        <p:spPr/>
        <p:txBody>
          <a:bodyPr/>
          <a:lstStyle/>
          <a:p>
            <a:pPr>
              <a:defRPr/>
            </a:pPr>
            <a:r>
              <a:rPr lang="en-US"/>
              <a:t>5-</a:t>
            </a:r>
            <a:fld id="{B3616EB6-F471-2047-976B-63D7811A01EC}" type="slidenum">
              <a:rPr lang="en-US" smtClean="0"/>
              <a:pPr>
                <a:defRPr/>
              </a:pPr>
              <a:t>126</a:t>
            </a:fld>
            <a:endParaRPr lang="en-US" dirty="0"/>
          </a:p>
        </p:txBody>
      </p:sp>
      <p:pic>
        <p:nvPicPr>
          <p:cNvPr id="105" name="Picture 16" descr="underline_base">
            <a:extLst>
              <a:ext uri="{FF2B5EF4-FFF2-40B4-BE49-F238E27FC236}">
                <a16:creationId xmlns:a16="http://schemas.microsoft.com/office/drawing/2014/main" id="{7B041B34-66E3-FC40-B26A-7E62A569629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065" y="713283"/>
            <a:ext cx="5223297" cy="139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21" name="Group 120">
            <a:extLst>
              <a:ext uri="{FF2B5EF4-FFF2-40B4-BE49-F238E27FC236}">
                <a16:creationId xmlns:a16="http://schemas.microsoft.com/office/drawing/2014/main" id="{6C6971BE-7F22-CE49-89FD-51560D29ABF2}"/>
              </a:ext>
            </a:extLst>
          </p:cNvPr>
          <p:cNvGrpSpPr/>
          <p:nvPr/>
        </p:nvGrpSpPr>
        <p:grpSpPr>
          <a:xfrm>
            <a:off x="1606379" y="2175827"/>
            <a:ext cx="6042453" cy="3273503"/>
            <a:chOff x="1606379" y="2175827"/>
            <a:chExt cx="6042453" cy="3273503"/>
          </a:xfrm>
        </p:grpSpPr>
        <p:grpSp>
          <p:nvGrpSpPr>
            <p:cNvPr id="6" name="Group 58">
              <a:extLst>
                <a:ext uri="{FF2B5EF4-FFF2-40B4-BE49-F238E27FC236}">
                  <a16:creationId xmlns:a16="http://schemas.microsoft.com/office/drawing/2014/main" id="{A4176ADE-BA3B-724A-B71D-FEC35A4AF2C8}"/>
                </a:ext>
              </a:extLst>
            </p:cNvPr>
            <p:cNvGrpSpPr>
              <a:grpSpLocks/>
            </p:cNvGrpSpPr>
            <p:nvPr/>
          </p:nvGrpSpPr>
          <p:grpSpPr bwMode="auto">
            <a:xfrm>
              <a:off x="2224216" y="3954635"/>
              <a:ext cx="2326483" cy="957451"/>
              <a:chOff x="958850" y="2834640"/>
              <a:chExt cx="2474517" cy="1286613"/>
            </a:xfrm>
          </p:grpSpPr>
          <p:sp>
            <p:nvSpPr>
              <p:cNvPr id="47" name="Line 20">
                <a:extLst>
                  <a:ext uri="{FF2B5EF4-FFF2-40B4-BE49-F238E27FC236}">
                    <a16:creationId xmlns:a16="http://schemas.microsoft.com/office/drawing/2014/main" id="{63CD366E-9196-D743-94A7-9278B81C7B5C}"/>
                  </a:ext>
                </a:extLst>
              </p:cNvPr>
              <p:cNvSpPr>
                <a:spLocks noChangeShapeType="1"/>
              </p:cNvSpPr>
              <p:nvPr/>
            </p:nvSpPr>
            <p:spPr bwMode="auto">
              <a:xfrm flipH="1">
                <a:off x="1582903" y="3030456"/>
                <a:ext cx="555772"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48" name="Line 21">
                <a:extLst>
                  <a:ext uri="{FF2B5EF4-FFF2-40B4-BE49-F238E27FC236}">
                    <a16:creationId xmlns:a16="http://schemas.microsoft.com/office/drawing/2014/main" id="{A507C085-449B-7548-857F-2C837AF1648D}"/>
                  </a:ext>
                </a:extLst>
              </p:cNvPr>
              <p:cNvSpPr>
                <a:spLocks noChangeShapeType="1"/>
              </p:cNvSpPr>
              <p:nvPr/>
            </p:nvSpPr>
            <p:spPr bwMode="auto">
              <a:xfrm flipH="1">
                <a:off x="1970355" y="3078074"/>
                <a:ext cx="271534" cy="3142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49" name="Line 22">
                <a:extLst>
                  <a:ext uri="{FF2B5EF4-FFF2-40B4-BE49-F238E27FC236}">
                    <a16:creationId xmlns:a16="http://schemas.microsoft.com/office/drawing/2014/main" id="{6737A843-D024-0C46-B48F-CC49E389B15B}"/>
                  </a:ext>
                </a:extLst>
              </p:cNvPr>
              <p:cNvSpPr>
                <a:spLocks noChangeShapeType="1"/>
              </p:cNvSpPr>
              <p:nvPr/>
            </p:nvSpPr>
            <p:spPr bwMode="auto">
              <a:xfrm>
                <a:off x="2389566" y="3106645"/>
                <a:ext cx="73044" cy="29523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50" name="Text Box 64">
                <a:extLst>
                  <a:ext uri="{FF2B5EF4-FFF2-40B4-BE49-F238E27FC236}">
                    <a16:creationId xmlns:a16="http://schemas.microsoft.com/office/drawing/2014/main" id="{38939C8B-C0C8-D943-8078-5D341B019157}"/>
                  </a:ext>
                </a:extLst>
              </p:cNvPr>
              <p:cNvSpPr txBox="1">
                <a:spLocks noChangeArrowheads="1"/>
              </p:cNvSpPr>
              <p:nvPr/>
            </p:nvSpPr>
            <p:spPr bwMode="auto">
              <a:xfrm>
                <a:off x="958850" y="2844743"/>
                <a:ext cx="602033" cy="6564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A</a:t>
                </a:r>
              </a:p>
            </p:txBody>
          </p:sp>
          <p:sp>
            <p:nvSpPr>
              <p:cNvPr id="51" name="Text Box 65">
                <a:extLst>
                  <a:ext uri="{FF2B5EF4-FFF2-40B4-BE49-F238E27FC236}">
                    <a16:creationId xmlns:a16="http://schemas.microsoft.com/office/drawing/2014/main" id="{951E879A-1BB7-8E49-AC0A-2DC85F379DC1}"/>
                  </a:ext>
                </a:extLst>
              </p:cNvPr>
              <p:cNvSpPr txBox="1">
                <a:spLocks noChangeArrowheads="1"/>
              </p:cNvSpPr>
              <p:nvPr/>
            </p:nvSpPr>
            <p:spPr bwMode="auto">
              <a:xfrm>
                <a:off x="1408231" y="3306641"/>
                <a:ext cx="602033" cy="6564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B</a:t>
                </a:r>
              </a:p>
            </p:txBody>
          </p:sp>
          <p:sp>
            <p:nvSpPr>
              <p:cNvPr id="52" name="Text Box 73">
                <a:extLst>
                  <a:ext uri="{FF2B5EF4-FFF2-40B4-BE49-F238E27FC236}">
                    <a16:creationId xmlns:a16="http://schemas.microsoft.com/office/drawing/2014/main" id="{47A66925-90E6-EC43-8D52-1D245F39BEA1}"/>
                  </a:ext>
                </a:extLst>
              </p:cNvPr>
              <p:cNvSpPr txBox="1">
                <a:spLocks noChangeArrowheads="1"/>
              </p:cNvSpPr>
              <p:nvPr/>
            </p:nvSpPr>
            <p:spPr bwMode="auto">
              <a:xfrm>
                <a:off x="2680254" y="2946817"/>
                <a:ext cx="753113" cy="6564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2</a:t>
                </a:r>
              </a:p>
            </p:txBody>
          </p:sp>
          <p:sp>
            <p:nvSpPr>
              <p:cNvPr id="53" name="Text Box 66">
                <a:extLst>
                  <a:ext uri="{FF2B5EF4-FFF2-40B4-BE49-F238E27FC236}">
                    <a16:creationId xmlns:a16="http://schemas.microsoft.com/office/drawing/2014/main" id="{BF8E203D-E72A-284F-AE54-BD6B7292E543}"/>
                  </a:ext>
                </a:extLst>
              </p:cNvPr>
              <p:cNvSpPr txBox="1">
                <a:spLocks noChangeArrowheads="1"/>
              </p:cNvSpPr>
              <p:nvPr/>
            </p:nvSpPr>
            <p:spPr bwMode="auto">
              <a:xfrm>
                <a:off x="2551193" y="3464755"/>
                <a:ext cx="624837" cy="6564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C</a:t>
                </a:r>
              </a:p>
            </p:txBody>
          </p:sp>
          <p:grpSp>
            <p:nvGrpSpPr>
              <p:cNvPr id="54" name="Group 44">
                <a:extLst>
                  <a:ext uri="{FF2B5EF4-FFF2-40B4-BE49-F238E27FC236}">
                    <a16:creationId xmlns:a16="http://schemas.microsoft.com/office/drawing/2014/main" id="{6A86BD5A-B2E4-434A-9BD6-0711FF593255}"/>
                  </a:ext>
                </a:extLst>
              </p:cNvPr>
              <p:cNvGrpSpPr>
                <a:grpSpLocks/>
              </p:cNvGrpSpPr>
              <p:nvPr/>
            </p:nvGrpSpPr>
            <p:grpSpPr bwMode="auto">
              <a:xfrm>
                <a:off x="1127760" y="2834640"/>
                <a:ext cx="568960" cy="481140"/>
                <a:chOff x="-44" y="1473"/>
                <a:chExt cx="981" cy="1105"/>
              </a:xfrm>
            </p:grpSpPr>
            <p:pic>
              <p:nvPicPr>
                <p:cNvPr id="62" name="Picture 45" descr="desktop_computer_stylized_medium">
                  <a:extLst>
                    <a:ext uri="{FF2B5EF4-FFF2-40B4-BE49-F238E27FC236}">
                      <a16:creationId xmlns:a16="http://schemas.microsoft.com/office/drawing/2014/main" id="{1589B8E9-F772-654E-9AA1-AA3F85C020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3" name="Freeform 46">
                  <a:extLst>
                    <a:ext uri="{FF2B5EF4-FFF2-40B4-BE49-F238E27FC236}">
                      <a16:creationId xmlns:a16="http://schemas.microsoft.com/office/drawing/2014/main" id="{BE7C135F-22CB-6545-BB48-C3CCDCEBF186}"/>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55" name="Group 44">
                <a:extLst>
                  <a:ext uri="{FF2B5EF4-FFF2-40B4-BE49-F238E27FC236}">
                    <a16:creationId xmlns:a16="http://schemas.microsoft.com/office/drawing/2014/main" id="{FA41CF74-310F-0547-874F-21972A1C8782}"/>
                  </a:ext>
                </a:extLst>
              </p:cNvPr>
              <p:cNvGrpSpPr>
                <a:grpSpLocks/>
              </p:cNvGrpSpPr>
              <p:nvPr/>
            </p:nvGrpSpPr>
            <p:grpSpPr bwMode="auto">
              <a:xfrm>
                <a:off x="1534160" y="3291840"/>
                <a:ext cx="568960" cy="481140"/>
                <a:chOff x="-44" y="1473"/>
                <a:chExt cx="981" cy="1105"/>
              </a:xfrm>
            </p:grpSpPr>
            <p:pic>
              <p:nvPicPr>
                <p:cNvPr id="60" name="Picture 45" descr="desktop_computer_stylized_medium">
                  <a:extLst>
                    <a:ext uri="{FF2B5EF4-FFF2-40B4-BE49-F238E27FC236}">
                      <a16:creationId xmlns:a16="http://schemas.microsoft.com/office/drawing/2014/main" id="{A1BDAED8-C832-424E-A5A7-85E1C21975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1" name="Freeform 46">
                  <a:extLst>
                    <a:ext uri="{FF2B5EF4-FFF2-40B4-BE49-F238E27FC236}">
                      <a16:creationId xmlns:a16="http://schemas.microsoft.com/office/drawing/2014/main" id="{ADF101A4-35A6-6145-894C-AB23DB5E3C7B}"/>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56" name="Group 44">
                <a:extLst>
                  <a:ext uri="{FF2B5EF4-FFF2-40B4-BE49-F238E27FC236}">
                    <a16:creationId xmlns:a16="http://schemas.microsoft.com/office/drawing/2014/main" id="{C0E911CC-928D-2D41-AF19-99BA7464C749}"/>
                  </a:ext>
                </a:extLst>
              </p:cNvPr>
              <p:cNvGrpSpPr>
                <a:grpSpLocks/>
              </p:cNvGrpSpPr>
              <p:nvPr/>
            </p:nvGrpSpPr>
            <p:grpSpPr bwMode="auto">
              <a:xfrm>
                <a:off x="2062480" y="3322320"/>
                <a:ext cx="568960" cy="481140"/>
                <a:chOff x="-44" y="1473"/>
                <a:chExt cx="981" cy="1105"/>
              </a:xfrm>
            </p:grpSpPr>
            <p:pic>
              <p:nvPicPr>
                <p:cNvPr id="58" name="Picture 45" descr="desktop_computer_stylized_medium">
                  <a:extLst>
                    <a:ext uri="{FF2B5EF4-FFF2-40B4-BE49-F238E27FC236}">
                      <a16:creationId xmlns:a16="http://schemas.microsoft.com/office/drawing/2014/main" id="{3E190BBC-B2CA-3A4A-B43F-ADE1AB5821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9" name="Freeform 46">
                  <a:extLst>
                    <a:ext uri="{FF2B5EF4-FFF2-40B4-BE49-F238E27FC236}">
                      <a16:creationId xmlns:a16="http://schemas.microsoft.com/office/drawing/2014/main" id="{1AD2F1F3-ABB9-F04F-BEFC-598FA2BBDEFD}"/>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pic>
            <p:nvPicPr>
              <p:cNvPr id="57" name="Picture 3">
                <a:extLst>
                  <a:ext uri="{FF2B5EF4-FFF2-40B4-BE49-F238E27FC236}">
                    <a16:creationId xmlns:a16="http://schemas.microsoft.com/office/drawing/2014/main" id="{E93DD691-A467-EC46-B8C7-0118CE0937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4817" y="2879664"/>
                <a:ext cx="678041" cy="2999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grpSp>
          <p:nvGrpSpPr>
            <p:cNvPr id="7" name="Group 76">
              <a:extLst>
                <a:ext uri="{FF2B5EF4-FFF2-40B4-BE49-F238E27FC236}">
                  <a16:creationId xmlns:a16="http://schemas.microsoft.com/office/drawing/2014/main" id="{CCD1DD4B-88EC-E04A-9354-AAD5FD94658C}"/>
                </a:ext>
              </a:extLst>
            </p:cNvPr>
            <p:cNvGrpSpPr>
              <a:grpSpLocks/>
            </p:cNvGrpSpPr>
            <p:nvPr/>
          </p:nvGrpSpPr>
          <p:grpSpPr bwMode="auto">
            <a:xfrm>
              <a:off x="3867665" y="3169952"/>
              <a:ext cx="3781167" cy="2279378"/>
              <a:chOff x="2105951" y="1468421"/>
              <a:chExt cx="5322453" cy="2846723"/>
            </a:xfrm>
          </p:grpSpPr>
          <p:sp>
            <p:nvSpPr>
              <p:cNvPr id="8" name="Line 23">
                <a:extLst>
                  <a:ext uri="{FF2B5EF4-FFF2-40B4-BE49-F238E27FC236}">
                    <a16:creationId xmlns:a16="http://schemas.microsoft.com/office/drawing/2014/main" id="{BF67C266-7CC3-0548-B244-805E092D58EF}"/>
                  </a:ext>
                </a:extLst>
              </p:cNvPr>
              <p:cNvSpPr>
                <a:spLocks noChangeShapeType="1"/>
              </p:cNvSpPr>
              <p:nvPr/>
            </p:nvSpPr>
            <p:spPr bwMode="auto">
              <a:xfrm flipH="1">
                <a:off x="3635258" y="3068344"/>
                <a:ext cx="346043" cy="21584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9" name="Line 24">
                <a:extLst>
                  <a:ext uri="{FF2B5EF4-FFF2-40B4-BE49-F238E27FC236}">
                    <a16:creationId xmlns:a16="http://schemas.microsoft.com/office/drawing/2014/main" id="{CBF2BA71-49CE-4A40-9D83-580ED93729AE}"/>
                  </a:ext>
                </a:extLst>
              </p:cNvPr>
              <p:cNvSpPr>
                <a:spLocks noChangeShapeType="1"/>
              </p:cNvSpPr>
              <p:nvPr/>
            </p:nvSpPr>
            <p:spPr bwMode="auto">
              <a:xfrm flipH="1">
                <a:off x="3949554" y="3087389"/>
                <a:ext cx="125401" cy="58721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10" name="Line 25">
                <a:extLst>
                  <a:ext uri="{FF2B5EF4-FFF2-40B4-BE49-F238E27FC236}">
                    <a16:creationId xmlns:a16="http://schemas.microsoft.com/office/drawing/2014/main" id="{58B3DF6E-0522-274A-9914-689589614772}"/>
                  </a:ext>
                </a:extLst>
              </p:cNvPr>
              <p:cNvSpPr>
                <a:spLocks noChangeShapeType="1"/>
              </p:cNvSpPr>
              <p:nvPr/>
            </p:nvSpPr>
            <p:spPr bwMode="auto">
              <a:xfrm>
                <a:off x="4254326" y="3030254"/>
                <a:ext cx="230167" cy="36185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11" name="Line 26">
                <a:extLst>
                  <a:ext uri="{FF2B5EF4-FFF2-40B4-BE49-F238E27FC236}">
                    <a16:creationId xmlns:a16="http://schemas.microsoft.com/office/drawing/2014/main" id="{2EAB2152-99D3-7B45-B487-F7590DE223E2}"/>
                  </a:ext>
                </a:extLst>
              </p:cNvPr>
              <p:cNvSpPr>
                <a:spLocks noChangeShapeType="1"/>
              </p:cNvSpPr>
              <p:nvPr/>
            </p:nvSpPr>
            <p:spPr bwMode="auto">
              <a:xfrm flipH="1">
                <a:off x="5532145" y="3106433"/>
                <a:ext cx="428585" cy="24440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12" name="Line 27">
                <a:extLst>
                  <a:ext uri="{FF2B5EF4-FFF2-40B4-BE49-F238E27FC236}">
                    <a16:creationId xmlns:a16="http://schemas.microsoft.com/office/drawing/2014/main" id="{E0406FC6-8355-FD4D-BCA0-D5C12CFA0850}"/>
                  </a:ext>
                </a:extLst>
              </p:cNvPr>
              <p:cNvSpPr>
                <a:spLocks noChangeShapeType="1"/>
              </p:cNvSpPr>
              <p:nvPr/>
            </p:nvSpPr>
            <p:spPr bwMode="auto">
              <a:xfrm flipH="1">
                <a:off x="6035335" y="3077866"/>
                <a:ext cx="9524" cy="46977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13" name="Line 35">
                <a:extLst>
                  <a:ext uri="{FF2B5EF4-FFF2-40B4-BE49-F238E27FC236}">
                    <a16:creationId xmlns:a16="http://schemas.microsoft.com/office/drawing/2014/main" id="{4475289F-AEA2-4845-83A8-A58CE266B6FC}"/>
                  </a:ext>
                </a:extLst>
              </p:cNvPr>
              <p:cNvSpPr>
                <a:spLocks noChangeShapeType="1"/>
              </p:cNvSpPr>
              <p:nvPr/>
            </p:nvSpPr>
            <p:spPr bwMode="auto">
              <a:xfrm flipH="1">
                <a:off x="2105951" y="2355749"/>
                <a:ext cx="1791221" cy="21553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14" name="Line 36">
                <a:extLst>
                  <a:ext uri="{FF2B5EF4-FFF2-40B4-BE49-F238E27FC236}">
                    <a16:creationId xmlns:a16="http://schemas.microsoft.com/office/drawing/2014/main" id="{6866441B-A5F7-3B42-B5B4-B77052868EE5}"/>
                  </a:ext>
                </a:extLst>
              </p:cNvPr>
              <p:cNvSpPr>
                <a:spLocks noChangeShapeType="1"/>
              </p:cNvSpPr>
              <p:nvPr/>
            </p:nvSpPr>
            <p:spPr bwMode="auto">
              <a:xfrm>
                <a:off x="4200356" y="2322421"/>
                <a:ext cx="0" cy="59991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15" name="Line 37">
                <a:extLst>
                  <a:ext uri="{FF2B5EF4-FFF2-40B4-BE49-F238E27FC236}">
                    <a16:creationId xmlns:a16="http://schemas.microsoft.com/office/drawing/2014/main" id="{0532B183-9066-1242-AE35-E570E40CF4DA}"/>
                  </a:ext>
                </a:extLst>
              </p:cNvPr>
              <p:cNvSpPr>
                <a:spLocks noChangeShapeType="1"/>
              </p:cNvSpPr>
              <p:nvPr/>
            </p:nvSpPr>
            <p:spPr bwMode="auto">
              <a:xfrm flipH="1" flipV="1">
                <a:off x="4449571" y="2306551"/>
                <a:ext cx="1406394" cy="68402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16" name="Line 63">
                <a:extLst>
                  <a:ext uri="{FF2B5EF4-FFF2-40B4-BE49-F238E27FC236}">
                    <a16:creationId xmlns:a16="http://schemas.microsoft.com/office/drawing/2014/main" id="{59E5C18C-0390-4C40-910C-3D7BD1B6A52A}"/>
                  </a:ext>
                </a:extLst>
              </p:cNvPr>
              <p:cNvSpPr>
                <a:spLocks noChangeShapeType="1"/>
              </p:cNvSpPr>
              <p:nvPr/>
            </p:nvSpPr>
            <p:spPr bwMode="auto">
              <a:xfrm>
                <a:off x="6411539" y="3131826"/>
                <a:ext cx="285723" cy="15870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17" name="Text Box 67">
                <a:extLst>
                  <a:ext uri="{FF2B5EF4-FFF2-40B4-BE49-F238E27FC236}">
                    <a16:creationId xmlns:a16="http://schemas.microsoft.com/office/drawing/2014/main" id="{36D1DD9A-2F58-6443-A860-92196DE7E2E6}"/>
                  </a:ext>
                </a:extLst>
              </p:cNvPr>
              <p:cNvSpPr txBox="1">
                <a:spLocks noChangeArrowheads="1"/>
              </p:cNvSpPr>
              <p:nvPr/>
            </p:nvSpPr>
            <p:spPr bwMode="auto">
              <a:xfrm>
                <a:off x="3620973" y="3222291"/>
                <a:ext cx="624614" cy="6564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D</a:t>
                </a:r>
              </a:p>
            </p:txBody>
          </p:sp>
          <p:sp>
            <p:nvSpPr>
              <p:cNvPr id="18" name="Text Box 68">
                <a:extLst>
                  <a:ext uri="{FF2B5EF4-FFF2-40B4-BE49-F238E27FC236}">
                    <a16:creationId xmlns:a16="http://schemas.microsoft.com/office/drawing/2014/main" id="{0C3F0270-8CE0-824F-8EA3-BE4693573A1E}"/>
                  </a:ext>
                </a:extLst>
              </p:cNvPr>
              <p:cNvSpPr txBox="1">
                <a:spLocks noChangeArrowheads="1"/>
              </p:cNvSpPr>
              <p:nvPr/>
            </p:nvSpPr>
            <p:spPr bwMode="auto">
              <a:xfrm>
                <a:off x="4094003" y="3658732"/>
                <a:ext cx="601818" cy="6564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E</a:t>
                </a:r>
              </a:p>
            </p:txBody>
          </p:sp>
          <p:sp>
            <p:nvSpPr>
              <p:cNvPr id="19" name="Text Box 69">
                <a:extLst>
                  <a:ext uri="{FF2B5EF4-FFF2-40B4-BE49-F238E27FC236}">
                    <a16:creationId xmlns:a16="http://schemas.microsoft.com/office/drawing/2014/main" id="{CF16EE44-EC06-FD40-913C-176C1C32A9ED}"/>
                  </a:ext>
                </a:extLst>
              </p:cNvPr>
              <p:cNvSpPr txBox="1">
                <a:spLocks noChangeArrowheads="1"/>
              </p:cNvSpPr>
              <p:nvPr/>
            </p:nvSpPr>
            <p:spPr bwMode="auto">
              <a:xfrm>
                <a:off x="4567037" y="3057234"/>
                <a:ext cx="579022" cy="6564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F</a:t>
                </a:r>
              </a:p>
            </p:txBody>
          </p:sp>
          <p:sp>
            <p:nvSpPr>
              <p:cNvPr id="20" name="Text Box 74">
                <a:extLst>
                  <a:ext uri="{FF2B5EF4-FFF2-40B4-BE49-F238E27FC236}">
                    <a16:creationId xmlns:a16="http://schemas.microsoft.com/office/drawing/2014/main" id="{2164D738-AB7C-0044-8E12-6458DFA41C9D}"/>
                  </a:ext>
                </a:extLst>
              </p:cNvPr>
              <p:cNvSpPr txBox="1">
                <a:spLocks noChangeArrowheads="1"/>
              </p:cNvSpPr>
              <p:nvPr/>
            </p:nvSpPr>
            <p:spPr bwMode="auto">
              <a:xfrm>
                <a:off x="3408268" y="2768388"/>
                <a:ext cx="752844" cy="6564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3</a:t>
                </a:r>
              </a:p>
            </p:txBody>
          </p:sp>
          <p:sp>
            <p:nvSpPr>
              <p:cNvPr id="21" name="Text Box 75">
                <a:extLst>
                  <a:ext uri="{FF2B5EF4-FFF2-40B4-BE49-F238E27FC236}">
                    <a16:creationId xmlns:a16="http://schemas.microsoft.com/office/drawing/2014/main" id="{B5A20DF2-15BA-BB44-821A-4545CF9DA5EC}"/>
                  </a:ext>
                </a:extLst>
              </p:cNvPr>
              <p:cNvSpPr txBox="1">
                <a:spLocks noChangeArrowheads="1"/>
              </p:cNvSpPr>
              <p:nvPr/>
            </p:nvSpPr>
            <p:spPr bwMode="auto">
              <a:xfrm>
                <a:off x="4065366" y="1468421"/>
                <a:ext cx="752844" cy="6564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1</a:t>
                </a:r>
              </a:p>
            </p:txBody>
          </p:sp>
          <p:sp>
            <p:nvSpPr>
              <p:cNvPr id="22" name="Text Box 76">
                <a:extLst>
                  <a:ext uri="{FF2B5EF4-FFF2-40B4-BE49-F238E27FC236}">
                    <a16:creationId xmlns:a16="http://schemas.microsoft.com/office/drawing/2014/main" id="{CADE679B-049C-5740-A220-C9607424EE6C}"/>
                  </a:ext>
                </a:extLst>
              </p:cNvPr>
              <p:cNvSpPr txBox="1">
                <a:spLocks noChangeArrowheads="1"/>
              </p:cNvSpPr>
              <p:nvPr/>
            </p:nvSpPr>
            <p:spPr bwMode="auto">
              <a:xfrm>
                <a:off x="5997750" y="2460180"/>
                <a:ext cx="752844" cy="6564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4</a:t>
                </a:r>
              </a:p>
            </p:txBody>
          </p:sp>
          <p:sp>
            <p:nvSpPr>
              <p:cNvPr id="23" name="Text Box 78">
                <a:extLst>
                  <a:ext uri="{FF2B5EF4-FFF2-40B4-BE49-F238E27FC236}">
                    <a16:creationId xmlns:a16="http://schemas.microsoft.com/office/drawing/2014/main" id="{98070270-52D5-6644-BB12-C9BE41F4949A}"/>
                  </a:ext>
                </a:extLst>
              </p:cNvPr>
              <p:cNvSpPr txBox="1">
                <a:spLocks noChangeArrowheads="1"/>
              </p:cNvSpPr>
              <p:nvPr/>
            </p:nvSpPr>
            <p:spPr bwMode="auto">
              <a:xfrm>
                <a:off x="6240104" y="3541290"/>
                <a:ext cx="624614" cy="6564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H</a:t>
                </a:r>
              </a:p>
            </p:txBody>
          </p:sp>
          <p:sp>
            <p:nvSpPr>
              <p:cNvPr id="24" name="Text Box 79">
                <a:extLst>
                  <a:ext uri="{FF2B5EF4-FFF2-40B4-BE49-F238E27FC236}">
                    <a16:creationId xmlns:a16="http://schemas.microsoft.com/office/drawing/2014/main" id="{47D09EEA-9B3E-8544-8BBF-9EFF9E983A8B}"/>
                  </a:ext>
                </a:extLst>
              </p:cNvPr>
              <p:cNvSpPr txBox="1">
                <a:spLocks noChangeArrowheads="1"/>
              </p:cNvSpPr>
              <p:nvPr/>
            </p:nvSpPr>
            <p:spPr bwMode="auto">
              <a:xfrm>
                <a:off x="6986159" y="3179440"/>
                <a:ext cx="442245" cy="6564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I</a:t>
                </a:r>
              </a:p>
            </p:txBody>
          </p:sp>
          <p:sp>
            <p:nvSpPr>
              <p:cNvPr id="25" name="Text Box 80">
                <a:extLst>
                  <a:ext uri="{FF2B5EF4-FFF2-40B4-BE49-F238E27FC236}">
                    <a16:creationId xmlns:a16="http://schemas.microsoft.com/office/drawing/2014/main" id="{4CB7A8EA-654F-AA46-A6C5-0F6A6EA9B91D}"/>
                  </a:ext>
                </a:extLst>
              </p:cNvPr>
              <p:cNvSpPr txBox="1">
                <a:spLocks noChangeArrowheads="1"/>
              </p:cNvSpPr>
              <p:nvPr/>
            </p:nvSpPr>
            <p:spPr bwMode="auto">
              <a:xfrm>
                <a:off x="5103561" y="3595251"/>
                <a:ext cx="647410" cy="6564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G</a:t>
                </a:r>
              </a:p>
            </p:txBody>
          </p:sp>
          <p:pic>
            <p:nvPicPr>
              <p:cNvPr id="26" name="Picture 3">
                <a:extLst>
                  <a:ext uri="{FF2B5EF4-FFF2-40B4-BE49-F238E27FC236}">
                    <a16:creationId xmlns:a16="http://schemas.microsoft.com/office/drawing/2014/main" id="{74165261-D3BB-9944-9579-C5E3192BB4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3899" y="2930268"/>
                <a:ext cx="677799" cy="2999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nvGrpSpPr>
              <p:cNvPr id="27" name="Group 44">
                <a:extLst>
                  <a:ext uri="{FF2B5EF4-FFF2-40B4-BE49-F238E27FC236}">
                    <a16:creationId xmlns:a16="http://schemas.microsoft.com/office/drawing/2014/main" id="{01679DC3-4EB7-E84A-BA6C-11190E096DFF}"/>
                  </a:ext>
                </a:extLst>
              </p:cNvPr>
              <p:cNvGrpSpPr>
                <a:grpSpLocks/>
              </p:cNvGrpSpPr>
              <p:nvPr/>
            </p:nvGrpSpPr>
            <p:grpSpPr bwMode="auto">
              <a:xfrm>
                <a:off x="3139440" y="3180080"/>
                <a:ext cx="568960" cy="481140"/>
                <a:chOff x="-44" y="1473"/>
                <a:chExt cx="981" cy="1105"/>
              </a:xfrm>
            </p:grpSpPr>
            <p:pic>
              <p:nvPicPr>
                <p:cNvPr id="45" name="Picture 45" descr="desktop_computer_stylized_medium">
                  <a:extLst>
                    <a:ext uri="{FF2B5EF4-FFF2-40B4-BE49-F238E27FC236}">
                      <a16:creationId xmlns:a16="http://schemas.microsoft.com/office/drawing/2014/main" id="{4B40E436-6271-9E47-8E7B-6B9C7DB409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6" name="Freeform 46">
                  <a:extLst>
                    <a:ext uri="{FF2B5EF4-FFF2-40B4-BE49-F238E27FC236}">
                      <a16:creationId xmlns:a16="http://schemas.microsoft.com/office/drawing/2014/main" id="{C58A5755-92AB-C940-ABD6-A6CE6F75350C}"/>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28" name="Group 44">
                <a:extLst>
                  <a:ext uri="{FF2B5EF4-FFF2-40B4-BE49-F238E27FC236}">
                    <a16:creationId xmlns:a16="http://schemas.microsoft.com/office/drawing/2014/main" id="{B70244C6-920A-084E-80DF-DB775F40423B}"/>
                  </a:ext>
                </a:extLst>
              </p:cNvPr>
              <p:cNvGrpSpPr>
                <a:grpSpLocks/>
              </p:cNvGrpSpPr>
              <p:nvPr/>
            </p:nvGrpSpPr>
            <p:grpSpPr bwMode="auto">
              <a:xfrm>
                <a:off x="3576320" y="3525520"/>
                <a:ext cx="568960" cy="481140"/>
                <a:chOff x="-44" y="1473"/>
                <a:chExt cx="981" cy="1105"/>
              </a:xfrm>
            </p:grpSpPr>
            <p:pic>
              <p:nvPicPr>
                <p:cNvPr id="43" name="Picture 45" descr="desktop_computer_stylized_medium">
                  <a:extLst>
                    <a:ext uri="{FF2B5EF4-FFF2-40B4-BE49-F238E27FC236}">
                      <a16:creationId xmlns:a16="http://schemas.microsoft.com/office/drawing/2014/main" id="{3084EEEB-E00E-DA4A-9484-DDCC9DFEC1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4" name="Freeform 46">
                  <a:extLst>
                    <a:ext uri="{FF2B5EF4-FFF2-40B4-BE49-F238E27FC236}">
                      <a16:creationId xmlns:a16="http://schemas.microsoft.com/office/drawing/2014/main" id="{C92E3A25-5F34-A940-A37A-2A2B18F1193D}"/>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29" name="Group 44">
                <a:extLst>
                  <a:ext uri="{FF2B5EF4-FFF2-40B4-BE49-F238E27FC236}">
                    <a16:creationId xmlns:a16="http://schemas.microsoft.com/office/drawing/2014/main" id="{01ADE4FB-3142-3F4E-ADE1-487950B09517}"/>
                  </a:ext>
                </a:extLst>
              </p:cNvPr>
              <p:cNvGrpSpPr>
                <a:grpSpLocks/>
              </p:cNvGrpSpPr>
              <p:nvPr/>
            </p:nvGrpSpPr>
            <p:grpSpPr bwMode="auto">
              <a:xfrm>
                <a:off x="4135120" y="3281680"/>
                <a:ext cx="568960" cy="481140"/>
                <a:chOff x="-44" y="1473"/>
                <a:chExt cx="981" cy="1105"/>
              </a:xfrm>
            </p:grpSpPr>
            <p:pic>
              <p:nvPicPr>
                <p:cNvPr id="41" name="Picture 45" descr="desktop_computer_stylized_medium">
                  <a:extLst>
                    <a:ext uri="{FF2B5EF4-FFF2-40B4-BE49-F238E27FC236}">
                      <a16:creationId xmlns:a16="http://schemas.microsoft.com/office/drawing/2014/main" id="{6EA91DB6-47CD-8848-B243-2DFE02CCC0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2" name="Freeform 46">
                  <a:extLst>
                    <a:ext uri="{FF2B5EF4-FFF2-40B4-BE49-F238E27FC236}">
                      <a16:creationId xmlns:a16="http://schemas.microsoft.com/office/drawing/2014/main" id="{00EABF68-EFF9-4140-831D-16D602374B99}"/>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30" name="Group 44">
                <a:extLst>
                  <a:ext uri="{FF2B5EF4-FFF2-40B4-BE49-F238E27FC236}">
                    <a16:creationId xmlns:a16="http://schemas.microsoft.com/office/drawing/2014/main" id="{F9EB946B-B172-B34C-88EC-7B7031A74E9D}"/>
                  </a:ext>
                </a:extLst>
              </p:cNvPr>
              <p:cNvGrpSpPr>
                <a:grpSpLocks/>
              </p:cNvGrpSpPr>
              <p:nvPr/>
            </p:nvGrpSpPr>
            <p:grpSpPr bwMode="auto">
              <a:xfrm>
                <a:off x="5049520" y="3261360"/>
                <a:ext cx="568960" cy="481140"/>
                <a:chOff x="-44" y="1473"/>
                <a:chExt cx="981" cy="1105"/>
              </a:xfrm>
            </p:grpSpPr>
            <p:pic>
              <p:nvPicPr>
                <p:cNvPr id="39" name="Picture 45" descr="desktop_computer_stylized_medium">
                  <a:extLst>
                    <a:ext uri="{FF2B5EF4-FFF2-40B4-BE49-F238E27FC236}">
                      <a16:creationId xmlns:a16="http://schemas.microsoft.com/office/drawing/2014/main" id="{CD13DF1F-DCB9-AB41-B238-9EA1023607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 name="Freeform 46">
                  <a:extLst>
                    <a:ext uri="{FF2B5EF4-FFF2-40B4-BE49-F238E27FC236}">
                      <a16:creationId xmlns:a16="http://schemas.microsoft.com/office/drawing/2014/main" id="{484E32ED-1052-A246-A973-324ED3568E17}"/>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31" name="Group 44">
                <a:extLst>
                  <a:ext uri="{FF2B5EF4-FFF2-40B4-BE49-F238E27FC236}">
                    <a16:creationId xmlns:a16="http://schemas.microsoft.com/office/drawing/2014/main" id="{21D72591-E6B2-324C-8FBD-7024436B2ACC}"/>
                  </a:ext>
                </a:extLst>
              </p:cNvPr>
              <p:cNvGrpSpPr>
                <a:grpSpLocks/>
              </p:cNvGrpSpPr>
              <p:nvPr/>
            </p:nvGrpSpPr>
            <p:grpSpPr bwMode="auto">
              <a:xfrm>
                <a:off x="5588000" y="3434080"/>
                <a:ext cx="568960" cy="481140"/>
                <a:chOff x="-44" y="1473"/>
                <a:chExt cx="981" cy="1105"/>
              </a:xfrm>
            </p:grpSpPr>
            <p:pic>
              <p:nvPicPr>
                <p:cNvPr id="37" name="Picture 45" descr="desktop_computer_stylized_medium">
                  <a:extLst>
                    <a:ext uri="{FF2B5EF4-FFF2-40B4-BE49-F238E27FC236}">
                      <a16:creationId xmlns:a16="http://schemas.microsoft.com/office/drawing/2014/main" id="{C6DFD262-5E32-7C48-88DB-622FF914DE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8" name="Freeform 46">
                  <a:extLst>
                    <a:ext uri="{FF2B5EF4-FFF2-40B4-BE49-F238E27FC236}">
                      <a16:creationId xmlns:a16="http://schemas.microsoft.com/office/drawing/2014/main" id="{BB11B79D-B07D-1142-B9EA-F19DCD18FFC9}"/>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32" name="Group 44">
                <a:extLst>
                  <a:ext uri="{FF2B5EF4-FFF2-40B4-BE49-F238E27FC236}">
                    <a16:creationId xmlns:a16="http://schemas.microsoft.com/office/drawing/2014/main" id="{94FE2700-BC93-C749-9D88-CF33F91D1543}"/>
                  </a:ext>
                </a:extLst>
              </p:cNvPr>
              <p:cNvGrpSpPr>
                <a:grpSpLocks/>
              </p:cNvGrpSpPr>
              <p:nvPr/>
            </p:nvGrpSpPr>
            <p:grpSpPr bwMode="auto">
              <a:xfrm>
                <a:off x="6380480" y="3149600"/>
                <a:ext cx="568960" cy="481140"/>
                <a:chOff x="-44" y="1473"/>
                <a:chExt cx="981" cy="1105"/>
              </a:xfrm>
            </p:grpSpPr>
            <p:pic>
              <p:nvPicPr>
                <p:cNvPr id="35" name="Picture 45" descr="desktop_computer_stylized_medium">
                  <a:extLst>
                    <a:ext uri="{FF2B5EF4-FFF2-40B4-BE49-F238E27FC236}">
                      <a16:creationId xmlns:a16="http://schemas.microsoft.com/office/drawing/2014/main" id="{D51922C0-B716-8341-B196-0D30D78E5A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6" name="Freeform 46">
                  <a:extLst>
                    <a:ext uri="{FF2B5EF4-FFF2-40B4-BE49-F238E27FC236}">
                      <a16:creationId xmlns:a16="http://schemas.microsoft.com/office/drawing/2014/main" id="{C2D2394D-5987-A142-97D4-A772777045FB}"/>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pic>
            <p:nvPicPr>
              <p:cNvPr id="33" name="Picture 3">
                <a:extLst>
                  <a:ext uri="{FF2B5EF4-FFF2-40B4-BE49-F238E27FC236}">
                    <a16:creationId xmlns:a16="http://schemas.microsoft.com/office/drawing/2014/main" id="{013F9897-515F-9742-AAA8-68B197C389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4313" y="2847741"/>
                <a:ext cx="677800" cy="3015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34" name="Picture 3">
                <a:extLst>
                  <a:ext uri="{FF2B5EF4-FFF2-40B4-BE49-F238E27FC236}">
                    <a16:creationId xmlns:a16="http://schemas.microsoft.com/office/drawing/2014/main" id="{0666372E-7C20-F443-8748-BFBA2D1A5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4949" y="2116102"/>
                <a:ext cx="676212" cy="301543"/>
              </a:xfrm>
              <a:prstGeom prst="rect">
                <a:avLst/>
              </a:prstGeom>
              <a:solidFill>
                <a:srgbClr val="C00000"/>
              </a:solidFill>
              <a:ln>
                <a:solidFill>
                  <a:srgbClr val="C00000"/>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grpSp>
          <p:nvGrpSpPr>
            <p:cNvPr id="64" name="Group 58">
              <a:extLst>
                <a:ext uri="{FF2B5EF4-FFF2-40B4-BE49-F238E27FC236}">
                  <a16:creationId xmlns:a16="http://schemas.microsoft.com/office/drawing/2014/main" id="{53EC41B4-F497-3B47-ADC1-6699BDB73EBF}"/>
                </a:ext>
              </a:extLst>
            </p:cNvPr>
            <p:cNvGrpSpPr>
              <a:grpSpLocks/>
            </p:cNvGrpSpPr>
            <p:nvPr/>
          </p:nvGrpSpPr>
          <p:grpSpPr bwMode="auto">
            <a:xfrm>
              <a:off x="1606379" y="2706130"/>
              <a:ext cx="2004318" cy="1262609"/>
              <a:chOff x="958850" y="2444750"/>
              <a:chExt cx="2180965" cy="1862561"/>
            </a:xfrm>
          </p:grpSpPr>
          <p:sp>
            <p:nvSpPr>
              <p:cNvPr id="65" name="Line 20">
                <a:extLst>
                  <a:ext uri="{FF2B5EF4-FFF2-40B4-BE49-F238E27FC236}">
                    <a16:creationId xmlns:a16="http://schemas.microsoft.com/office/drawing/2014/main" id="{79FF1C2A-E907-4E44-BD06-DD644FE6FB4A}"/>
                  </a:ext>
                </a:extLst>
              </p:cNvPr>
              <p:cNvSpPr>
                <a:spLocks noChangeShapeType="1"/>
              </p:cNvSpPr>
              <p:nvPr/>
            </p:nvSpPr>
            <p:spPr bwMode="auto">
              <a:xfrm flipH="1">
                <a:off x="1582903" y="3030456"/>
                <a:ext cx="555772"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66" name="Line 21">
                <a:extLst>
                  <a:ext uri="{FF2B5EF4-FFF2-40B4-BE49-F238E27FC236}">
                    <a16:creationId xmlns:a16="http://schemas.microsoft.com/office/drawing/2014/main" id="{265B377D-A3CF-C44C-87C9-716225AE7381}"/>
                  </a:ext>
                </a:extLst>
              </p:cNvPr>
              <p:cNvSpPr>
                <a:spLocks noChangeShapeType="1"/>
              </p:cNvSpPr>
              <p:nvPr/>
            </p:nvSpPr>
            <p:spPr bwMode="auto">
              <a:xfrm flipH="1">
                <a:off x="1970355" y="3078074"/>
                <a:ext cx="271534" cy="3142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67" name="Line 22">
                <a:extLst>
                  <a:ext uri="{FF2B5EF4-FFF2-40B4-BE49-F238E27FC236}">
                    <a16:creationId xmlns:a16="http://schemas.microsoft.com/office/drawing/2014/main" id="{0C3CE8E4-86F0-6045-8C9F-03609D41A933}"/>
                  </a:ext>
                </a:extLst>
              </p:cNvPr>
              <p:cNvSpPr>
                <a:spLocks noChangeShapeType="1"/>
              </p:cNvSpPr>
              <p:nvPr/>
            </p:nvSpPr>
            <p:spPr bwMode="auto">
              <a:xfrm>
                <a:off x="2389566" y="3106645"/>
                <a:ext cx="73044" cy="29523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68" name="Text Box 64">
                <a:extLst>
                  <a:ext uri="{FF2B5EF4-FFF2-40B4-BE49-F238E27FC236}">
                    <a16:creationId xmlns:a16="http://schemas.microsoft.com/office/drawing/2014/main" id="{2542E5C4-AAED-414E-9069-06184F7C0485}"/>
                  </a:ext>
                </a:extLst>
              </p:cNvPr>
              <p:cNvSpPr txBox="1">
                <a:spLocks noChangeArrowheads="1"/>
              </p:cNvSpPr>
              <p:nvPr/>
            </p:nvSpPr>
            <p:spPr bwMode="auto">
              <a:xfrm>
                <a:off x="958850" y="2844744"/>
                <a:ext cx="602033" cy="6564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K</a:t>
                </a:r>
              </a:p>
            </p:txBody>
          </p:sp>
          <p:sp>
            <p:nvSpPr>
              <p:cNvPr id="69" name="Text Box 65">
                <a:extLst>
                  <a:ext uri="{FF2B5EF4-FFF2-40B4-BE49-F238E27FC236}">
                    <a16:creationId xmlns:a16="http://schemas.microsoft.com/office/drawing/2014/main" id="{FC7C8E2C-C5CC-7E45-9C5D-86F7197BA9A2}"/>
                  </a:ext>
                </a:extLst>
              </p:cNvPr>
              <p:cNvSpPr txBox="1">
                <a:spLocks noChangeArrowheads="1"/>
              </p:cNvSpPr>
              <p:nvPr/>
            </p:nvSpPr>
            <p:spPr bwMode="auto">
              <a:xfrm>
                <a:off x="1408231" y="3306641"/>
                <a:ext cx="556424" cy="6564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L</a:t>
                </a:r>
              </a:p>
            </p:txBody>
          </p:sp>
          <p:sp>
            <p:nvSpPr>
              <p:cNvPr id="70" name="Text Box 73">
                <a:extLst>
                  <a:ext uri="{FF2B5EF4-FFF2-40B4-BE49-F238E27FC236}">
                    <a16:creationId xmlns:a16="http://schemas.microsoft.com/office/drawing/2014/main" id="{20373247-9C3C-C649-808A-9B02150FE654}"/>
                  </a:ext>
                </a:extLst>
              </p:cNvPr>
              <p:cNvSpPr txBox="1">
                <a:spLocks noChangeArrowheads="1"/>
              </p:cNvSpPr>
              <p:nvPr/>
            </p:nvSpPr>
            <p:spPr bwMode="auto">
              <a:xfrm>
                <a:off x="2181548" y="2444750"/>
                <a:ext cx="753113" cy="6564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5</a:t>
                </a:r>
              </a:p>
            </p:txBody>
          </p:sp>
          <p:sp>
            <p:nvSpPr>
              <p:cNvPr id="71" name="Text Box 66">
                <a:extLst>
                  <a:ext uri="{FF2B5EF4-FFF2-40B4-BE49-F238E27FC236}">
                    <a16:creationId xmlns:a16="http://schemas.microsoft.com/office/drawing/2014/main" id="{F3BE189B-9871-A141-B4A8-7C8C185755AD}"/>
                  </a:ext>
                </a:extLst>
              </p:cNvPr>
              <p:cNvSpPr txBox="1">
                <a:spLocks noChangeArrowheads="1"/>
              </p:cNvSpPr>
              <p:nvPr/>
            </p:nvSpPr>
            <p:spPr bwMode="auto">
              <a:xfrm>
                <a:off x="2469370" y="3650813"/>
                <a:ext cx="670445" cy="6564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M</a:t>
                </a:r>
              </a:p>
            </p:txBody>
          </p:sp>
          <p:grpSp>
            <p:nvGrpSpPr>
              <p:cNvPr id="72" name="Group 44">
                <a:extLst>
                  <a:ext uri="{FF2B5EF4-FFF2-40B4-BE49-F238E27FC236}">
                    <a16:creationId xmlns:a16="http://schemas.microsoft.com/office/drawing/2014/main" id="{8D88FFE3-F206-1B40-894E-99485AFB1733}"/>
                  </a:ext>
                </a:extLst>
              </p:cNvPr>
              <p:cNvGrpSpPr>
                <a:grpSpLocks/>
              </p:cNvGrpSpPr>
              <p:nvPr/>
            </p:nvGrpSpPr>
            <p:grpSpPr bwMode="auto">
              <a:xfrm>
                <a:off x="1127760" y="2834640"/>
                <a:ext cx="568960" cy="481140"/>
                <a:chOff x="-44" y="1473"/>
                <a:chExt cx="981" cy="1105"/>
              </a:xfrm>
            </p:grpSpPr>
            <p:pic>
              <p:nvPicPr>
                <p:cNvPr id="80" name="Picture 45" descr="desktop_computer_stylized_medium">
                  <a:extLst>
                    <a:ext uri="{FF2B5EF4-FFF2-40B4-BE49-F238E27FC236}">
                      <a16:creationId xmlns:a16="http://schemas.microsoft.com/office/drawing/2014/main" id="{A701A1E8-FBE1-5B4C-B831-54DD863886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 name="Freeform 46">
                  <a:extLst>
                    <a:ext uri="{FF2B5EF4-FFF2-40B4-BE49-F238E27FC236}">
                      <a16:creationId xmlns:a16="http://schemas.microsoft.com/office/drawing/2014/main" id="{7E80C98E-5D13-3844-9AA8-0778407FC243}"/>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73" name="Group 44">
                <a:extLst>
                  <a:ext uri="{FF2B5EF4-FFF2-40B4-BE49-F238E27FC236}">
                    <a16:creationId xmlns:a16="http://schemas.microsoft.com/office/drawing/2014/main" id="{C9645458-2FF2-2649-8156-FE7FF070E384}"/>
                  </a:ext>
                </a:extLst>
              </p:cNvPr>
              <p:cNvGrpSpPr>
                <a:grpSpLocks/>
              </p:cNvGrpSpPr>
              <p:nvPr/>
            </p:nvGrpSpPr>
            <p:grpSpPr bwMode="auto">
              <a:xfrm>
                <a:off x="1534160" y="3291840"/>
                <a:ext cx="568960" cy="481140"/>
                <a:chOff x="-44" y="1473"/>
                <a:chExt cx="981" cy="1105"/>
              </a:xfrm>
            </p:grpSpPr>
            <p:pic>
              <p:nvPicPr>
                <p:cNvPr id="78" name="Picture 45" descr="desktop_computer_stylized_medium">
                  <a:extLst>
                    <a:ext uri="{FF2B5EF4-FFF2-40B4-BE49-F238E27FC236}">
                      <a16:creationId xmlns:a16="http://schemas.microsoft.com/office/drawing/2014/main" id="{A5CC3C9F-6BA8-6248-905D-2AD0A0D29C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9" name="Freeform 46">
                  <a:extLst>
                    <a:ext uri="{FF2B5EF4-FFF2-40B4-BE49-F238E27FC236}">
                      <a16:creationId xmlns:a16="http://schemas.microsoft.com/office/drawing/2014/main" id="{3C0084F1-CAA1-EB4D-9C55-5006B85F54B2}"/>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74" name="Group 44">
                <a:extLst>
                  <a:ext uri="{FF2B5EF4-FFF2-40B4-BE49-F238E27FC236}">
                    <a16:creationId xmlns:a16="http://schemas.microsoft.com/office/drawing/2014/main" id="{0AE57CCB-D22D-8C43-A88C-FB8EBF766D4E}"/>
                  </a:ext>
                </a:extLst>
              </p:cNvPr>
              <p:cNvGrpSpPr>
                <a:grpSpLocks/>
              </p:cNvGrpSpPr>
              <p:nvPr/>
            </p:nvGrpSpPr>
            <p:grpSpPr bwMode="auto">
              <a:xfrm>
                <a:off x="2062480" y="3322320"/>
                <a:ext cx="568960" cy="481140"/>
                <a:chOff x="-44" y="1473"/>
                <a:chExt cx="981" cy="1105"/>
              </a:xfrm>
            </p:grpSpPr>
            <p:pic>
              <p:nvPicPr>
                <p:cNvPr id="76" name="Picture 45" descr="desktop_computer_stylized_medium">
                  <a:extLst>
                    <a:ext uri="{FF2B5EF4-FFF2-40B4-BE49-F238E27FC236}">
                      <a16:creationId xmlns:a16="http://schemas.microsoft.com/office/drawing/2014/main" id="{FEFFD76E-1641-3746-99D0-2C14EAA5A3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7" name="Freeform 46">
                  <a:extLst>
                    <a:ext uri="{FF2B5EF4-FFF2-40B4-BE49-F238E27FC236}">
                      <a16:creationId xmlns:a16="http://schemas.microsoft.com/office/drawing/2014/main" id="{72267495-85A9-8C46-903F-63E38A98BB8A}"/>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pic>
            <p:nvPicPr>
              <p:cNvPr id="75" name="Picture 3">
                <a:extLst>
                  <a:ext uri="{FF2B5EF4-FFF2-40B4-BE49-F238E27FC236}">
                    <a16:creationId xmlns:a16="http://schemas.microsoft.com/office/drawing/2014/main" id="{DDA76193-8DC1-674A-B1F0-C7E8934BA3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4817" y="2879664"/>
                <a:ext cx="678041" cy="299996"/>
              </a:xfrm>
              <a:prstGeom prst="rect">
                <a:avLst/>
              </a:prstGeom>
              <a:solidFill>
                <a:schemeClr val="accent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cxnSp>
          <p:nvCxnSpPr>
            <p:cNvPr id="83" name="Straight Connector 82">
              <a:extLst>
                <a:ext uri="{FF2B5EF4-FFF2-40B4-BE49-F238E27FC236}">
                  <a16:creationId xmlns:a16="http://schemas.microsoft.com/office/drawing/2014/main" id="{1ED88B14-75E1-D64E-A0E4-259B2F8EC360}"/>
                </a:ext>
              </a:extLst>
            </p:cNvPr>
            <p:cNvCxnSpPr>
              <a:cxnSpLocks/>
              <a:stCxn id="75" idx="3"/>
              <a:endCxn id="98" idx="1"/>
            </p:cNvCxnSpPr>
            <p:nvPr/>
          </p:nvCxnSpPr>
          <p:spPr bwMode="auto">
            <a:xfrm flipV="1">
              <a:off x="3199941" y="2726559"/>
              <a:ext cx="1493383" cy="37607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5" name="Straight Connector 84">
              <a:extLst>
                <a:ext uri="{FF2B5EF4-FFF2-40B4-BE49-F238E27FC236}">
                  <a16:creationId xmlns:a16="http://schemas.microsoft.com/office/drawing/2014/main" id="{6996FFF4-BFAD-8249-846F-9357F6129080}"/>
                </a:ext>
              </a:extLst>
            </p:cNvPr>
            <p:cNvCxnSpPr>
              <a:cxnSpLocks/>
              <a:endCxn id="57" idx="0"/>
            </p:cNvCxnSpPr>
            <p:nvPr/>
          </p:nvCxnSpPr>
          <p:spPr bwMode="auto">
            <a:xfrm>
              <a:off x="3034670" y="3123100"/>
              <a:ext cx="501080" cy="86503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87" name="Group 58">
              <a:extLst>
                <a:ext uri="{FF2B5EF4-FFF2-40B4-BE49-F238E27FC236}">
                  <a16:creationId xmlns:a16="http://schemas.microsoft.com/office/drawing/2014/main" id="{162DBC79-99F8-9647-8964-044C4AC70F9F}"/>
                </a:ext>
              </a:extLst>
            </p:cNvPr>
            <p:cNvGrpSpPr>
              <a:grpSpLocks/>
            </p:cNvGrpSpPr>
            <p:nvPr/>
          </p:nvGrpSpPr>
          <p:grpSpPr bwMode="auto">
            <a:xfrm>
              <a:off x="4206228" y="2175827"/>
              <a:ext cx="1499840" cy="1318609"/>
              <a:chOff x="1148639" y="2297616"/>
              <a:chExt cx="2667088" cy="1752727"/>
            </a:xfrm>
          </p:grpSpPr>
          <p:sp>
            <p:nvSpPr>
              <p:cNvPr id="88" name="Line 20">
                <a:extLst>
                  <a:ext uri="{FF2B5EF4-FFF2-40B4-BE49-F238E27FC236}">
                    <a16:creationId xmlns:a16="http://schemas.microsoft.com/office/drawing/2014/main" id="{E2F5D502-02D6-D847-A68E-AB421D0AB658}"/>
                  </a:ext>
                </a:extLst>
              </p:cNvPr>
              <p:cNvSpPr>
                <a:spLocks noChangeShapeType="1"/>
              </p:cNvSpPr>
              <p:nvPr/>
            </p:nvSpPr>
            <p:spPr bwMode="auto">
              <a:xfrm flipH="1" flipV="1">
                <a:off x="1695644" y="2681254"/>
                <a:ext cx="443029" cy="34920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89" name="Line 21">
                <a:extLst>
                  <a:ext uri="{FF2B5EF4-FFF2-40B4-BE49-F238E27FC236}">
                    <a16:creationId xmlns:a16="http://schemas.microsoft.com/office/drawing/2014/main" id="{1A60F172-C164-A449-A5C4-A81EDCE0B70B}"/>
                  </a:ext>
                </a:extLst>
              </p:cNvPr>
              <p:cNvSpPr>
                <a:spLocks noChangeShapeType="1"/>
              </p:cNvSpPr>
              <p:nvPr/>
            </p:nvSpPr>
            <p:spPr bwMode="auto">
              <a:xfrm flipH="1">
                <a:off x="2181546" y="3078073"/>
                <a:ext cx="60343" cy="60427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90" name="Line 22">
                <a:extLst>
                  <a:ext uri="{FF2B5EF4-FFF2-40B4-BE49-F238E27FC236}">
                    <a16:creationId xmlns:a16="http://schemas.microsoft.com/office/drawing/2014/main" id="{C8F35A88-5CBC-2446-848D-1C14B9761660}"/>
                  </a:ext>
                </a:extLst>
              </p:cNvPr>
              <p:cNvSpPr>
                <a:spLocks noChangeShapeType="1"/>
              </p:cNvSpPr>
              <p:nvPr/>
            </p:nvSpPr>
            <p:spPr bwMode="auto">
              <a:xfrm flipV="1">
                <a:off x="2675392" y="2895536"/>
                <a:ext cx="249305" cy="968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91" name="Text Box 64">
                <a:extLst>
                  <a:ext uri="{FF2B5EF4-FFF2-40B4-BE49-F238E27FC236}">
                    <a16:creationId xmlns:a16="http://schemas.microsoft.com/office/drawing/2014/main" id="{91BF55C2-F7BD-0F4F-AD53-EE8785E18C15}"/>
                  </a:ext>
                </a:extLst>
              </p:cNvPr>
              <p:cNvSpPr txBox="1">
                <a:spLocks noChangeArrowheads="1"/>
              </p:cNvSpPr>
              <p:nvPr/>
            </p:nvSpPr>
            <p:spPr bwMode="auto">
              <a:xfrm>
                <a:off x="1652168" y="2297616"/>
                <a:ext cx="624837" cy="656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N</a:t>
                </a:r>
              </a:p>
            </p:txBody>
          </p:sp>
          <p:sp>
            <p:nvSpPr>
              <p:cNvPr id="92" name="Text Box 65">
                <a:extLst>
                  <a:ext uri="{FF2B5EF4-FFF2-40B4-BE49-F238E27FC236}">
                    <a16:creationId xmlns:a16="http://schemas.microsoft.com/office/drawing/2014/main" id="{AABB345D-4B12-FC43-A7F8-DEE53B44546D}"/>
                  </a:ext>
                </a:extLst>
              </p:cNvPr>
              <p:cNvSpPr txBox="1">
                <a:spLocks noChangeArrowheads="1"/>
              </p:cNvSpPr>
              <p:nvPr/>
            </p:nvSpPr>
            <p:spPr bwMode="auto">
              <a:xfrm>
                <a:off x="1495340" y="3167255"/>
                <a:ext cx="647641" cy="656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O</a:t>
                </a:r>
              </a:p>
            </p:txBody>
          </p:sp>
          <p:sp>
            <p:nvSpPr>
              <p:cNvPr id="93" name="Text Box 73">
                <a:extLst>
                  <a:ext uri="{FF2B5EF4-FFF2-40B4-BE49-F238E27FC236}">
                    <a16:creationId xmlns:a16="http://schemas.microsoft.com/office/drawing/2014/main" id="{66F69DB7-6588-4A48-A5D0-C034262D0DC4}"/>
                  </a:ext>
                </a:extLst>
              </p:cNvPr>
              <p:cNvSpPr txBox="1">
                <a:spLocks noChangeArrowheads="1"/>
              </p:cNvSpPr>
              <p:nvPr/>
            </p:nvSpPr>
            <p:spPr bwMode="auto">
              <a:xfrm>
                <a:off x="2181548" y="2444751"/>
                <a:ext cx="753113" cy="656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6</a:t>
                </a:r>
              </a:p>
            </p:txBody>
          </p:sp>
          <p:sp>
            <p:nvSpPr>
              <p:cNvPr id="94" name="Text Box 66">
                <a:extLst>
                  <a:ext uri="{FF2B5EF4-FFF2-40B4-BE49-F238E27FC236}">
                    <a16:creationId xmlns:a16="http://schemas.microsoft.com/office/drawing/2014/main" id="{AA3051F9-B21E-A54C-AB3A-9936FA49EA70}"/>
                  </a:ext>
                </a:extLst>
              </p:cNvPr>
              <p:cNvSpPr txBox="1">
                <a:spLocks noChangeArrowheads="1"/>
              </p:cNvSpPr>
              <p:nvPr/>
            </p:nvSpPr>
            <p:spPr bwMode="auto">
              <a:xfrm>
                <a:off x="3213694" y="2655859"/>
                <a:ext cx="602033" cy="656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P</a:t>
                </a:r>
              </a:p>
            </p:txBody>
          </p:sp>
          <p:grpSp>
            <p:nvGrpSpPr>
              <p:cNvPr id="95" name="Group 44">
                <a:extLst>
                  <a:ext uri="{FF2B5EF4-FFF2-40B4-BE49-F238E27FC236}">
                    <a16:creationId xmlns:a16="http://schemas.microsoft.com/office/drawing/2014/main" id="{87059D8B-B403-0744-BFC7-3C695F9C0718}"/>
                  </a:ext>
                </a:extLst>
              </p:cNvPr>
              <p:cNvGrpSpPr>
                <a:grpSpLocks/>
              </p:cNvGrpSpPr>
              <p:nvPr/>
            </p:nvGrpSpPr>
            <p:grpSpPr bwMode="auto">
              <a:xfrm>
                <a:off x="1148639" y="2475418"/>
                <a:ext cx="568960" cy="481140"/>
                <a:chOff x="-8" y="648"/>
                <a:chExt cx="981" cy="1105"/>
              </a:xfrm>
            </p:grpSpPr>
            <p:pic>
              <p:nvPicPr>
                <p:cNvPr id="103" name="Picture 45" descr="desktop_computer_stylized_medium">
                  <a:extLst>
                    <a:ext uri="{FF2B5EF4-FFF2-40B4-BE49-F238E27FC236}">
                      <a16:creationId xmlns:a16="http://schemas.microsoft.com/office/drawing/2014/main" id="{280F8D2F-B349-384F-8CAC-57C46980D7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8" y="648"/>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4" name="Freeform 46">
                  <a:extLst>
                    <a:ext uri="{FF2B5EF4-FFF2-40B4-BE49-F238E27FC236}">
                      <a16:creationId xmlns:a16="http://schemas.microsoft.com/office/drawing/2014/main" id="{A957E32A-19E0-C945-B7AF-0B9BDB5440D6}"/>
                    </a:ext>
                  </a:extLst>
                </p:cNvPr>
                <p:cNvSpPr>
                  <a:spLocks/>
                </p:cNvSpPr>
                <p:nvPr/>
              </p:nvSpPr>
              <p:spPr bwMode="auto">
                <a:xfrm flipH="1">
                  <a:off x="448" y="857"/>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96" name="Group 44">
                <a:extLst>
                  <a:ext uri="{FF2B5EF4-FFF2-40B4-BE49-F238E27FC236}">
                    <a16:creationId xmlns:a16="http://schemas.microsoft.com/office/drawing/2014/main" id="{3085C612-CD70-514E-90AB-7625F5633921}"/>
                  </a:ext>
                </a:extLst>
              </p:cNvPr>
              <p:cNvGrpSpPr>
                <a:grpSpLocks/>
              </p:cNvGrpSpPr>
              <p:nvPr/>
            </p:nvGrpSpPr>
            <p:grpSpPr bwMode="auto">
              <a:xfrm>
                <a:off x="1829949" y="3569203"/>
                <a:ext cx="568960" cy="481140"/>
                <a:chOff x="466" y="2110"/>
                <a:chExt cx="981" cy="1105"/>
              </a:xfrm>
            </p:grpSpPr>
            <p:pic>
              <p:nvPicPr>
                <p:cNvPr id="101" name="Picture 45" descr="desktop_computer_stylized_medium">
                  <a:extLst>
                    <a:ext uri="{FF2B5EF4-FFF2-40B4-BE49-F238E27FC236}">
                      <a16:creationId xmlns:a16="http://schemas.microsoft.com/office/drawing/2014/main" id="{1C90CC97-3AEF-B142-82A7-2E5492B98B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66" y="2110"/>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 name="Freeform 46">
                  <a:extLst>
                    <a:ext uri="{FF2B5EF4-FFF2-40B4-BE49-F238E27FC236}">
                      <a16:creationId xmlns:a16="http://schemas.microsoft.com/office/drawing/2014/main" id="{13D8BBB3-6D43-1A4F-8467-E17F6C9B19D2}"/>
                    </a:ext>
                  </a:extLst>
                </p:cNvPr>
                <p:cNvSpPr>
                  <a:spLocks/>
                </p:cNvSpPr>
                <p:nvPr/>
              </p:nvSpPr>
              <p:spPr bwMode="auto">
                <a:xfrm flipH="1">
                  <a:off x="843" y="2238"/>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97" name="Group 44">
                <a:extLst>
                  <a:ext uri="{FF2B5EF4-FFF2-40B4-BE49-F238E27FC236}">
                    <a16:creationId xmlns:a16="http://schemas.microsoft.com/office/drawing/2014/main" id="{6E972FDE-8BB6-2A45-A3EB-D59D17A8781E}"/>
                  </a:ext>
                </a:extLst>
              </p:cNvPr>
              <p:cNvGrpSpPr>
                <a:grpSpLocks/>
              </p:cNvGrpSpPr>
              <p:nvPr/>
            </p:nvGrpSpPr>
            <p:grpSpPr bwMode="auto">
              <a:xfrm>
                <a:off x="2705678" y="2593861"/>
                <a:ext cx="568960" cy="481140"/>
                <a:chOff x="1065" y="-200"/>
                <a:chExt cx="981" cy="1105"/>
              </a:xfrm>
            </p:grpSpPr>
            <p:pic>
              <p:nvPicPr>
                <p:cNvPr id="99" name="Picture 45" descr="desktop_computer_stylized_medium">
                  <a:extLst>
                    <a:ext uri="{FF2B5EF4-FFF2-40B4-BE49-F238E27FC236}">
                      <a16:creationId xmlns:a16="http://schemas.microsoft.com/office/drawing/2014/main" id="{CE70BC22-ECC4-7344-99A0-B0FB61DD99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065" y="-200"/>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0" name="Freeform 46">
                  <a:extLst>
                    <a:ext uri="{FF2B5EF4-FFF2-40B4-BE49-F238E27FC236}">
                      <a16:creationId xmlns:a16="http://schemas.microsoft.com/office/drawing/2014/main" id="{93AA880A-E1D9-E647-888F-D1AE6BBE2DA9}"/>
                    </a:ext>
                  </a:extLst>
                </p:cNvPr>
                <p:cNvSpPr>
                  <a:spLocks/>
                </p:cNvSpPr>
                <p:nvPr/>
              </p:nvSpPr>
              <p:spPr bwMode="auto">
                <a:xfrm flipH="1">
                  <a:off x="1483" y="-94"/>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pic>
            <p:nvPicPr>
              <p:cNvPr id="98" name="Picture 3">
                <a:extLst>
                  <a:ext uri="{FF2B5EF4-FFF2-40B4-BE49-F238E27FC236}">
                    <a16:creationId xmlns:a16="http://schemas.microsoft.com/office/drawing/2014/main" id="{8BA63748-D564-ED44-BAE0-4E63607035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4817" y="2879664"/>
                <a:ext cx="678041" cy="2999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cxnSp>
          <p:nvCxnSpPr>
            <p:cNvPr id="107" name="Straight Connector 106">
              <a:extLst>
                <a:ext uri="{FF2B5EF4-FFF2-40B4-BE49-F238E27FC236}">
                  <a16:creationId xmlns:a16="http://schemas.microsoft.com/office/drawing/2014/main" id="{A937FBC4-3B88-924D-BD4A-A665D7BD7403}"/>
                </a:ext>
              </a:extLst>
            </p:cNvPr>
            <p:cNvCxnSpPr>
              <a:cxnSpLocks/>
              <a:stCxn id="34" idx="0"/>
              <a:endCxn id="98" idx="2"/>
            </p:cNvCxnSpPr>
            <p:nvPr/>
          </p:nvCxnSpPr>
          <p:spPr bwMode="auto">
            <a:xfrm flipH="1" flipV="1">
              <a:off x="4883973" y="2839405"/>
              <a:ext cx="480617" cy="84914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5" name="TextBox 4">
              <a:extLst>
                <a:ext uri="{FF2B5EF4-FFF2-40B4-BE49-F238E27FC236}">
                  <a16:creationId xmlns:a16="http://schemas.microsoft.com/office/drawing/2014/main" id="{D5270294-13E2-A349-A035-18C09A1E6B82}"/>
                </a:ext>
              </a:extLst>
            </p:cNvPr>
            <p:cNvSpPr txBox="1"/>
            <p:nvPr/>
          </p:nvSpPr>
          <p:spPr>
            <a:xfrm>
              <a:off x="5268857" y="3350927"/>
              <a:ext cx="582211" cy="369332"/>
            </a:xfrm>
            <a:prstGeom prst="rect">
              <a:avLst/>
            </a:prstGeom>
            <a:noFill/>
          </p:spPr>
          <p:txBody>
            <a:bodyPr wrap="none" rtlCol="0">
              <a:spAutoFit/>
            </a:bodyPr>
            <a:lstStyle/>
            <a:p>
              <a:r>
                <a:rPr lang="en-US" dirty="0">
                  <a:solidFill>
                    <a:srgbClr val="C00000"/>
                  </a:solidFill>
                </a:rPr>
                <a:t>root</a:t>
              </a:r>
            </a:p>
          </p:txBody>
        </p:sp>
        <p:sp>
          <p:nvSpPr>
            <p:cNvPr id="82" name="TextBox 81">
              <a:extLst>
                <a:ext uri="{FF2B5EF4-FFF2-40B4-BE49-F238E27FC236}">
                  <a16:creationId xmlns:a16="http://schemas.microsoft.com/office/drawing/2014/main" id="{7A4151C3-2416-C841-94D8-69BB7583EE2C}"/>
                </a:ext>
              </a:extLst>
            </p:cNvPr>
            <p:cNvSpPr txBox="1"/>
            <p:nvPr/>
          </p:nvSpPr>
          <p:spPr>
            <a:xfrm>
              <a:off x="5319878" y="3831852"/>
              <a:ext cx="312906" cy="369332"/>
            </a:xfrm>
            <a:prstGeom prst="rect">
              <a:avLst/>
            </a:prstGeom>
            <a:noFill/>
          </p:spPr>
          <p:txBody>
            <a:bodyPr wrap="none" rtlCol="0">
              <a:spAutoFit/>
            </a:bodyPr>
            <a:lstStyle/>
            <a:p>
              <a:r>
                <a:rPr lang="en-US" dirty="0">
                  <a:solidFill>
                    <a:srgbClr val="C00000"/>
                  </a:solidFill>
                </a:rPr>
                <a:t>d</a:t>
              </a:r>
            </a:p>
          </p:txBody>
        </p:sp>
        <p:sp>
          <p:nvSpPr>
            <p:cNvPr id="106" name="TextBox 105">
              <a:extLst>
                <a:ext uri="{FF2B5EF4-FFF2-40B4-BE49-F238E27FC236}">
                  <a16:creationId xmlns:a16="http://schemas.microsoft.com/office/drawing/2014/main" id="{5520E442-FF63-984C-8BFE-8FD3F6D42EDD}"/>
                </a:ext>
              </a:extLst>
            </p:cNvPr>
            <p:cNvSpPr txBox="1"/>
            <p:nvPr/>
          </p:nvSpPr>
          <p:spPr>
            <a:xfrm>
              <a:off x="4984469" y="3383043"/>
              <a:ext cx="312906" cy="369332"/>
            </a:xfrm>
            <a:prstGeom prst="rect">
              <a:avLst/>
            </a:prstGeom>
            <a:noFill/>
          </p:spPr>
          <p:txBody>
            <a:bodyPr wrap="none" rtlCol="0">
              <a:spAutoFit/>
            </a:bodyPr>
            <a:lstStyle/>
            <a:p>
              <a:r>
                <a:rPr lang="en-US" dirty="0">
                  <a:solidFill>
                    <a:srgbClr val="C00000"/>
                  </a:solidFill>
                </a:rPr>
                <a:t>d</a:t>
              </a:r>
            </a:p>
          </p:txBody>
        </p:sp>
        <p:sp>
          <p:nvSpPr>
            <p:cNvPr id="108" name="TextBox 107">
              <a:extLst>
                <a:ext uri="{FF2B5EF4-FFF2-40B4-BE49-F238E27FC236}">
                  <a16:creationId xmlns:a16="http://schemas.microsoft.com/office/drawing/2014/main" id="{E81A3B06-3880-134F-A677-84C4E7B7EBB1}"/>
                </a:ext>
              </a:extLst>
            </p:cNvPr>
            <p:cNvSpPr txBox="1"/>
            <p:nvPr/>
          </p:nvSpPr>
          <p:spPr>
            <a:xfrm>
              <a:off x="4801517" y="3627578"/>
              <a:ext cx="312906" cy="369332"/>
            </a:xfrm>
            <a:prstGeom prst="rect">
              <a:avLst/>
            </a:prstGeom>
            <a:noFill/>
          </p:spPr>
          <p:txBody>
            <a:bodyPr wrap="none" rtlCol="0">
              <a:spAutoFit/>
            </a:bodyPr>
            <a:lstStyle/>
            <a:p>
              <a:r>
                <a:rPr lang="en-US" dirty="0">
                  <a:solidFill>
                    <a:srgbClr val="C00000"/>
                  </a:solidFill>
                </a:rPr>
                <a:t>d</a:t>
              </a:r>
            </a:p>
          </p:txBody>
        </p:sp>
        <p:sp>
          <p:nvSpPr>
            <p:cNvPr id="109" name="TextBox 108">
              <a:extLst>
                <a:ext uri="{FF2B5EF4-FFF2-40B4-BE49-F238E27FC236}">
                  <a16:creationId xmlns:a16="http://schemas.microsoft.com/office/drawing/2014/main" id="{2D3D3600-9DC0-504E-B63E-0CAB3B76774C}"/>
                </a:ext>
              </a:extLst>
            </p:cNvPr>
            <p:cNvSpPr txBox="1"/>
            <p:nvPr/>
          </p:nvSpPr>
          <p:spPr>
            <a:xfrm>
              <a:off x="4445024" y="2584733"/>
              <a:ext cx="152698" cy="369332"/>
            </a:xfrm>
            <a:prstGeom prst="rect">
              <a:avLst/>
            </a:prstGeom>
            <a:noFill/>
          </p:spPr>
          <p:txBody>
            <a:bodyPr wrap="square" rtlCol="0">
              <a:spAutoFit/>
            </a:bodyPr>
            <a:lstStyle/>
            <a:p>
              <a:r>
                <a:rPr lang="en-US" dirty="0">
                  <a:solidFill>
                    <a:srgbClr val="C00000"/>
                  </a:solidFill>
                </a:rPr>
                <a:t>d</a:t>
              </a:r>
            </a:p>
          </p:txBody>
        </p:sp>
        <p:sp>
          <p:nvSpPr>
            <p:cNvPr id="110" name="TextBox 109">
              <a:extLst>
                <a:ext uri="{FF2B5EF4-FFF2-40B4-BE49-F238E27FC236}">
                  <a16:creationId xmlns:a16="http://schemas.microsoft.com/office/drawing/2014/main" id="{B7623A46-38EC-E347-B9BD-B383E6592FED}"/>
                </a:ext>
              </a:extLst>
            </p:cNvPr>
            <p:cNvSpPr txBox="1"/>
            <p:nvPr/>
          </p:nvSpPr>
          <p:spPr>
            <a:xfrm>
              <a:off x="5648300" y="3657271"/>
              <a:ext cx="312906" cy="369332"/>
            </a:xfrm>
            <a:prstGeom prst="rect">
              <a:avLst/>
            </a:prstGeom>
            <a:noFill/>
          </p:spPr>
          <p:txBody>
            <a:bodyPr wrap="none" rtlCol="0">
              <a:spAutoFit/>
            </a:bodyPr>
            <a:lstStyle/>
            <a:p>
              <a:r>
                <a:rPr lang="en-US" dirty="0">
                  <a:solidFill>
                    <a:srgbClr val="C00000"/>
                  </a:solidFill>
                </a:rPr>
                <a:t>d</a:t>
              </a:r>
            </a:p>
          </p:txBody>
        </p:sp>
        <p:sp>
          <p:nvSpPr>
            <p:cNvPr id="84" name="TextBox 83">
              <a:extLst>
                <a:ext uri="{FF2B5EF4-FFF2-40B4-BE49-F238E27FC236}">
                  <a16:creationId xmlns:a16="http://schemas.microsoft.com/office/drawing/2014/main" id="{8E3D9E13-F5D7-1E43-BABE-EEE4B3706D59}"/>
                </a:ext>
              </a:extLst>
            </p:cNvPr>
            <p:cNvSpPr txBox="1"/>
            <p:nvPr/>
          </p:nvSpPr>
          <p:spPr>
            <a:xfrm>
              <a:off x="3193498" y="3050768"/>
              <a:ext cx="261610" cy="369332"/>
            </a:xfrm>
            <a:prstGeom prst="rect">
              <a:avLst/>
            </a:prstGeom>
            <a:noFill/>
          </p:spPr>
          <p:txBody>
            <a:bodyPr wrap="none" rtlCol="0">
              <a:spAutoFit/>
            </a:bodyPr>
            <a:lstStyle/>
            <a:p>
              <a:r>
                <a:rPr lang="en-US" dirty="0">
                  <a:solidFill>
                    <a:srgbClr val="C00000"/>
                  </a:solidFill>
                </a:rPr>
                <a:t>r</a:t>
              </a:r>
            </a:p>
          </p:txBody>
        </p:sp>
        <p:sp>
          <p:nvSpPr>
            <p:cNvPr id="111" name="TextBox 110">
              <a:extLst>
                <a:ext uri="{FF2B5EF4-FFF2-40B4-BE49-F238E27FC236}">
                  <a16:creationId xmlns:a16="http://schemas.microsoft.com/office/drawing/2014/main" id="{36362A41-7744-FA43-979D-04796C7F7057}"/>
                </a:ext>
              </a:extLst>
            </p:cNvPr>
            <p:cNvSpPr txBox="1"/>
            <p:nvPr/>
          </p:nvSpPr>
          <p:spPr>
            <a:xfrm>
              <a:off x="3796686" y="3673651"/>
              <a:ext cx="261610" cy="369332"/>
            </a:xfrm>
            <a:prstGeom prst="rect">
              <a:avLst/>
            </a:prstGeom>
            <a:noFill/>
          </p:spPr>
          <p:txBody>
            <a:bodyPr wrap="none" rtlCol="0">
              <a:spAutoFit/>
            </a:bodyPr>
            <a:lstStyle/>
            <a:p>
              <a:r>
                <a:rPr lang="en-US" dirty="0">
                  <a:solidFill>
                    <a:srgbClr val="C00000"/>
                  </a:solidFill>
                </a:rPr>
                <a:t>r</a:t>
              </a:r>
            </a:p>
          </p:txBody>
        </p:sp>
        <p:sp>
          <p:nvSpPr>
            <p:cNvPr id="112" name="TextBox 111">
              <a:extLst>
                <a:ext uri="{FF2B5EF4-FFF2-40B4-BE49-F238E27FC236}">
                  <a16:creationId xmlns:a16="http://schemas.microsoft.com/office/drawing/2014/main" id="{70829510-E2C4-324A-88B5-603EE747F526}"/>
                </a:ext>
              </a:extLst>
            </p:cNvPr>
            <p:cNvSpPr txBox="1"/>
            <p:nvPr/>
          </p:nvSpPr>
          <p:spPr>
            <a:xfrm>
              <a:off x="3523419" y="3667366"/>
              <a:ext cx="312906" cy="369332"/>
            </a:xfrm>
            <a:prstGeom prst="rect">
              <a:avLst/>
            </a:prstGeom>
            <a:noFill/>
          </p:spPr>
          <p:txBody>
            <a:bodyPr wrap="none" rtlCol="0">
              <a:spAutoFit/>
            </a:bodyPr>
            <a:lstStyle/>
            <a:p>
              <a:r>
                <a:rPr lang="en-US" dirty="0">
                  <a:solidFill>
                    <a:srgbClr val="C00000"/>
                  </a:solidFill>
                </a:rPr>
                <a:t>d</a:t>
              </a:r>
            </a:p>
          </p:txBody>
        </p:sp>
        <p:sp>
          <p:nvSpPr>
            <p:cNvPr id="113" name="TextBox 112">
              <a:extLst>
                <a:ext uri="{FF2B5EF4-FFF2-40B4-BE49-F238E27FC236}">
                  <a16:creationId xmlns:a16="http://schemas.microsoft.com/office/drawing/2014/main" id="{6BF2192F-72E2-114B-A9F8-E7044A7CB09D}"/>
                </a:ext>
              </a:extLst>
            </p:cNvPr>
            <p:cNvSpPr txBox="1"/>
            <p:nvPr/>
          </p:nvSpPr>
          <p:spPr>
            <a:xfrm>
              <a:off x="4954119" y="2771663"/>
              <a:ext cx="261610" cy="369332"/>
            </a:xfrm>
            <a:prstGeom prst="rect">
              <a:avLst/>
            </a:prstGeom>
            <a:noFill/>
          </p:spPr>
          <p:txBody>
            <a:bodyPr wrap="none" rtlCol="0">
              <a:spAutoFit/>
            </a:bodyPr>
            <a:lstStyle/>
            <a:p>
              <a:r>
                <a:rPr lang="en-US" dirty="0">
                  <a:solidFill>
                    <a:srgbClr val="C00000"/>
                  </a:solidFill>
                </a:rPr>
                <a:t>r</a:t>
              </a:r>
            </a:p>
          </p:txBody>
        </p:sp>
        <p:sp>
          <p:nvSpPr>
            <p:cNvPr id="114" name="TextBox 113">
              <a:extLst>
                <a:ext uri="{FF2B5EF4-FFF2-40B4-BE49-F238E27FC236}">
                  <a16:creationId xmlns:a16="http://schemas.microsoft.com/office/drawing/2014/main" id="{B811856B-FEBE-6148-BCC4-A77308FD6896}"/>
                </a:ext>
              </a:extLst>
            </p:cNvPr>
            <p:cNvSpPr txBox="1"/>
            <p:nvPr/>
          </p:nvSpPr>
          <p:spPr>
            <a:xfrm>
              <a:off x="3191380" y="2727431"/>
              <a:ext cx="312906" cy="369332"/>
            </a:xfrm>
            <a:prstGeom prst="rect">
              <a:avLst/>
            </a:prstGeom>
            <a:noFill/>
          </p:spPr>
          <p:txBody>
            <a:bodyPr wrap="none" rtlCol="0">
              <a:spAutoFit/>
            </a:bodyPr>
            <a:lstStyle/>
            <a:p>
              <a:r>
                <a:rPr lang="en-US" dirty="0">
                  <a:solidFill>
                    <a:srgbClr val="C00000"/>
                  </a:solidFill>
                </a:rPr>
                <a:t>b</a:t>
              </a:r>
            </a:p>
          </p:txBody>
        </p:sp>
        <p:sp>
          <p:nvSpPr>
            <p:cNvPr id="117" name="TextBox 116">
              <a:extLst>
                <a:ext uri="{FF2B5EF4-FFF2-40B4-BE49-F238E27FC236}">
                  <a16:creationId xmlns:a16="http://schemas.microsoft.com/office/drawing/2014/main" id="{A66C4C6A-7075-AD45-9144-6F2CAF89A91D}"/>
                </a:ext>
              </a:extLst>
            </p:cNvPr>
            <p:cNvSpPr txBox="1"/>
            <p:nvPr/>
          </p:nvSpPr>
          <p:spPr>
            <a:xfrm>
              <a:off x="6389215" y="3807329"/>
              <a:ext cx="261610" cy="369332"/>
            </a:xfrm>
            <a:prstGeom prst="rect">
              <a:avLst/>
            </a:prstGeom>
            <a:noFill/>
          </p:spPr>
          <p:txBody>
            <a:bodyPr wrap="none" rtlCol="0">
              <a:spAutoFit/>
            </a:bodyPr>
            <a:lstStyle/>
            <a:p>
              <a:r>
                <a:rPr lang="en-US" dirty="0">
                  <a:solidFill>
                    <a:srgbClr val="C00000"/>
                  </a:solidFill>
                </a:rPr>
                <a:t>r</a:t>
              </a:r>
            </a:p>
          </p:txBody>
        </p:sp>
        <p:sp>
          <p:nvSpPr>
            <p:cNvPr id="118" name="TextBox 117">
              <a:extLst>
                <a:ext uri="{FF2B5EF4-FFF2-40B4-BE49-F238E27FC236}">
                  <a16:creationId xmlns:a16="http://schemas.microsoft.com/office/drawing/2014/main" id="{5BEA0C3A-8658-6A4D-90FA-5C432DF8579E}"/>
                </a:ext>
              </a:extLst>
            </p:cNvPr>
            <p:cNvSpPr txBox="1"/>
            <p:nvPr/>
          </p:nvSpPr>
          <p:spPr>
            <a:xfrm>
              <a:off x="5145331" y="3954894"/>
              <a:ext cx="261610" cy="369332"/>
            </a:xfrm>
            <a:prstGeom prst="rect">
              <a:avLst/>
            </a:prstGeom>
            <a:noFill/>
          </p:spPr>
          <p:txBody>
            <a:bodyPr wrap="none" rtlCol="0">
              <a:spAutoFit/>
            </a:bodyPr>
            <a:lstStyle/>
            <a:p>
              <a:r>
                <a:rPr lang="en-US" dirty="0">
                  <a:solidFill>
                    <a:srgbClr val="C00000"/>
                  </a:solidFill>
                </a:rPr>
                <a:t>r</a:t>
              </a:r>
            </a:p>
          </p:txBody>
        </p:sp>
      </p:grpSp>
      <p:sp>
        <p:nvSpPr>
          <p:cNvPr id="86" name="TextBox 85">
            <a:extLst>
              <a:ext uri="{FF2B5EF4-FFF2-40B4-BE49-F238E27FC236}">
                <a16:creationId xmlns:a16="http://schemas.microsoft.com/office/drawing/2014/main" id="{2E211F58-9673-2C4F-927B-9779E757CEF4}"/>
              </a:ext>
            </a:extLst>
          </p:cNvPr>
          <p:cNvSpPr txBox="1"/>
          <p:nvPr/>
        </p:nvSpPr>
        <p:spPr>
          <a:xfrm>
            <a:off x="200675" y="924829"/>
            <a:ext cx="8011937" cy="923330"/>
          </a:xfrm>
          <a:prstGeom prst="rect">
            <a:avLst/>
          </a:prstGeom>
          <a:noFill/>
        </p:spPr>
        <p:txBody>
          <a:bodyPr wrap="none" rtlCol="0">
            <a:spAutoFit/>
          </a:bodyPr>
          <a:lstStyle/>
          <a:p>
            <a:r>
              <a:rPr lang="en-US" dirty="0">
                <a:latin typeface="Gill Sans MT" panose="020B0502020104020203" pitchFamily="34" charset="77"/>
              </a:rPr>
              <a:t>S</a:t>
            </a:r>
            <a:r>
              <a:rPr lang="en-US" baseline="-25000" dirty="0">
                <a:latin typeface="Gill Sans MT" panose="020B0502020104020203" pitchFamily="34" charset="77"/>
              </a:rPr>
              <a:t>1</a:t>
            </a:r>
            <a:r>
              <a:rPr lang="en-US" dirty="0">
                <a:latin typeface="Gill Sans MT" panose="020B0502020104020203" pitchFamily="34" charset="77"/>
              </a:rPr>
              <a:t> – root -&gt; all ports are designated “</a:t>
            </a:r>
            <a:r>
              <a:rPr lang="en-US" dirty="0">
                <a:solidFill>
                  <a:srgbClr val="C00000"/>
                </a:solidFill>
                <a:latin typeface="Gill Sans MT" panose="020B0502020104020203" pitchFamily="34" charset="77"/>
              </a:rPr>
              <a:t>d</a:t>
            </a:r>
            <a:r>
              <a:rPr lang="en-US" dirty="0">
                <a:latin typeface="Gill Sans MT" panose="020B0502020104020203" pitchFamily="34" charset="77"/>
              </a:rPr>
              <a:t>”</a:t>
            </a:r>
          </a:p>
          <a:p>
            <a:r>
              <a:rPr lang="en-US" dirty="0">
                <a:latin typeface="Gill Sans MT" panose="020B0502020104020203" pitchFamily="34" charset="77"/>
              </a:rPr>
              <a:t>S</a:t>
            </a:r>
            <a:r>
              <a:rPr lang="en-US" baseline="-25000" dirty="0">
                <a:latin typeface="Gill Sans MT" panose="020B0502020104020203" pitchFamily="34" charset="77"/>
              </a:rPr>
              <a:t>2</a:t>
            </a:r>
            <a:r>
              <a:rPr lang="en-US" dirty="0">
                <a:latin typeface="Gill Sans MT" panose="020B0502020104020203" pitchFamily="34" charset="77"/>
              </a:rPr>
              <a:t>, S</a:t>
            </a:r>
            <a:r>
              <a:rPr lang="en-US" baseline="-25000" dirty="0">
                <a:latin typeface="Gill Sans MT" panose="020B0502020104020203" pitchFamily="34" charset="77"/>
              </a:rPr>
              <a:t>3</a:t>
            </a:r>
            <a:r>
              <a:rPr lang="en-US" dirty="0">
                <a:latin typeface="Gill Sans MT" panose="020B0502020104020203" pitchFamily="34" charset="77"/>
              </a:rPr>
              <a:t>, S</a:t>
            </a:r>
            <a:r>
              <a:rPr lang="en-US" baseline="-25000" dirty="0">
                <a:latin typeface="Gill Sans MT" panose="020B0502020104020203" pitchFamily="34" charset="77"/>
              </a:rPr>
              <a:t>4</a:t>
            </a:r>
            <a:r>
              <a:rPr lang="en-US" dirty="0">
                <a:latin typeface="Gill Sans MT" panose="020B0502020104020203" pitchFamily="34" charset="77"/>
              </a:rPr>
              <a:t>, S</a:t>
            </a:r>
            <a:r>
              <a:rPr lang="en-US" baseline="-25000" dirty="0">
                <a:latin typeface="Gill Sans MT" panose="020B0502020104020203" pitchFamily="34" charset="77"/>
              </a:rPr>
              <a:t>6</a:t>
            </a:r>
            <a:r>
              <a:rPr lang="en-US" dirty="0">
                <a:latin typeface="Gill Sans MT" panose="020B0502020104020203" pitchFamily="34" charset="77"/>
              </a:rPr>
              <a:t> – designated bridges -&gt; have a root port “</a:t>
            </a:r>
            <a:r>
              <a:rPr lang="en-US" dirty="0">
                <a:solidFill>
                  <a:srgbClr val="C00000"/>
                </a:solidFill>
                <a:latin typeface="Gill Sans MT" panose="020B0502020104020203" pitchFamily="34" charset="77"/>
              </a:rPr>
              <a:t>r</a:t>
            </a:r>
            <a:r>
              <a:rPr lang="en-US" dirty="0">
                <a:latin typeface="Gill Sans MT" panose="020B0502020104020203" pitchFamily="34" charset="77"/>
              </a:rPr>
              <a:t>” and designated ports “</a:t>
            </a:r>
            <a:r>
              <a:rPr lang="en-US" dirty="0">
                <a:solidFill>
                  <a:srgbClr val="C00000"/>
                </a:solidFill>
                <a:latin typeface="Gill Sans MT" panose="020B0502020104020203" pitchFamily="34" charset="77"/>
              </a:rPr>
              <a:t>d</a:t>
            </a:r>
            <a:r>
              <a:rPr lang="en-US" dirty="0">
                <a:latin typeface="Gill Sans MT" panose="020B0502020104020203" pitchFamily="34" charset="77"/>
              </a:rPr>
              <a:t>”</a:t>
            </a:r>
          </a:p>
          <a:p>
            <a:r>
              <a:rPr lang="en-US" dirty="0">
                <a:latin typeface="Gill Sans MT" panose="020B0502020104020203" pitchFamily="34" charset="77"/>
              </a:rPr>
              <a:t>S</a:t>
            </a:r>
            <a:r>
              <a:rPr lang="en-US" baseline="-25000" dirty="0">
                <a:latin typeface="Gill Sans MT" panose="020B0502020104020203" pitchFamily="34" charset="77"/>
              </a:rPr>
              <a:t>5</a:t>
            </a:r>
            <a:r>
              <a:rPr lang="en-US" dirty="0">
                <a:latin typeface="Gill Sans MT" panose="020B0502020104020203" pitchFamily="34" charset="77"/>
              </a:rPr>
              <a:t> – blocked* -&gt; has a blocked port “</a:t>
            </a:r>
            <a:r>
              <a:rPr lang="en-US" dirty="0">
                <a:solidFill>
                  <a:srgbClr val="C00000"/>
                </a:solidFill>
                <a:latin typeface="Gill Sans MT" panose="020B0502020104020203" pitchFamily="34" charset="77"/>
              </a:rPr>
              <a:t>b</a:t>
            </a:r>
            <a:r>
              <a:rPr lang="en-US" dirty="0">
                <a:latin typeface="Gill Sans MT" panose="020B0502020104020203" pitchFamily="34" charset="77"/>
              </a:rPr>
              <a:t>”, has no designated ports, has a root port “</a:t>
            </a:r>
            <a:r>
              <a:rPr lang="en-US" dirty="0">
                <a:solidFill>
                  <a:srgbClr val="C00000"/>
                </a:solidFill>
                <a:latin typeface="Gill Sans MT" panose="020B0502020104020203" pitchFamily="34" charset="77"/>
              </a:rPr>
              <a:t>r</a:t>
            </a:r>
            <a:r>
              <a:rPr lang="en-US" dirty="0">
                <a:latin typeface="Gill Sans MT" panose="020B0502020104020203" pitchFamily="34" charset="77"/>
              </a:rPr>
              <a:t>”</a:t>
            </a:r>
          </a:p>
        </p:txBody>
      </p:sp>
      <p:sp>
        <p:nvSpPr>
          <p:cNvPr id="115" name="TextBox 114">
            <a:extLst>
              <a:ext uri="{FF2B5EF4-FFF2-40B4-BE49-F238E27FC236}">
                <a16:creationId xmlns:a16="http://schemas.microsoft.com/office/drawing/2014/main" id="{A474570D-58F0-5348-9481-8FB45FAAE49A}"/>
              </a:ext>
            </a:extLst>
          </p:cNvPr>
          <p:cNvSpPr txBox="1"/>
          <p:nvPr/>
        </p:nvSpPr>
        <p:spPr>
          <a:xfrm>
            <a:off x="256433" y="5365799"/>
            <a:ext cx="5802154" cy="1200329"/>
          </a:xfrm>
          <a:prstGeom prst="rect">
            <a:avLst/>
          </a:prstGeom>
          <a:noFill/>
        </p:spPr>
        <p:txBody>
          <a:bodyPr wrap="square" rtlCol="0">
            <a:spAutoFit/>
          </a:bodyPr>
          <a:lstStyle/>
          <a:p>
            <a:r>
              <a:rPr lang="en-US" dirty="0">
                <a:latin typeface="Gill Sans MT" panose="020B0502020104020203" pitchFamily="34" charset="77"/>
              </a:rPr>
              <a:t>* Every switch has a “</a:t>
            </a:r>
            <a:r>
              <a:rPr lang="en-US" dirty="0">
                <a:solidFill>
                  <a:srgbClr val="C00000"/>
                </a:solidFill>
                <a:latin typeface="Gill Sans MT" panose="020B0502020104020203" pitchFamily="34" charset="77"/>
              </a:rPr>
              <a:t>r</a:t>
            </a:r>
            <a:r>
              <a:rPr lang="en-US" dirty="0">
                <a:latin typeface="Gill Sans MT" panose="020B0502020104020203" pitchFamily="34" charset="77"/>
              </a:rPr>
              <a:t>” port, a switch can have 1 or more designated ports and one or more blocked ports. If it has at least one “</a:t>
            </a:r>
            <a:r>
              <a:rPr lang="en-US" dirty="0">
                <a:solidFill>
                  <a:srgbClr val="C00000"/>
                </a:solidFill>
                <a:latin typeface="Gill Sans MT" panose="020B0502020104020203" pitchFamily="34" charset="77"/>
              </a:rPr>
              <a:t>d</a:t>
            </a:r>
            <a:r>
              <a:rPr lang="en-US" dirty="0">
                <a:latin typeface="Gill Sans MT" panose="020B0502020104020203" pitchFamily="34" charset="77"/>
              </a:rPr>
              <a:t>” port it is not a blocked switch, even though it may have 1+ blocked ports.</a:t>
            </a:r>
          </a:p>
        </p:txBody>
      </p:sp>
    </p:spTree>
    <p:extLst>
      <p:ext uri="{BB962C8B-B14F-4D97-AF65-F5344CB8AC3E}">
        <p14:creationId xmlns:p14="http://schemas.microsoft.com/office/powerpoint/2010/main" val="356876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5"/>
                                        </p:tgtEl>
                                        <p:attrNameLst>
                                          <p:attrName>style.visibility</p:attrName>
                                        </p:attrNameLst>
                                      </p:cBhvr>
                                      <p:to>
                                        <p:strVal val="visible"/>
                                      </p:to>
                                    </p:set>
                                    <p:anim calcmode="lin" valueType="num">
                                      <p:cBhvr additive="base">
                                        <p:cTn id="7" dur="500" fill="hold"/>
                                        <p:tgtEl>
                                          <p:spTgt spid="115"/>
                                        </p:tgtEl>
                                        <p:attrNameLst>
                                          <p:attrName>ppt_x</p:attrName>
                                        </p:attrNameLst>
                                      </p:cBhvr>
                                      <p:tavLst>
                                        <p:tav tm="0">
                                          <p:val>
                                            <p:strVal val="#ppt_x"/>
                                          </p:val>
                                        </p:tav>
                                        <p:tav tm="100000">
                                          <p:val>
                                            <p:strVal val="#ppt_x"/>
                                          </p:val>
                                        </p:tav>
                                      </p:tavLst>
                                    </p:anim>
                                    <p:anim calcmode="lin" valueType="num">
                                      <p:cBhvr additive="base">
                                        <p:cTn id="8" dur="500" fill="hold"/>
                                        <p:tgtEl>
                                          <p:spTgt spid="1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Number Placeholder 3"/>
          <p:cNvSpPr>
            <a:spLocks noGrp="1"/>
          </p:cNvSpPr>
          <p:nvPr>
            <p:ph type="sldNum" sz="quarter" idx="10"/>
          </p:nvPr>
        </p:nvSpPr>
        <p:spPr>
          <a:xfrm>
            <a:off x="838200" y="6356350"/>
            <a:ext cx="2743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fld id="{80FEE50C-F84D-784B-A1AD-74D8DA4AEFB4}" type="datetimeFigureOut">
              <a:rPr lang="en-US" smtClean="0"/>
              <a:pPr>
                <a:spcBef>
                  <a:spcPct val="0"/>
                </a:spcBef>
                <a:buFontTx/>
                <a:buNone/>
              </a:pPr>
              <a:t>3/7/21</a:t>
            </a:fld>
            <a:endParaRPr lang="en-US" altLang="en-US" sz="1050">
              <a:latin typeface="Times New Roman" charset="0"/>
            </a:endParaRPr>
          </a:p>
        </p:txBody>
      </p:sp>
      <p:sp>
        <p:nvSpPr>
          <p:cNvPr id="340994" name="Rectangle 2"/>
          <p:cNvSpPr>
            <a:spLocks noGrp="1" noChangeArrowheads="1"/>
          </p:cNvSpPr>
          <p:nvPr>
            <p:ph type="title"/>
          </p:nvPr>
        </p:nvSpPr>
        <p:spPr>
          <a:xfrm>
            <a:off x="184493" y="89009"/>
            <a:ext cx="4078588" cy="726538"/>
          </a:xfrm>
        </p:spPr>
        <p:txBody>
          <a:bodyPr>
            <a:normAutofit/>
          </a:bodyPr>
          <a:lstStyle/>
          <a:p>
            <a:pPr>
              <a:defRPr/>
            </a:pPr>
            <a:r>
              <a:rPr lang="en-US" sz="3200" dirty="0">
                <a:solidFill>
                  <a:schemeClr val="accent2"/>
                </a:solidFill>
                <a:latin typeface="Gill Sans MT" panose="020B0502020104020203" pitchFamily="34" charset="77"/>
              </a:rPr>
              <a:t>Main Concept</a:t>
            </a:r>
          </a:p>
        </p:txBody>
      </p:sp>
      <p:sp>
        <p:nvSpPr>
          <p:cNvPr id="340995" name="Rectangle 3"/>
          <p:cNvSpPr>
            <a:spLocks noGrp="1" noChangeArrowheads="1"/>
          </p:cNvSpPr>
          <p:nvPr>
            <p:ph type="body" idx="1"/>
          </p:nvPr>
        </p:nvSpPr>
        <p:spPr>
          <a:xfrm>
            <a:off x="123568" y="1083163"/>
            <a:ext cx="5436973" cy="5132286"/>
          </a:xfrm>
        </p:spPr>
        <p:txBody>
          <a:bodyPr>
            <a:normAutofit lnSpcReduction="10000"/>
          </a:bodyPr>
          <a:lstStyle/>
          <a:p>
            <a:pPr>
              <a:tabLst>
                <a:tab pos="1284983" algn="l"/>
                <a:tab pos="2764631" algn="l"/>
              </a:tabLst>
              <a:defRPr/>
            </a:pPr>
            <a:r>
              <a:rPr lang="en-US" sz="1950" dirty="0">
                <a:latin typeface="Gill Sans MT" panose="020B0502020104020203" pitchFamily="34" charset="77"/>
              </a:rPr>
              <a:t>bridges are assigned priorities to “</a:t>
            </a:r>
            <a:r>
              <a:rPr lang="en-US" sz="1950" dirty="0">
                <a:solidFill>
                  <a:srgbClr val="C00000"/>
                </a:solidFill>
                <a:latin typeface="Gill Sans MT" panose="020B0502020104020203" pitchFamily="34" charset="77"/>
              </a:rPr>
              <a:t>assist</a:t>
            </a:r>
            <a:r>
              <a:rPr lang="en-US" sz="1950" dirty="0">
                <a:latin typeface="Gill Sans MT" panose="020B0502020104020203" pitchFamily="34" charset="77"/>
              </a:rPr>
              <a:t>” in root election process</a:t>
            </a:r>
          </a:p>
          <a:p>
            <a:pPr>
              <a:tabLst>
                <a:tab pos="1284983" algn="l"/>
                <a:tab pos="2764631" algn="l"/>
              </a:tabLst>
              <a:defRPr/>
            </a:pPr>
            <a:r>
              <a:rPr lang="en-US" sz="1950" dirty="0">
                <a:latin typeface="Gill Sans MT" panose="020B0502020104020203" pitchFamily="34" charset="77"/>
              </a:rPr>
              <a:t>each switch has a unique identifier – Bridge ID:</a:t>
            </a:r>
            <a:endParaRPr lang="en-US" sz="1950" dirty="0">
              <a:solidFill>
                <a:srgbClr val="C00000"/>
              </a:solidFill>
              <a:latin typeface="Gill Sans MT" panose="020B0502020104020203" pitchFamily="34" charset="77"/>
            </a:endParaRPr>
          </a:p>
          <a:p>
            <a:pPr marL="342900" lvl="1" indent="0">
              <a:buNone/>
              <a:tabLst>
                <a:tab pos="1284983" algn="l"/>
                <a:tab pos="2764631" algn="l"/>
              </a:tabLst>
              <a:defRPr/>
            </a:pPr>
            <a:r>
              <a:rPr lang="en-US" sz="1650" dirty="0">
                <a:solidFill>
                  <a:srgbClr val="C00000"/>
                </a:solidFill>
                <a:latin typeface="Gill Sans MT" panose="020B0502020104020203" pitchFamily="34" charset="77"/>
              </a:rPr>
              <a:t>Bridge ID = &lt;bridge </a:t>
            </a:r>
            <a:r>
              <a:rPr lang="en-US" sz="1650" dirty="0" err="1">
                <a:solidFill>
                  <a:srgbClr val="C00000"/>
                </a:solidFill>
                <a:latin typeface="Gill Sans MT" panose="020B0502020104020203" pitchFamily="34" charset="77"/>
              </a:rPr>
              <a:t>priority.MAC</a:t>
            </a:r>
            <a:r>
              <a:rPr lang="en-US" sz="1650" dirty="0">
                <a:solidFill>
                  <a:srgbClr val="C00000"/>
                </a:solidFill>
                <a:latin typeface="Gill Sans MT" panose="020B0502020104020203" pitchFamily="34" charset="77"/>
              </a:rPr>
              <a:t> address&gt;</a:t>
            </a:r>
            <a:endParaRPr lang="en-US" sz="825" dirty="0">
              <a:latin typeface="Gill Sans MT" panose="020B0502020104020203" pitchFamily="34" charset="77"/>
            </a:endParaRPr>
          </a:p>
          <a:p>
            <a:pPr>
              <a:lnSpc>
                <a:spcPct val="120000"/>
              </a:lnSpc>
              <a:tabLst>
                <a:tab pos="1284983" algn="l"/>
                <a:tab pos="2764631" algn="l"/>
              </a:tabLst>
              <a:defRPr/>
            </a:pPr>
            <a:r>
              <a:rPr lang="en-US" sz="1800" dirty="0">
                <a:solidFill>
                  <a:srgbClr val="000000"/>
                </a:solidFill>
                <a:latin typeface="Gill Sans MT" panose="020B0502020104020203" pitchFamily="34" charset="77"/>
              </a:rPr>
              <a:t>a bridge has several MAC addresses (one for each port), picks </a:t>
            </a:r>
            <a:r>
              <a:rPr lang="en-US" sz="1800" dirty="0">
                <a:solidFill>
                  <a:srgbClr val="C00000"/>
                </a:solidFill>
                <a:latin typeface="Gill Sans MT" panose="020B0502020104020203" pitchFamily="34" charset="77"/>
              </a:rPr>
              <a:t>lowest</a:t>
            </a:r>
            <a:r>
              <a:rPr lang="en-US" sz="1800" dirty="0">
                <a:solidFill>
                  <a:srgbClr val="000000"/>
                </a:solidFill>
                <a:latin typeface="Gill Sans MT" panose="020B0502020104020203" pitchFamily="34" charset="77"/>
              </a:rPr>
              <a:t> one for its ID </a:t>
            </a:r>
          </a:p>
          <a:p>
            <a:pPr marL="342900" lvl="1" indent="0">
              <a:lnSpc>
                <a:spcPct val="120000"/>
              </a:lnSpc>
              <a:buNone/>
              <a:tabLst>
                <a:tab pos="1284983" algn="l"/>
                <a:tab pos="2764631" algn="l"/>
              </a:tabLst>
              <a:defRPr/>
            </a:pPr>
            <a:r>
              <a:rPr lang="en-US" sz="1600" b="1" dirty="0">
                <a:solidFill>
                  <a:srgbClr val="C00000"/>
                </a:solidFill>
                <a:latin typeface="Gill Sans MT" panose="020B0502020104020203" pitchFamily="34" charset="77"/>
              </a:rPr>
              <a:t>“</a:t>
            </a:r>
            <a:r>
              <a:rPr lang="en-US" sz="1600" dirty="0">
                <a:latin typeface="Gill Sans MT" panose="020B0502020104020203" pitchFamily="34" charset="77"/>
              </a:rPr>
              <a:t>bridge priority.(lowest)MAC address</a:t>
            </a:r>
            <a:r>
              <a:rPr lang="en-US" sz="1600" dirty="0">
                <a:solidFill>
                  <a:srgbClr val="C00000"/>
                </a:solidFill>
                <a:latin typeface="Gill Sans MT" panose="020B0502020104020203" pitchFamily="34" charset="77"/>
              </a:rPr>
              <a:t>”</a:t>
            </a:r>
            <a:r>
              <a:rPr lang="en-US" sz="1600" dirty="0">
                <a:latin typeface="Gill Sans MT" panose="020B0502020104020203" pitchFamily="34" charset="77"/>
              </a:rPr>
              <a:t> is the </a:t>
            </a:r>
            <a:r>
              <a:rPr lang="en-US" sz="1600" b="1" dirty="0">
                <a:solidFill>
                  <a:srgbClr val="C00000"/>
                </a:solidFill>
                <a:latin typeface="Gill Sans MT" panose="020B0502020104020203" pitchFamily="34" charset="77"/>
              </a:rPr>
              <a:t>bridge ID</a:t>
            </a:r>
            <a:endParaRPr lang="en-US" sz="1600" dirty="0">
              <a:solidFill>
                <a:srgbClr val="C00000"/>
              </a:solidFill>
              <a:latin typeface="Gill Sans MT" panose="020B0502020104020203" pitchFamily="34" charset="77"/>
            </a:endParaRPr>
          </a:p>
          <a:p>
            <a:pPr>
              <a:lnSpc>
                <a:spcPct val="120000"/>
              </a:lnSpc>
              <a:tabLst>
                <a:tab pos="1284983" algn="l"/>
                <a:tab pos="2764631" algn="l"/>
              </a:tabLst>
              <a:defRPr/>
            </a:pPr>
            <a:r>
              <a:rPr lang="en-US" sz="1800" dirty="0">
                <a:latin typeface="Gill Sans MT" panose="020B0502020104020203" pitchFamily="34" charset="77"/>
              </a:rPr>
              <a:t>each port on a bridge has a unique identifier </a:t>
            </a:r>
            <a:r>
              <a:rPr lang="en-US" sz="1800" dirty="0">
                <a:solidFill>
                  <a:srgbClr val="C00000"/>
                </a:solidFill>
                <a:latin typeface="Gill Sans MT" panose="020B0502020104020203" pitchFamily="34" charset="77"/>
              </a:rPr>
              <a:t>- port ID</a:t>
            </a:r>
            <a:endParaRPr lang="en-US" sz="1800" b="1" dirty="0">
              <a:solidFill>
                <a:srgbClr val="C00000"/>
              </a:solidFill>
              <a:latin typeface="Gill Sans MT" panose="020B0502020104020203" pitchFamily="34" charset="77"/>
            </a:endParaRPr>
          </a:p>
          <a:p>
            <a:pPr>
              <a:lnSpc>
                <a:spcPct val="120000"/>
              </a:lnSpc>
              <a:tabLst>
                <a:tab pos="1284983" algn="l"/>
                <a:tab pos="2764631" algn="l"/>
              </a:tabLst>
              <a:defRPr/>
            </a:pPr>
            <a:r>
              <a:rPr lang="en-US" sz="1800" b="1" dirty="0">
                <a:solidFill>
                  <a:srgbClr val="C00000"/>
                </a:solidFill>
                <a:latin typeface="Gill Sans MT" panose="020B0502020104020203" pitchFamily="34" charset="77"/>
              </a:rPr>
              <a:t>Root Bridge: </a:t>
            </a:r>
          </a:p>
          <a:p>
            <a:pPr lvl="1">
              <a:lnSpc>
                <a:spcPct val="120000"/>
              </a:lnSpc>
              <a:tabLst>
                <a:tab pos="1284983" algn="l"/>
                <a:tab pos="2764631" algn="l"/>
              </a:tabLst>
              <a:defRPr/>
            </a:pPr>
            <a:r>
              <a:rPr lang="en-US" sz="1600" dirty="0">
                <a:latin typeface="Gill Sans MT" panose="020B0502020104020203" pitchFamily="34" charset="77"/>
              </a:rPr>
              <a:t>the bridge with the </a:t>
            </a:r>
            <a:r>
              <a:rPr lang="en-US" sz="1600" dirty="0">
                <a:solidFill>
                  <a:srgbClr val="C00000"/>
                </a:solidFill>
                <a:latin typeface="Gill Sans MT" panose="020B0502020104020203" pitchFamily="34" charset="77"/>
              </a:rPr>
              <a:t>lowest Bridge ID </a:t>
            </a:r>
            <a:r>
              <a:rPr lang="en-US" sz="1600" dirty="0">
                <a:latin typeface="Gill Sans MT" panose="020B0502020104020203" pitchFamily="34" charset="77"/>
              </a:rPr>
              <a:t>is chosen as the </a:t>
            </a:r>
            <a:r>
              <a:rPr lang="en-US" sz="1600" dirty="0">
                <a:solidFill>
                  <a:srgbClr val="C00000"/>
                </a:solidFill>
                <a:latin typeface="Gill Sans MT" panose="020B0502020104020203" pitchFamily="34" charset="77"/>
              </a:rPr>
              <a:t>root</a:t>
            </a:r>
            <a:r>
              <a:rPr lang="en-US" sz="1600" dirty="0">
                <a:latin typeface="Gill Sans MT" panose="020B0502020104020203" pitchFamily="34" charset="77"/>
              </a:rPr>
              <a:t> of the spanning tree</a:t>
            </a:r>
          </a:p>
          <a:p>
            <a:pPr>
              <a:lnSpc>
                <a:spcPct val="120000"/>
              </a:lnSpc>
              <a:tabLst>
                <a:tab pos="1284983" algn="l"/>
                <a:tab pos="2764631" algn="l"/>
              </a:tabLst>
              <a:defRPr/>
            </a:pPr>
            <a:r>
              <a:rPr lang="en-US" sz="1800" b="1" dirty="0">
                <a:solidFill>
                  <a:srgbClr val="C00000"/>
                </a:solidFill>
                <a:latin typeface="Gill Sans MT" panose="020B0502020104020203" pitchFamily="34" charset="77"/>
              </a:rPr>
              <a:t>Root Port</a:t>
            </a:r>
            <a:r>
              <a:rPr lang="en-US" sz="1800" dirty="0">
                <a:solidFill>
                  <a:srgbClr val="C00000"/>
                </a:solidFill>
                <a:latin typeface="Gill Sans MT" panose="020B0502020104020203" pitchFamily="34" charset="77"/>
              </a:rPr>
              <a:t>:</a:t>
            </a:r>
          </a:p>
          <a:p>
            <a:pPr lvl="1">
              <a:lnSpc>
                <a:spcPct val="120000"/>
              </a:lnSpc>
              <a:tabLst>
                <a:tab pos="1284983" algn="l"/>
                <a:tab pos="2764631" algn="l"/>
              </a:tabLst>
              <a:defRPr/>
            </a:pPr>
            <a:r>
              <a:rPr lang="en-US" sz="1600" dirty="0">
                <a:latin typeface="Gill Sans MT" panose="020B0502020104020203" pitchFamily="34" charset="77"/>
              </a:rPr>
              <a:t>each bridge has a </a:t>
            </a:r>
            <a:r>
              <a:rPr lang="en-US" sz="1600" dirty="0">
                <a:solidFill>
                  <a:srgbClr val="C00000"/>
                </a:solidFill>
                <a:latin typeface="Gill Sans MT" panose="020B0502020104020203" pitchFamily="34" charset="77"/>
              </a:rPr>
              <a:t>root port </a:t>
            </a:r>
            <a:r>
              <a:rPr lang="en-US" sz="1600" dirty="0">
                <a:latin typeface="Gill Sans MT" panose="020B0502020104020203" pitchFamily="34" charset="77"/>
              </a:rPr>
              <a:t>which points in the </a:t>
            </a:r>
            <a:r>
              <a:rPr lang="en-US" sz="1600" dirty="0">
                <a:solidFill>
                  <a:srgbClr val="C00000"/>
                </a:solidFill>
                <a:latin typeface="Gill Sans MT" panose="020B0502020104020203" pitchFamily="34" charset="77"/>
              </a:rPr>
              <a:t>direction of the root</a:t>
            </a:r>
          </a:p>
          <a:p>
            <a:pPr lvl="1">
              <a:lnSpc>
                <a:spcPct val="120000"/>
              </a:lnSpc>
              <a:tabLst>
                <a:tab pos="1284983" algn="l"/>
                <a:tab pos="2764631" algn="l"/>
              </a:tabLst>
              <a:defRPr/>
            </a:pPr>
            <a:r>
              <a:rPr lang="en-US" sz="1600" dirty="0">
                <a:latin typeface="Gill Sans MT" panose="020B0502020104020203" pitchFamily="34" charset="77"/>
              </a:rPr>
              <a:t>this port is identified during the spanning tree process</a:t>
            </a:r>
          </a:p>
          <a:p>
            <a:pPr marL="0" indent="0">
              <a:buNone/>
              <a:tabLst>
                <a:tab pos="1713310" algn="l"/>
                <a:tab pos="3686175" algn="l"/>
              </a:tabLst>
              <a:defRPr/>
            </a:pPr>
            <a:endParaRPr lang="en-US" dirty="0">
              <a:cs typeface="+mn-cs"/>
            </a:endParaRPr>
          </a:p>
        </p:txBody>
      </p:sp>
      <p:pic>
        <p:nvPicPr>
          <p:cNvPr id="5" name="Picture 16" descr="underline_base">
            <a:extLst>
              <a:ext uri="{FF2B5EF4-FFF2-40B4-BE49-F238E27FC236}">
                <a16:creationId xmlns:a16="http://schemas.microsoft.com/office/drawing/2014/main" id="{AE9AD2E8-4B65-D24B-96B2-491A7130C44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910" y="716205"/>
            <a:ext cx="1961699" cy="979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2277" y="1236552"/>
            <a:ext cx="2564296" cy="1118183"/>
          </a:xfrm>
          <a:prstGeom prst="rect">
            <a:avLst/>
          </a:prstGeom>
        </p:spPr>
      </p:pic>
      <p:cxnSp>
        <p:nvCxnSpPr>
          <p:cNvPr id="9" name="Straight Arrow Connector 8">
            <a:extLst>
              <a:ext uri="{FF2B5EF4-FFF2-40B4-BE49-F238E27FC236}">
                <a16:creationId xmlns:a16="http://schemas.microsoft.com/office/drawing/2014/main" id="{23644A83-7A67-1C42-8143-FAA9A1674F98}"/>
              </a:ext>
            </a:extLst>
          </p:cNvPr>
          <p:cNvCxnSpPr>
            <a:cxnSpLocks/>
          </p:cNvCxnSpPr>
          <p:nvPr/>
        </p:nvCxnSpPr>
        <p:spPr>
          <a:xfrm flipV="1">
            <a:off x="4547286" y="2704972"/>
            <a:ext cx="911698" cy="10001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6F1601B-793A-6548-8E02-4F1A32EA4943}"/>
              </a:ext>
            </a:extLst>
          </p:cNvPr>
          <p:cNvSpPr txBox="1"/>
          <p:nvPr/>
        </p:nvSpPr>
        <p:spPr>
          <a:xfrm>
            <a:off x="5504599" y="2394087"/>
            <a:ext cx="3462807" cy="461665"/>
          </a:xfrm>
          <a:prstGeom prst="rect">
            <a:avLst/>
          </a:prstGeom>
          <a:noFill/>
        </p:spPr>
        <p:txBody>
          <a:bodyPr wrap="none" rtlCol="0">
            <a:spAutoFit/>
          </a:bodyPr>
          <a:lstStyle/>
          <a:p>
            <a:r>
              <a:rPr lang="en-US" sz="1200" b="1" dirty="0">
                <a:solidFill>
                  <a:schemeClr val="accent6"/>
                </a:solidFill>
              </a:rPr>
              <a:t>Bridge Priority “0”: 0.0</a:t>
            </a:r>
            <a:r>
              <a:rPr lang="en-US" sz="1200" b="1" dirty="0"/>
              <a:t>|</a:t>
            </a:r>
            <a:r>
              <a:rPr lang="en-US" sz="1200" b="1" dirty="0">
                <a:solidFill>
                  <a:srgbClr val="7030A0"/>
                </a:solidFill>
              </a:rPr>
              <a:t>128.4.0.2.95.156</a:t>
            </a:r>
          </a:p>
          <a:p>
            <a:r>
              <a:rPr lang="en-US" sz="1200" b="1" dirty="0">
                <a:solidFill>
                  <a:schemeClr val="accent6"/>
                </a:solidFill>
              </a:rPr>
              <a:t>Bridge Priority “128.0”:128.0</a:t>
            </a:r>
            <a:r>
              <a:rPr lang="en-US" sz="1200" b="1" dirty="0"/>
              <a:t>|</a:t>
            </a:r>
            <a:r>
              <a:rPr lang="en-US" sz="1200" b="1" dirty="0">
                <a:solidFill>
                  <a:srgbClr val="7030A0"/>
                </a:solidFill>
              </a:rPr>
              <a:t>128.4.0.2.95.156</a:t>
            </a:r>
          </a:p>
        </p:txBody>
      </p:sp>
    </p:spTree>
    <p:extLst>
      <p:ext uri="{BB962C8B-B14F-4D97-AF65-F5344CB8AC3E}">
        <p14:creationId xmlns:p14="http://schemas.microsoft.com/office/powerpoint/2010/main" val="125085506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3D766-9EFF-8441-84E6-58AB700597F3}"/>
              </a:ext>
            </a:extLst>
          </p:cNvPr>
          <p:cNvSpPr>
            <a:spLocks noGrp="1"/>
          </p:cNvSpPr>
          <p:nvPr>
            <p:ph type="title"/>
          </p:nvPr>
        </p:nvSpPr>
        <p:spPr>
          <a:xfrm>
            <a:off x="237392" y="964041"/>
            <a:ext cx="8005397" cy="658141"/>
          </a:xfrm>
        </p:spPr>
        <p:txBody>
          <a:bodyPr/>
          <a:lstStyle/>
          <a:p>
            <a:r>
              <a:rPr lang="en-US" dirty="0">
                <a:latin typeface="Gill Sans MT" panose="020B0502020104020203" pitchFamily="34" charset="77"/>
              </a:rPr>
              <a:t>Bridge Priority and VLANs</a:t>
            </a:r>
          </a:p>
        </p:txBody>
      </p:sp>
      <p:pic>
        <p:nvPicPr>
          <p:cNvPr id="3" name="Picture 16" descr="underline_base">
            <a:extLst>
              <a:ext uri="{FF2B5EF4-FFF2-40B4-BE49-F238E27FC236}">
                <a16:creationId xmlns:a16="http://schemas.microsoft.com/office/drawing/2014/main" id="{6D1A10C4-36B6-1642-96AF-2A03C498E1CC}"/>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383" y="1506935"/>
            <a:ext cx="4568710" cy="1152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descr="A close up of a sign&#10;&#10;Description automatically generated">
            <a:extLst>
              <a:ext uri="{FF2B5EF4-FFF2-40B4-BE49-F238E27FC236}">
                <a16:creationId xmlns:a16="http://schemas.microsoft.com/office/drawing/2014/main" id="{B5542BA9-BF49-5845-A6C6-9CE3A6E4A259}"/>
              </a:ext>
            </a:extLst>
          </p:cNvPr>
          <p:cNvPicPr>
            <a:picLocks noChangeAspect="1"/>
          </p:cNvPicPr>
          <p:nvPr/>
        </p:nvPicPr>
        <p:blipFill>
          <a:blip r:embed="rId3"/>
          <a:stretch>
            <a:fillRect/>
          </a:stretch>
        </p:blipFill>
        <p:spPr>
          <a:xfrm>
            <a:off x="5715685" y="1096415"/>
            <a:ext cx="3276600" cy="2752725"/>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D4C2857C-F794-AC4E-868D-A5F5744AB862}"/>
              </a:ext>
            </a:extLst>
          </p:cNvPr>
          <p:cNvPicPr>
            <a:picLocks noChangeAspect="1"/>
          </p:cNvPicPr>
          <p:nvPr/>
        </p:nvPicPr>
        <p:blipFill>
          <a:blip r:embed="rId4"/>
          <a:stretch>
            <a:fillRect/>
          </a:stretch>
        </p:blipFill>
        <p:spPr>
          <a:xfrm>
            <a:off x="3790950" y="3849140"/>
            <a:ext cx="5353050" cy="1981200"/>
          </a:xfrm>
          <a:prstGeom prst="rect">
            <a:avLst/>
          </a:prstGeom>
        </p:spPr>
      </p:pic>
      <p:sp>
        <p:nvSpPr>
          <p:cNvPr id="8" name="TextBox 7">
            <a:extLst>
              <a:ext uri="{FF2B5EF4-FFF2-40B4-BE49-F238E27FC236}">
                <a16:creationId xmlns:a16="http://schemas.microsoft.com/office/drawing/2014/main" id="{B220AD29-1885-1640-BD35-143858411257}"/>
              </a:ext>
            </a:extLst>
          </p:cNvPr>
          <p:cNvSpPr txBox="1"/>
          <p:nvPr/>
        </p:nvSpPr>
        <p:spPr>
          <a:xfrm>
            <a:off x="158009" y="1702398"/>
            <a:ext cx="8539517" cy="2862322"/>
          </a:xfrm>
          <a:prstGeom prst="rect">
            <a:avLst/>
          </a:prstGeom>
          <a:noFill/>
        </p:spPr>
        <p:txBody>
          <a:bodyPr wrap="none" rtlCol="0">
            <a:spAutoFit/>
          </a:bodyPr>
          <a:lstStyle/>
          <a:p>
            <a:r>
              <a:rPr lang="en-US" dirty="0"/>
              <a:t>The </a:t>
            </a:r>
            <a:r>
              <a:rPr lang="en-US" b="1" dirty="0"/>
              <a:t>Bridge Priority</a:t>
            </a:r>
            <a:r>
              <a:rPr lang="en-US" dirty="0"/>
              <a:t> value and the </a:t>
            </a:r>
            <a:r>
              <a:rPr lang="en-US" b="1" dirty="0"/>
              <a:t>Extended System ID</a:t>
            </a:r>
            <a:r>
              <a:rPr lang="en-US" dirty="0"/>
              <a:t> extension together </a:t>
            </a:r>
          </a:p>
          <a:p>
            <a:r>
              <a:rPr lang="en-US" dirty="0"/>
              <a:t>make up a 16 bit (2-byte) value. The </a:t>
            </a:r>
            <a:r>
              <a:rPr lang="en-US" b="1" dirty="0"/>
              <a:t>Bridge Priority</a:t>
            </a:r>
            <a:r>
              <a:rPr lang="en-US" dirty="0"/>
              <a:t> making up the left </a:t>
            </a:r>
          </a:p>
          <a:p>
            <a:r>
              <a:rPr lang="en-US" dirty="0"/>
              <a:t>most bits, is a value of </a:t>
            </a:r>
            <a:r>
              <a:rPr lang="en-US" b="1" dirty="0"/>
              <a:t>0</a:t>
            </a:r>
            <a:r>
              <a:rPr lang="en-US" dirty="0"/>
              <a:t> to </a:t>
            </a:r>
            <a:r>
              <a:rPr lang="en-US" b="1" dirty="0"/>
              <a:t>61440</a:t>
            </a:r>
            <a:r>
              <a:rPr lang="en-US" dirty="0"/>
              <a:t>. The </a:t>
            </a:r>
            <a:r>
              <a:rPr lang="en-US" b="1" dirty="0"/>
              <a:t>Extended System ID</a:t>
            </a:r>
            <a:r>
              <a:rPr lang="en-US" dirty="0"/>
              <a:t> is a value of </a:t>
            </a:r>
          </a:p>
          <a:p>
            <a:r>
              <a:rPr lang="en-US" b="1" dirty="0"/>
              <a:t>1</a:t>
            </a:r>
            <a:r>
              <a:rPr lang="en-US" dirty="0"/>
              <a:t> to </a:t>
            </a:r>
            <a:r>
              <a:rPr lang="en-US" b="1" dirty="0"/>
              <a:t>4095</a:t>
            </a:r>
            <a:r>
              <a:rPr lang="en-US" dirty="0"/>
              <a:t> corresponding to the respective VLAN participating in STP. </a:t>
            </a:r>
          </a:p>
          <a:p>
            <a:r>
              <a:rPr lang="en-US" dirty="0"/>
              <a:t>The </a:t>
            </a:r>
            <a:r>
              <a:rPr lang="en-US" b="1" dirty="0"/>
              <a:t>Bridge Priority</a:t>
            </a:r>
            <a:r>
              <a:rPr lang="en-US" dirty="0"/>
              <a:t> increments in blocks of </a:t>
            </a:r>
            <a:r>
              <a:rPr lang="en-US" b="1" dirty="0"/>
              <a:t>4096</a:t>
            </a:r>
            <a:r>
              <a:rPr lang="en-US" dirty="0"/>
              <a:t> to allow the </a:t>
            </a:r>
            <a:r>
              <a:rPr lang="en-US" b="1" dirty="0"/>
              <a:t>System ID </a:t>
            </a:r>
          </a:p>
          <a:p>
            <a:r>
              <a:rPr lang="en-US" b="1" dirty="0"/>
              <a:t>Extension</a:t>
            </a:r>
            <a:r>
              <a:rPr lang="en-US" dirty="0"/>
              <a:t> to squeeze in between each increment</a:t>
            </a:r>
          </a:p>
          <a:p>
            <a:r>
              <a:rPr lang="en-US" dirty="0"/>
              <a:t>We should note that the </a:t>
            </a:r>
            <a:r>
              <a:rPr lang="en-US" b="1" dirty="0"/>
              <a:t>Bridge Priority Field</a:t>
            </a:r>
            <a:r>
              <a:rPr lang="en-US" dirty="0"/>
              <a:t> can only be set in increments </a:t>
            </a:r>
          </a:p>
          <a:p>
            <a:r>
              <a:rPr lang="en-US" dirty="0"/>
              <a:t>of  </a:t>
            </a:r>
            <a:r>
              <a:rPr lang="en-US" b="1" dirty="0"/>
              <a:t>4096</a:t>
            </a:r>
            <a:r>
              <a:rPr lang="en-US" dirty="0"/>
              <a:t>. This means that possible values are: </a:t>
            </a:r>
            <a:r>
              <a:rPr lang="en-US" b="1" dirty="0"/>
              <a:t>0</a:t>
            </a:r>
            <a:r>
              <a:rPr lang="en-US" dirty="0"/>
              <a:t>, </a:t>
            </a:r>
            <a:r>
              <a:rPr lang="en-US" b="1" dirty="0"/>
              <a:t>4096</a:t>
            </a:r>
            <a:r>
              <a:rPr lang="en-US" dirty="0"/>
              <a:t>, </a:t>
            </a:r>
            <a:r>
              <a:rPr lang="en-US" b="1" dirty="0"/>
              <a:t>8192</a:t>
            </a:r>
            <a:r>
              <a:rPr lang="en-US" dirty="0"/>
              <a:t>, </a:t>
            </a:r>
            <a:r>
              <a:rPr lang="en-US" b="1" dirty="0"/>
              <a:t>12288</a:t>
            </a:r>
            <a:r>
              <a:rPr lang="en-US" dirty="0"/>
              <a:t>, </a:t>
            </a:r>
            <a:r>
              <a:rPr lang="en-US" b="1" dirty="0"/>
              <a:t>16384</a:t>
            </a:r>
            <a:r>
              <a:rPr lang="en-US" dirty="0"/>
              <a:t>, </a:t>
            </a:r>
          </a:p>
          <a:p>
            <a:r>
              <a:rPr lang="en-US" b="1" dirty="0"/>
              <a:t>20480</a:t>
            </a:r>
            <a:r>
              <a:rPr lang="en-US" dirty="0"/>
              <a:t>, </a:t>
            </a:r>
            <a:r>
              <a:rPr lang="en-US" b="1" dirty="0"/>
              <a:t>24576</a:t>
            </a:r>
            <a:r>
              <a:rPr lang="en-US" dirty="0"/>
              <a:t>, </a:t>
            </a:r>
            <a:r>
              <a:rPr lang="en-US" b="1" dirty="0"/>
              <a:t>28672</a:t>
            </a:r>
            <a:r>
              <a:rPr lang="en-US" dirty="0"/>
              <a:t>, </a:t>
            </a:r>
            <a:r>
              <a:rPr lang="en-US" b="1" dirty="0"/>
              <a:t>32768 etc</a:t>
            </a:r>
            <a:r>
              <a:rPr lang="en-US" dirty="0"/>
              <a:t>. By default, Cisco’s </a:t>
            </a:r>
            <a:r>
              <a:rPr lang="en-US" b="1" dirty="0"/>
              <a:t>Per-VLAN Spanning-Tree </a:t>
            </a:r>
          </a:p>
          <a:p>
            <a:r>
              <a:rPr lang="en-US" b="1" dirty="0"/>
              <a:t>Plus</a:t>
            </a:r>
            <a:r>
              <a:rPr lang="en-US" dirty="0"/>
              <a:t> (PVST+) adds this </a:t>
            </a:r>
            <a:r>
              <a:rPr lang="en-US" b="1" dirty="0"/>
              <a:t>System ID Extension</a:t>
            </a:r>
            <a:r>
              <a:rPr lang="en-US" dirty="0"/>
              <a:t> (sys-id-</a:t>
            </a:r>
            <a:r>
              <a:rPr lang="en-US" dirty="0" err="1"/>
              <a:t>ext</a:t>
            </a:r>
            <a:r>
              <a:rPr lang="en-US" dirty="0"/>
              <a:t>) to the </a:t>
            </a:r>
            <a:r>
              <a:rPr lang="en-US" b="1" dirty="0"/>
              <a:t>Bridge Priority</a:t>
            </a:r>
            <a:r>
              <a:rPr lang="en-US" dirty="0"/>
              <a:t>.</a:t>
            </a:r>
          </a:p>
        </p:txBody>
      </p:sp>
      <p:sp>
        <p:nvSpPr>
          <p:cNvPr id="9" name="TextBox 8">
            <a:extLst>
              <a:ext uri="{FF2B5EF4-FFF2-40B4-BE49-F238E27FC236}">
                <a16:creationId xmlns:a16="http://schemas.microsoft.com/office/drawing/2014/main" id="{ECFAE496-7A35-AC4A-ABC8-03158E3E9526}"/>
              </a:ext>
            </a:extLst>
          </p:cNvPr>
          <p:cNvSpPr txBox="1"/>
          <p:nvPr/>
        </p:nvSpPr>
        <p:spPr>
          <a:xfrm>
            <a:off x="256383" y="4463104"/>
            <a:ext cx="4923143" cy="923330"/>
          </a:xfrm>
          <a:prstGeom prst="rect">
            <a:avLst/>
          </a:prstGeom>
          <a:noFill/>
        </p:spPr>
        <p:txBody>
          <a:bodyPr wrap="none" rtlCol="0">
            <a:spAutoFit/>
          </a:bodyPr>
          <a:lstStyle/>
          <a:p>
            <a:r>
              <a:rPr lang="en-US" dirty="0"/>
              <a:t>The two values (</a:t>
            </a:r>
            <a:r>
              <a:rPr lang="en-US" b="1" dirty="0"/>
              <a:t>Bridge Priority + System ID </a:t>
            </a:r>
          </a:p>
          <a:p>
            <a:r>
              <a:rPr lang="en-US" b="1" dirty="0"/>
              <a:t>Extension</a:t>
            </a:r>
            <a:r>
              <a:rPr lang="en-US" dirty="0"/>
              <a:t>) together make up the </a:t>
            </a:r>
            <a:r>
              <a:rPr lang="en-US" b="1" dirty="0"/>
              <a:t>Bridge ID</a:t>
            </a:r>
            <a:r>
              <a:rPr lang="en-US" dirty="0"/>
              <a:t> </a:t>
            </a:r>
          </a:p>
          <a:p>
            <a:r>
              <a:rPr lang="en-US" dirty="0"/>
              <a:t>used to elect the </a:t>
            </a:r>
            <a:r>
              <a:rPr lang="en-US" b="1" dirty="0"/>
              <a:t>Root Bridge</a:t>
            </a:r>
            <a:r>
              <a:rPr lang="en-US" dirty="0"/>
              <a:t>.</a:t>
            </a:r>
          </a:p>
        </p:txBody>
      </p:sp>
    </p:spTree>
    <p:extLst>
      <p:ext uri="{BB962C8B-B14F-4D97-AF65-F5344CB8AC3E}">
        <p14:creationId xmlns:p14="http://schemas.microsoft.com/office/powerpoint/2010/main" val="327458673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Number Placeholder 3"/>
          <p:cNvSpPr>
            <a:spLocks noGrp="1"/>
          </p:cNvSpPr>
          <p:nvPr>
            <p:ph type="sldNum" sz="quarter" idx="10"/>
          </p:nvPr>
        </p:nvSpPr>
        <p:spPr>
          <a:xfrm>
            <a:off x="838200" y="6356350"/>
            <a:ext cx="2743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fld id="{80FEE50C-F84D-784B-A1AD-74D8DA4AEFB4}" type="datetimeFigureOut">
              <a:rPr lang="en-US" smtClean="0"/>
              <a:pPr>
                <a:spcBef>
                  <a:spcPct val="0"/>
                </a:spcBef>
                <a:buFontTx/>
                <a:buNone/>
              </a:pPr>
              <a:t>3/7/21</a:t>
            </a:fld>
            <a:endParaRPr lang="en-US" altLang="en-US" sz="1050">
              <a:latin typeface="Times New Roman" charset="0"/>
            </a:endParaRPr>
          </a:p>
        </p:txBody>
      </p:sp>
      <p:sp>
        <p:nvSpPr>
          <p:cNvPr id="342018" name="Rectangle 2"/>
          <p:cNvSpPr>
            <a:spLocks noGrp="1" noChangeArrowheads="1"/>
          </p:cNvSpPr>
          <p:nvPr>
            <p:ph type="title"/>
          </p:nvPr>
        </p:nvSpPr>
        <p:spPr>
          <a:xfrm>
            <a:off x="207147" y="218818"/>
            <a:ext cx="7886700" cy="571500"/>
          </a:xfrm>
        </p:spPr>
        <p:txBody>
          <a:bodyPr>
            <a:normAutofit/>
          </a:bodyPr>
          <a:lstStyle/>
          <a:p>
            <a:pPr>
              <a:defRPr/>
            </a:pPr>
            <a:r>
              <a:rPr lang="en-US" sz="3000" dirty="0">
                <a:latin typeface="Gill Sans MT" panose="020B0502020104020203" pitchFamily="34" charset="77"/>
              </a:rPr>
              <a:t>Building a Spanning </a:t>
            </a:r>
            <a:r>
              <a:rPr lang="en-US" sz="3000" dirty="0">
                <a:latin typeface="+mn-lt"/>
              </a:rPr>
              <a:t>Tree</a:t>
            </a:r>
          </a:p>
        </p:txBody>
      </p:sp>
      <p:sp>
        <p:nvSpPr>
          <p:cNvPr id="342019" name="Rectangle 3"/>
          <p:cNvSpPr>
            <a:spLocks noGrp="1" noChangeArrowheads="1"/>
          </p:cNvSpPr>
          <p:nvPr>
            <p:ph type="body" idx="1"/>
          </p:nvPr>
        </p:nvSpPr>
        <p:spPr>
          <a:xfrm>
            <a:off x="171450" y="1136823"/>
            <a:ext cx="8750128" cy="4214244"/>
          </a:xfrm>
        </p:spPr>
        <p:txBody>
          <a:bodyPr>
            <a:normAutofit/>
          </a:bodyPr>
          <a:lstStyle/>
          <a:p>
            <a:pPr>
              <a:tabLst>
                <a:tab pos="1713310" algn="l"/>
                <a:tab pos="1883569" algn="l"/>
                <a:tab pos="3686175" algn="l"/>
              </a:tabLst>
              <a:defRPr/>
            </a:pPr>
            <a:r>
              <a:rPr lang="en-US" sz="2400" b="1" dirty="0">
                <a:solidFill>
                  <a:srgbClr val="C00000"/>
                </a:solidFill>
                <a:cs typeface="+mn-cs"/>
              </a:rPr>
              <a:t>Root Path Cost</a:t>
            </a:r>
            <a:r>
              <a:rPr lang="en-US" sz="2400" dirty="0">
                <a:solidFill>
                  <a:srgbClr val="C00000"/>
                </a:solidFill>
                <a:cs typeface="+mn-cs"/>
              </a:rPr>
              <a:t>: </a:t>
            </a:r>
          </a:p>
          <a:p>
            <a:pPr marL="557213" lvl="1" indent="-257175">
              <a:tabLst>
                <a:tab pos="1713310" algn="l"/>
                <a:tab pos="1883569" algn="l"/>
                <a:tab pos="3686175" algn="l"/>
              </a:tabLst>
              <a:defRPr/>
            </a:pPr>
            <a:r>
              <a:rPr lang="en-US" sz="2100" dirty="0"/>
              <a:t>f</a:t>
            </a:r>
            <a:r>
              <a:rPr lang="en-US" sz="2100" dirty="0">
                <a:cs typeface="+mn-cs"/>
              </a:rPr>
              <a:t>or each bridge: cost of </a:t>
            </a:r>
            <a:r>
              <a:rPr lang="en-US" sz="2100" b="1" dirty="0">
                <a:solidFill>
                  <a:srgbClr val="C00000"/>
                </a:solidFill>
                <a:cs typeface="+mn-cs"/>
              </a:rPr>
              <a:t>min-cost</a:t>
            </a:r>
            <a:r>
              <a:rPr lang="en-US" sz="2100" dirty="0">
                <a:cs typeface="+mn-cs"/>
              </a:rPr>
              <a:t> path to the root.</a:t>
            </a:r>
          </a:p>
          <a:p>
            <a:pPr marL="557213" lvl="1" indent="-257175">
              <a:tabLst>
                <a:tab pos="1713310" algn="l"/>
                <a:tab pos="1883569" algn="l"/>
                <a:tab pos="3686175" algn="l"/>
              </a:tabLst>
              <a:defRPr/>
            </a:pPr>
            <a:r>
              <a:rPr lang="en-US" sz="2100" dirty="0"/>
              <a:t>u</a:t>
            </a:r>
            <a:r>
              <a:rPr lang="en-US" sz="2100" dirty="0">
                <a:cs typeface="+mn-cs"/>
              </a:rPr>
              <a:t>sually it is measured in #hops to the root or uses standard/assigned values for link bandwidths</a:t>
            </a:r>
          </a:p>
          <a:p>
            <a:pPr>
              <a:tabLst>
                <a:tab pos="1713310" algn="l"/>
                <a:tab pos="1883569" algn="l"/>
                <a:tab pos="3686175" algn="l"/>
              </a:tabLst>
              <a:defRPr/>
            </a:pPr>
            <a:r>
              <a:rPr lang="en-US" sz="2400" b="1" dirty="0">
                <a:solidFill>
                  <a:srgbClr val="C00000"/>
                </a:solidFill>
                <a:cs typeface="+mn-cs"/>
              </a:rPr>
              <a:t>Designated Bridge, Designated Port: </a:t>
            </a:r>
          </a:p>
          <a:p>
            <a:pPr lvl="1" indent="-257175">
              <a:tabLst>
                <a:tab pos="1713310" algn="l"/>
                <a:tab pos="1883569" algn="l"/>
                <a:tab pos="3686175" algn="l"/>
              </a:tabLst>
              <a:defRPr/>
            </a:pPr>
            <a:r>
              <a:rPr lang="en-US" sz="2100" dirty="0"/>
              <a:t>s</a:t>
            </a:r>
            <a:r>
              <a:rPr lang="en-US" sz="2100" dirty="0">
                <a:cs typeface="+mn-cs"/>
              </a:rPr>
              <a:t>ingle bridge on a LAN that provides the minimal cost path to the root bridge for this LAN:</a:t>
            </a:r>
          </a:p>
          <a:p>
            <a:pPr lvl="2" indent="-257175">
              <a:tabLst>
                <a:tab pos="1713310" algn="l"/>
                <a:tab pos="1883569" algn="l"/>
                <a:tab pos="3686175" algn="l"/>
              </a:tabLst>
              <a:defRPr/>
            </a:pPr>
            <a:r>
              <a:rPr lang="en-US" sz="1800" dirty="0">
                <a:latin typeface="+mn-lt"/>
                <a:cs typeface="+mn-cs"/>
              </a:rPr>
              <a:t>if two bridges on a LAN have the same cost, one with </a:t>
            </a:r>
            <a:r>
              <a:rPr lang="en-US" sz="1800" b="1" dirty="0">
                <a:solidFill>
                  <a:srgbClr val="C00000"/>
                </a:solidFill>
                <a:latin typeface="+mn-lt"/>
                <a:cs typeface="+mn-cs"/>
              </a:rPr>
              <a:t>lowest bridge ID</a:t>
            </a:r>
            <a:r>
              <a:rPr lang="en-US" sz="1800" dirty="0">
                <a:latin typeface="+mn-lt"/>
                <a:cs typeface="+mn-cs"/>
              </a:rPr>
              <a:t> is selected</a:t>
            </a:r>
          </a:p>
          <a:p>
            <a:pPr lvl="2" indent="-257175">
              <a:tabLst>
                <a:tab pos="1713310" algn="l"/>
                <a:tab pos="1883569" algn="l"/>
                <a:tab pos="3686175" algn="l"/>
              </a:tabLst>
              <a:defRPr/>
            </a:pPr>
            <a:r>
              <a:rPr lang="en-US" sz="1800" dirty="0">
                <a:latin typeface="+mn-lt"/>
                <a:cs typeface="+mn-cs"/>
              </a:rPr>
              <a:t>if the min-cost bridge has two or more ports on the LAN, select port with </a:t>
            </a:r>
            <a:r>
              <a:rPr lang="en-US" sz="1800" b="1" dirty="0">
                <a:solidFill>
                  <a:srgbClr val="C00000"/>
                </a:solidFill>
                <a:latin typeface="+mn-lt"/>
              </a:rPr>
              <a:t>lowest  port ID</a:t>
            </a:r>
          </a:p>
        </p:txBody>
      </p:sp>
      <p:pic>
        <p:nvPicPr>
          <p:cNvPr id="5" name="Picture 16" descr="underline_base">
            <a:extLst>
              <a:ext uri="{FF2B5EF4-FFF2-40B4-BE49-F238E27FC236}">
                <a16:creationId xmlns:a16="http://schemas.microsoft.com/office/drawing/2014/main" id="{E3A14AE9-AE2D-5A44-9F1E-83A5253E0335}"/>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383" y="839670"/>
            <a:ext cx="3642518" cy="1377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43520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7" name="Picture 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028700"/>
            <a:ext cx="5942013"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7" name="Rectangle 2"/>
          <p:cNvSpPr>
            <a:spLocks noGrp="1" noChangeArrowheads="1"/>
          </p:cNvSpPr>
          <p:nvPr>
            <p:ph type="title"/>
          </p:nvPr>
        </p:nvSpPr>
        <p:spPr>
          <a:xfrm>
            <a:off x="533400" y="228600"/>
            <a:ext cx="7772400" cy="821267"/>
          </a:xfrm>
        </p:spPr>
        <p:txBody>
          <a:bodyPr/>
          <a:lstStyle/>
          <a:p>
            <a:pPr>
              <a:defRPr/>
            </a:pPr>
            <a:r>
              <a:rPr lang="en-US" dirty="0">
                <a:latin typeface="Gill Sans MT" charset="0"/>
                <a:cs typeface="+mj-cs"/>
              </a:rPr>
              <a:t>Link layer, </a:t>
            </a:r>
            <a:r>
              <a:rPr lang="en-US" sz="4000" dirty="0">
                <a:latin typeface="Gill Sans MT" charset="0"/>
                <a:cs typeface="+mj-cs"/>
              </a:rPr>
              <a:t>LAN</a:t>
            </a:r>
            <a:r>
              <a:rPr lang="en-US" dirty="0">
                <a:latin typeface="Gill Sans MT" charset="0"/>
                <a:cs typeface="+mj-cs"/>
              </a:rPr>
              <a:t>s: outline</a:t>
            </a:r>
          </a:p>
        </p:txBody>
      </p:sp>
      <p:sp>
        <p:nvSpPr>
          <p:cNvPr id="3078" name="Rectangle 3"/>
          <p:cNvSpPr>
            <a:spLocks noGrp="1" noChangeArrowheads="1"/>
          </p:cNvSpPr>
          <p:nvPr>
            <p:ph type="body" sz="half" idx="1"/>
          </p:nvPr>
        </p:nvSpPr>
        <p:spPr>
          <a:xfrm>
            <a:off x="533400" y="1600200"/>
            <a:ext cx="4889500" cy="4648200"/>
          </a:xfrm>
        </p:spPr>
        <p:txBody>
          <a:bodyPr/>
          <a:lstStyle/>
          <a:p>
            <a:pPr marL="457200" indent="-457200">
              <a:buFont typeface="Wingdings" charset="0"/>
              <a:buNone/>
              <a:defRPr/>
            </a:pPr>
            <a:r>
              <a:rPr lang="en-US" dirty="0">
                <a:solidFill>
                  <a:srgbClr val="000099"/>
                </a:solidFill>
                <a:latin typeface="Gill Sans MT" charset="0"/>
                <a:cs typeface="+mn-cs"/>
              </a:rPr>
              <a:t>6.1</a:t>
            </a:r>
            <a:r>
              <a:rPr lang="en-US" dirty="0">
                <a:solidFill>
                  <a:srgbClr val="CC0000"/>
                </a:solidFill>
                <a:latin typeface="Gill Sans MT" charset="0"/>
                <a:cs typeface="+mn-cs"/>
              </a:rPr>
              <a:t> </a:t>
            </a:r>
            <a:r>
              <a:rPr lang="en-US" dirty="0">
                <a:latin typeface="Gill Sans MT" charset="0"/>
                <a:cs typeface="+mn-cs"/>
              </a:rPr>
              <a:t>introduction, services</a:t>
            </a:r>
          </a:p>
          <a:p>
            <a:pPr marL="457200" indent="-457200">
              <a:buFont typeface="Wingdings" charset="0"/>
              <a:buNone/>
              <a:defRPr/>
            </a:pPr>
            <a:r>
              <a:rPr lang="en-US" dirty="0">
                <a:solidFill>
                  <a:srgbClr val="000099"/>
                </a:solidFill>
                <a:latin typeface="Gill Sans MT" charset="0"/>
                <a:cs typeface="+mn-cs"/>
              </a:rPr>
              <a:t>6.2</a:t>
            </a:r>
            <a:r>
              <a:rPr lang="en-US" dirty="0">
                <a:solidFill>
                  <a:srgbClr val="CC0000"/>
                </a:solidFill>
                <a:latin typeface="Gill Sans MT" charset="0"/>
                <a:cs typeface="+mn-cs"/>
              </a:rPr>
              <a:t> </a:t>
            </a:r>
            <a:r>
              <a:rPr lang="en-US" dirty="0">
                <a:latin typeface="Gill Sans MT" charset="0"/>
                <a:cs typeface="+mn-cs"/>
              </a:rPr>
              <a:t>error detection, correction </a:t>
            </a:r>
          </a:p>
          <a:p>
            <a:pPr marL="457200" indent="-457200">
              <a:buFont typeface="Wingdings" charset="0"/>
              <a:buNone/>
              <a:defRPr/>
            </a:pPr>
            <a:r>
              <a:rPr lang="en-US" dirty="0">
                <a:solidFill>
                  <a:srgbClr val="000099"/>
                </a:solidFill>
                <a:latin typeface="Gill Sans MT" charset="0"/>
                <a:cs typeface="+mn-cs"/>
              </a:rPr>
              <a:t>6.3</a:t>
            </a:r>
            <a:r>
              <a:rPr lang="en-US" dirty="0">
                <a:solidFill>
                  <a:srgbClr val="CC0000"/>
                </a:solidFill>
                <a:latin typeface="Gill Sans MT" charset="0"/>
                <a:cs typeface="+mn-cs"/>
              </a:rPr>
              <a:t> </a:t>
            </a:r>
            <a:r>
              <a:rPr lang="en-US" dirty="0">
                <a:solidFill>
                  <a:srgbClr val="C00000"/>
                </a:solidFill>
                <a:latin typeface="Gill Sans MT" charset="0"/>
                <a:cs typeface="+mn-cs"/>
              </a:rPr>
              <a:t>multiple access protocols</a:t>
            </a:r>
          </a:p>
          <a:p>
            <a:pPr marL="457200" indent="-457200">
              <a:buFont typeface="Wingdings" charset="0"/>
              <a:buNone/>
              <a:defRPr/>
            </a:pPr>
            <a:r>
              <a:rPr lang="en-US" dirty="0">
                <a:latin typeface="Gill Sans MT" charset="0"/>
                <a:cs typeface="+mn-cs"/>
              </a:rPr>
              <a:t>6.4 LANs</a:t>
            </a:r>
            <a:endParaRPr lang="en-US" dirty="0">
              <a:latin typeface="Gill Sans MT" charset="0"/>
            </a:endParaRPr>
          </a:p>
          <a:p>
            <a:pPr lvl="1">
              <a:defRPr/>
            </a:pPr>
            <a:r>
              <a:rPr lang="en-US" dirty="0">
                <a:latin typeface="Gill Sans MT" charset="0"/>
              </a:rPr>
              <a:t>Ethernet</a:t>
            </a:r>
          </a:p>
          <a:p>
            <a:pPr lvl="1">
              <a:defRPr/>
            </a:pPr>
            <a:r>
              <a:rPr lang="en-US" dirty="0">
                <a:latin typeface="Gill Sans MT" charset="0"/>
              </a:rPr>
              <a:t>IP and Link/MAC addresses </a:t>
            </a:r>
          </a:p>
          <a:p>
            <a:pPr lvl="1">
              <a:defRPr/>
            </a:pPr>
            <a:r>
              <a:rPr lang="en-US" dirty="0">
                <a:latin typeface="Gill Sans MT" charset="0"/>
              </a:rPr>
              <a:t>IPv4 and ARP</a:t>
            </a:r>
          </a:p>
          <a:p>
            <a:pPr lvl="1">
              <a:defRPr/>
            </a:pPr>
            <a:r>
              <a:rPr lang="en-US" dirty="0">
                <a:latin typeface="Gill Sans MT" charset="0"/>
              </a:rPr>
              <a:t>IPv6 addressing modes and NDP</a:t>
            </a:r>
          </a:p>
        </p:txBody>
      </p:sp>
      <p:sp>
        <p:nvSpPr>
          <p:cNvPr id="8"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13</a:t>
            </a:fld>
            <a:endParaRPr lang="en-US" sz="1200" dirty="0">
              <a:latin typeface="Tahoma" charset="0"/>
            </a:endParaRPr>
          </a:p>
        </p:txBody>
      </p:sp>
      <p:sp>
        <p:nvSpPr>
          <p:cNvPr id="9"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192717553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p:cNvSpPr>
            <a:spLocks noGrp="1" noChangeArrowheads="1"/>
          </p:cNvSpPr>
          <p:nvPr>
            <p:ph type="title"/>
          </p:nvPr>
        </p:nvSpPr>
        <p:spPr>
          <a:xfrm>
            <a:off x="268374" y="183099"/>
            <a:ext cx="7886700" cy="454819"/>
          </a:xfrm>
        </p:spPr>
        <p:txBody>
          <a:bodyPr>
            <a:normAutofit fontScale="90000"/>
          </a:bodyPr>
          <a:lstStyle/>
          <a:p>
            <a:pPr>
              <a:defRPr/>
            </a:pPr>
            <a:r>
              <a:rPr lang="en-US" sz="4000" dirty="0">
                <a:latin typeface="Gill Sans MT" panose="020B0502020104020203" pitchFamily="34" charset="77"/>
              </a:rPr>
              <a:t>Steps of Spanning Tree Algorithm</a:t>
            </a:r>
            <a:r>
              <a:rPr lang="en-US" dirty="0">
                <a:cs typeface="+mj-cs"/>
              </a:rPr>
              <a:t>	</a:t>
            </a:r>
          </a:p>
        </p:txBody>
      </p:sp>
      <p:sp>
        <p:nvSpPr>
          <p:cNvPr id="343043" name="Rectangle 3"/>
          <p:cNvSpPr>
            <a:spLocks noGrp="1" noChangeArrowheads="1"/>
          </p:cNvSpPr>
          <p:nvPr>
            <p:ph type="body" idx="1"/>
          </p:nvPr>
        </p:nvSpPr>
        <p:spPr>
          <a:xfrm>
            <a:off x="210579" y="1258867"/>
            <a:ext cx="8528051" cy="2225738"/>
          </a:xfrm>
        </p:spPr>
        <p:txBody>
          <a:bodyPr/>
          <a:lstStyle/>
          <a:p>
            <a:pPr lvl="1">
              <a:buFontTx/>
              <a:buNone/>
              <a:defRPr/>
            </a:pPr>
            <a:r>
              <a:rPr lang="en-US" dirty="0"/>
              <a:t>1. </a:t>
            </a:r>
            <a:r>
              <a:rPr lang="en-US" b="1" dirty="0">
                <a:solidFill>
                  <a:srgbClr val="C00000"/>
                </a:solidFill>
              </a:rPr>
              <a:t>Determine the root bridge</a:t>
            </a:r>
          </a:p>
          <a:p>
            <a:pPr lvl="1">
              <a:buFontTx/>
              <a:buNone/>
              <a:defRPr/>
            </a:pPr>
            <a:r>
              <a:rPr lang="en-US" b="1" dirty="0">
                <a:solidFill>
                  <a:srgbClr val="C00000"/>
                </a:solidFill>
              </a:rPr>
              <a:t>2. Determine the root port on all other bridges</a:t>
            </a:r>
          </a:p>
          <a:p>
            <a:pPr lvl="1">
              <a:buFontTx/>
              <a:buNone/>
              <a:defRPr/>
            </a:pPr>
            <a:r>
              <a:rPr lang="en-US" b="1" dirty="0">
                <a:solidFill>
                  <a:srgbClr val="C00000"/>
                </a:solidFill>
              </a:rPr>
              <a:t>3. Determine the designated port on each LAN</a:t>
            </a:r>
          </a:p>
          <a:p>
            <a:pPr lvl="1">
              <a:buFontTx/>
              <a:buNone/>
              <a:defRPr/>
            </a:pPr>
            <a:endParaRPr lang="en-US" b="1" dirty="0">
              <a:solidFill>
                <a:srgbClr val="C00000"/>
              </a:solidFill>
              <a:cs typeface="+mn-cs"/>
            </a:endParaRPr>
          </a:p>
          <a:p>
            <a:pPr lvl="1">
              <a:buFontTx/>
              <a:buNone/>
              <a:defRPr/>
            </a:pPr>
            <a:r>
              <a:rPr lang="en-US" sz="2100" dirty="0">
                <a:cs typeface="+mn-cs"/>
              </a:rPr>
              <a:t>Each bridge sends out BPDUs that contain the following information:	</a:t>
            </a:r>
          </a:p>
        </p:txBody>
      </p:sp>
      <p:sp>
        <p:nvSpPr>
          <p:cNvPr id="41988" name="Text Box 4"/>
          <p:cNvSpPr txBox="1">
            <a:spLocks noChangeArrowheads="1"/>
          </p:cNvSpPr>
          <p:nvPr/>
        </p:nvSpPr>
        <p:spPr bwMode="auto">
          <a:xfrm>
            <a:off x="1119316" y="4843678"/>
            <a:ext cx="3600450" cy="761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5" tIns="34288" rIns="68575" bIns="34288">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r">
              <a:spcBef>
                <a:spcPct val="50000"/>
              </a:spcBef>
              <a:spcAft>
                <a:spcPts val="750"/>
              </a:spcAft>
              <a:buNone/>
            </a:pPr>
            <a:r>
              <a:rPr lang="en-US" altLang="x-none" sz="1500" dirty="0">
                <a:solidFill>
                  <a:srgbClr val="000000"/>
                </a:solidFill>
              </a:rPr>
              <a:t>root bridge (what the sender thinks it is) root path cost for sending bridge</a:t>
            </a:r>
            <a:br>
              <a:rPr lang="en-US" altLang="x-none" sz="1500" dirty="0">
                <a:solidFill>
                  <a:srgbClr val="000000"/>
                </a:solidFill>
              </a:rPr>
            </a:br>
            <a:r>
              <a:rPr lang="en-US" altLang="x-none" sz="1500" dirty="0">
                <a:solidFill>
                  <a:srgbClr val="000000"/>
                </a:solidFill>
              </a:rPr>
              <a:t>Identifies sending bridge</a:t>
            </a:r>
          </a:p>
        </p:txBody>
      </p:sp>
      <p:sp>
        <p:nvSpPr>
          <p:cNvPr id="41989" name="Line 5"/>
          <p:cNvSpPr>
            <a:spLocks noChangeShapeType="1"/>
          </p:cNvSpPr>
          <p:nvPr/>
        </p:nvSpPr>
        <p:spPr bwMode="auto">
          <a:xfrm flipV="1">
            <a:off x="4229100" y="4400550"/>
            <a:ext cx="514350" cy="40005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lIns="68575" tIns="34288" rIns="68575" bIns="34288" anchor="ctr"/>
          <a:lstStyle/>
          <a:p>
            <a:endParaRPr lang="en-US"/>
          </a:p>
        </p:txBody>
      </p:sp>
      <p:sp>
        <p:nvSpPr>
          <p:cNvPr id="41990" name="Line 6"/>
          <p:cNvSpPr>
            <a:spLocks noChangeShapeType="1"/>
          </p:cNvSpPr>
          <p:nvPr/>
        </p:nvSpPr>
        <p:spPr bwMode="auto">
          <a:xfrm flipV="1">
            <a:off x="4857750" y="4343400"/>
            <a:ext cx="857250" cy="74295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lIns="68575" tIns="34288" rIns="68575" bIns="34288" anchor="ctr"/>
          <a:lstStyle/>
          <a:p>
            <a:endParaRPr lang="en-US"/>
          </a:p>
        </p:txBody>
      </p:sp>
      <p:sp>
        <p:nvSpPr>
          <p:cNvPr id="41991" name="Line 7"/>
          <p:cNvSpPr>
            <a:spLocks noChangeShapeType="1"/>
          </p:cNvSpPr>
          <p:nvPr/>
        </p:nvSpPr>
        <p:spPr bwMode="auto">
          <a:xfrm flipV="1">
            <a:off x="4857750" y="4457700"/>
            <a:ext cx="2057400" cy="9144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lIns="68575" tIns="34288" rIns="68575" bIns="34288" anchor="ctr"/>
          <a:lstStyle/>
          <a:p>
            <a:endParaRPr lang="en-US"/>
          </a:p>
        </p:txBody>
      </p:sp>
      <p:sp>
        <p:nvSpPr>
          <p:cNvPr id="343048" name="Rectangle 8"/>
          <p:cNvSpPr>
            <a:spLocks noChangeArrowheads="1"/>
          </p:cNvSpPr>
          <p:nvPr/>
        </p:nvSpPr>
        <p:spPr bwMode="auto">
          <a:xfrm>
            <a:off x="4514850" y="3943350"/>
            <a:ext cx="800100" cy="342900"/>
          </a:xfrm>
          <a:prstGeom prst="rect">
            <a:avLst/>
          </a:prstGeom>
          <a:solidFill>
            <a:schemeClr val="accent5"/>
          </a:solidFill>
          <a:ln w="28575">
            <a:solidFill>
              <a:schemeClr val="tx1"/>
            </a:solidFill>
            <a:miter lim="800000"/>
            <a:headEnd/>
            <a:tailEnd/>
          </a:ln>
          <a:effectLst>
            <a:outerShdw blurRad="63500" dist="107763" dir="18900000" algn="ctr" rotWithShape="0">
              <a:schemeClr val="bg2">
                <a:alpha val="74997"/>
              </a:schemeClr>
            </a:outerShdw>
          </a:effectLst>
        </p:spPr>
        <p:txBody>
          <a:bodyPr wrap="none" lIns="68575" tIns="34288" rIns="68575" bIns="34288" anchor="ctr"/>
          <a:lstStyle/>
          <a:p>
            <a:pPr algn="ctr">
              <a:spcBef>
                <a:spcPts val="750"/>
              </a:spcBef>
              <a:spcAft>
                <a:spcPts val="750"/>
              </a:spcAft>
              <a:defRPr/>
            </a:pPr>
            <a:r>
              <a:rPr lang="en-US" dirty="0">
                <a:latin typeface="Arial" charset="0"/>
                <a:ea typeface="ＭＳ Ｐゴシック" charset="0"/>
              </a:rPr>
              <a:t>root ID</a:t>
            </a:r>
            <a:endParaRPr lang="en-US" dirty="0">
              <a:latin typeface="Times New Roman" charset="0"/>
              <a:ea typeface="ＭＳ Ｐゴシック" charset="0"/>
            </a:endParaRPr>
          </a:p>
        </p:txBody>
      </p:sp>
      <p:sp>
        <p:nvSpPr>
          <p:cNvPr id="343049" name="Rectangle 9"/>
          <p:cNvSpPr>
            <a:spLocks noChangeArrowheads="1"/>
          </p:cNvSpPr>
          <p:nvPr/>
        </p:nvSpPr>
        <p:spPr bwMode="auto">
          <a:xfrm>
            <a:off x="5314950" y="3943350"/>
            <a:ext cx="685800" cy="342900"/>
          </a:xfrm>
          <a:prstGeom prst="rect">
            <a:avLst/>
          </a:prstGeom>
          <a:solidFill>
            <a:schemeClr val="accent5"/>
          </a:solidFill>
          <a:ln w="28575">
            <a:solidFill>
              <a:schemeClr val="tx1"/>
            </a:solidFill>
            <a:miter lim="800000"/>
            <a:headEnd/>
            <a:tailEnd/>
          </a:ln>
          <a:effectLst>
            <a:outerShdw blurRad="63500" dist="107763" dir="18900000" algn="ctr" rotWithShape="0">
              <a:schemeClr val="bg2">
                <a:alpha val="74997"/>
              </a:schemeClr>
            </a:outerShdw>
          </a:effectLst>
        </p:spPr>
        <p:txBody>
          <a:bodyPr wrap="none" lIns="68575" tIns="34288" rIns="68575" bIns="34288" anchor="ctr"/>
          <a:lstStyle/>
          <a:p>
            <a:pPr algn="ctr">
              <a:spcBef>
                <a:spcPts val="750"/>
              </a:spcBef>
              <a:spcAft>
                <a:spcPts val="750"/>
              </a:spcAft>
              <a:defRPr/>
            </a:pPr>
            <a:r>
              <a:rPr lang="en-US">
                <a:latin typeface="Arial" charset="0"/>
                <a:ea typeface="ＭＳ Ｐゴシック" charset="0"/>
              </a:rPr>
              <a:t>cost</a:t>
            </a:r>
            <a:endParaRPr lang="en-US">
              <a:latin typeface="Times New Roman" charset="0"/>
              <a:ea typeface="ＭＳ Ｐゴシック" charset="0"/>
            </a:endParaRPr>
          </a:p>
        </p:txBody>
      </p:sp>
      <p:sp>
        <p:nvSpPr>
          <p:cNvPr id="343050" name="Rectangle 10"/>
          <p:cNvSpPr>
            <a:spLocks noChangeArrowheads="1"/>
          </p:cNvSpPr>
          <p:nvPr/>
        </p:nvSpPr>
        <p:spPr bwMode="auto">
          <a:xfrm>
            <a:off x="6000750" y="3943350"/>
            <a:ext cx="1771650" cy="342900"/>
          </a:xfrm>
          <a:prstGeom prst="rect">
            <a:avLst/>
          </a:prstGeom>
          <a:solidFill>
            <a:schemeClr val="accent5"/>
          </a:solidFill>
          <a:ln w="28575">
            <a:solidFill>
              <a:schemeClr val="tx1"/>
            </a:solidFill>
            <a:miter lim="800000"/>
            <a:headEnd/>
            <a:tailEnd/>
          </a:ln>
          <a:effectLst>
            <a:outerShdw blurRad="63500" dist="107763" dir="18900000" algn="ctr" rotWithShape="0">
              <a:schemeClr val="bg2">
                <a:alpha val="74997"/>
              </a:schemeClr>
            </a:outerShdw>
          </a:effectLst>
        </p:spPr>
        <p:txBody>
          <a:bodyPr wrap="none" lIns="68575" tIns="34288" rIns="68575" bIns="34288" anchor="ctr"/>
          <a:lstStyle/>
          <a:p>
            <a:pPr algn="ctr">
              <a:spcBef>
                <a:spcPts val="750"/>
              </a:spcBef>
              <a:spcAft>
                <a:spcPts val="750"/>
              </a:spcAft>
              <a:defRPr/>
            </a:pPr>
            <a:r>
              <a:rPr lang="en-US">
                <a:latin typeface="Arial" charset="0"/>
                <a:ea typeface="ＭＳ Ｐゴシック" charset="0"/>
              </a:rPr>
              <a:t>bridge ID/port ID</a:t>
            </a:r>
            <a:endParaRPr lang="en-US">
              <a:latin typeface="Times New Roman" charset="0"/>
              <a:ea typeface="ＭＳ Ｐゴシック" charset="0"/>
            </a:endParaRPr>
          </a:p>
        </p:txBody>
      </p:sp>
      <p:pic>
        <p:nvPicPr>
          <p:cNvPr id="12" name="Picture 16" descr="underline_base">
            <a:extLst>
              <a:ext uri="{FF2B5EF4-FFF2-40B4-BE49-F238E27FC236}">
                <a16:creationId xmlns:a16="http://schemas.microsoft.com/office/drawing/2014/main" id="{ECECC1CD-A466-0441-B6F1-24E2405AB84C}"/>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323" y="787840"/>
            <a:ext cx="4660105" cy="182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4713896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Number Placeholder 3"/>
          <p:cNvSpPr>
            <a:spLocks noGrp="1"/>
          </p:cNvSpPr>
          <p:nvPr>
            <p:ph type="sldNum" sz="quarter" idx="10"/>
          </p:nvPr>
        </p:nvSpPr>
        <p:spPr>
          <a:xfrm>
            <a:off x="838200" y="6356350"/>
            <a:ext cx="2743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fld id="{80FEE50C-F84D-784B-A1AD-74D8DA4AEFB4}" type="datetimeFigureOut">
              <a:rPr lang="en-US" smtClean="0"/>
              <a:pPr>
                <a:spcBef>
                  <a:spcPct val="0"/>
                </a:spcBef>
                <a:buFontTx/>
                <a:buNone/>
              </a:pPr>
              <a:t>3/7/21</a:t>
            </a:fld>
            <a:endParaRPr lang="en-US" altLang="en-US" sz="1050">
              <a:latin typeface="Times New Roman" charset="0"/>
            </a:endParaRPr>
          </a:p>
        </p:txBody>
      </p:sp>
      <p:sp>
        <p:nvSpPr>
          <p:cNvPr id="344066" name="Rectangle 2"/>
          <p:cNvSpPr>
            <a:spLocks noGrp="1" noChangeArrowheads="1"/>
          </p:cNvSpPr>
          <p:nvPr>
            <p:ph type="title"/>
          </p:nvPr>
        </p:nvSpPr>
        <p:spPr>
          <a:xfrm>
            <a:off x="170077" y="128202"/>
            <a:ext cx="7886700" cy="698500"/>
          </a:xfrm>
        </p:spPr>
        <p:txBody>
          <a:bodyPr/>
          <a:lstStyle/>
          <a:p>
            <a:pPr>
              <a:defRPr/>
            </a:pPr>
            <a:r>
              <a:rPr lang="en-US" sz="3000" dirty="0">
                <a:latin typeface="Gill Sans MT" panose="020B0502020104020203" pitchFamily="34" charset="77"/>
              </a:rPr>
              <a:t>Ordering of Messages</a:t>
            </a:r>
            <a:r>
              <a:rPr lang="en-US" dirty="0">
                <a:cs typeface="+mj-cs"/>
              </a:rPr>
              <a:t>	</a:t>
            </a:r>
          </a:p>
        </p:txBody>
      </p:sp>
      <p:sp>
        <p:nvSpPr>
          <p:cNvPr id="344067" name="Rectangle 3"/>
          <p:cNvSpPr>
            <a:spLocks noGrp="1" noChangeArrowheads="1"/>
          </p:cNvSpPr>
          <p:nvPr>
            <p:ph type="body" idx="1"/>
          </p:nvPr>
        </p:nvSpPr>
        <p:spPr>
          <a:xfrm>
            <a:off x="215900" y="1099751"/>
            <a:ext cx="8792176" cy="5461687"/>
          </a:xfrm>
        </p:spPr>
        <p:txBody>
          <a:bodyPr>
            <a:normAutofit fontScale="70000" lnSpcReduction="20000"/>
          </a:bodyPr>
          <a:lstStyle/>
          <a:p>
            <a:r>
              <a:rPr lang="en-US" altLang="en-US" dirty="0">
                <a:latin typeface="Gill Sans MT" panose="020B0502020104020203" pitchFamily="34" charset="77"/>
              </a:rPr>
              <a:t>We can order BPDU messages with the following ordering relation </a:t>
            </a:r>
            <a:r>
              <a:rPr lang="ja-JP" altLang="en-US">
                <a:latin typeface="Gill Sans MT" panose="020B0502020104020203" pitchFamily="34" charset="77"/>
              </a:rPr>
              <a:t>“</a:t>
            </a:r>
            <a:r>
              <a:rPr lang="en-US" altLang="ja-JP" b="1" dirty="0">
                <a:latin typeface="Gill Sans MT" panose="020B0502020104020203" pitchFamily="34" charset="77"/>
                <a:sym typeface="Math1" charset="0"/>
              </a:rPr>
              <a:t>&lt;&lt;</a:t>
            </a:r>
            <a:r>
              <a:rPr lang="ja-JP" altLang="en-US">
                <a:latin typeface="Gill Sans MT" panose="020B0502020104020203" pitchFamily="34" charset="77"/>
              </a:rPr>
              <a:t>“</a:t>
            </a:r>
            <a:r>
              <a:rPr lang="en-US" altLang="ja-JP" dirty="0">
                <a:latin typeface="Gill Sans MT" panose="020B0502020104020203" pitchFamily="34" charset="77"/>
              </a:rPr>
              <a:t>:</a:t>
            </a:r>
          </a:p>
          <a:p>
            <a:endParaRPr lang="en-US" altLang="en-US" dirty="0"/>
          </a:p>
          <a:p>
            <a:endParaRPr lang="en-US" altLang="en-US" dirty="0"/>
          </a:p>
          <a:p>
            <a:pPr>
              <a:buFontTx/>
              <a:buNone/>
            </a:pPr>
            <a:endParaRPr lang="en-US" altLang="en-US" dirty="0">
              <a:latin typeface="Gill Sans MT" panose="020B0502020104020203" pitchFamily="34" charset="77"/>
            </a:endParaRPr>
          </a:p>
          <a:p>
            <a:pPr>
              <a:lnSpc>
                <a:spcPct val="120000"/>
              </a:lnSpc>
              <a:spcBef>
                <a:spcPts val="600"/>
              </a:spcBef>
              <a:buFontTx/>
              <a:buNone/>
            </a:pPr>
            <a:endParaRPr lang="en-US" altLang="en-US" dirty="0">
              <a:latin typeface="Gill Sans MT" panose="020B0502020104020203" pitchFamily="34" charset="77"/>
            </a:endParaRPr>
          </a:p>
          <a:p>
            <a:pPr>
              <a:lnSpc>
                <a:spcPct val="120000"/>
              </a:lnSpc>
              <a:spcBef>
                <a:spcPts val="600"/>
              </a:spcBef>
              <a:buFontTx/>
              <a:buNone/>
            </a:pPr>
            <a:r>
              <a:rPr lang="en-US" altLang="en-US" dirty="0">
                <a:latin typeface="Gill Sans MT" panose="020B0502020104020203" pitchFamily="34" charset="77"/>
              </a:rPr>
              <a:t>If (R1&lt;R2) </a:t>
            </a:r>
            <a:r>
              <a:rPr lang="en-US" altLang="en-US" dirty="0">
                <a:solidFill>
                  <a:srgbClr val="C00000"/>
                </a:solidFill>
                <a:latin typeface="Gill Sans MT" panose="020B0502020104020203" pitchFamily="34" charset="77"/>
              </a:rPr>
              <a:t>e.g.: R1=5, R2=8</a:t>
            </a:r>
          </a:p>
          <a:p>
            <a:pPr>
              <a:lnSpc>
                <a:spcPct val="120000"/>
              </a:lnSpc>
              <a:spcBef>
                <a:spcPts val="600"/>
              </a:spcBef>
              <a:buFontTx/>
              <a:buNone/>
            </a:pPr>
            <a:r>
              <a:rPr lang="en-US" altLang="en-US" dirty="0">
                <a:latin typeface="Gill Sans MT" panose="020B0502020104020203" pitchFamily="34" charset="77"/>
              </a:rPr>
              <a:t>	</a:t>
            </a:r>
            <a:r>
              <a:rPr lang="en-US" altLang="en-US" b="1" dirty="0">
                <a:latin typeface="Gill Sans MT" panose="020B0502020104020203" pitchFamily="34" charset="77"/>
              </a:rPr>
              <a:t>M1&lt;&lt; M2 </a:t>
            </a:r>
            <a:r>
              <a:rPr lang="en-US" altLang="en-US" b="1" dirty="0">
                <a:latin typeface="Gill Sans MT" panose="020B0502020104020203" pitchFamily="34" charset="77"/>
                <a:sym typeface="Wingdings" pitchFamily="2" charset="2"/>
              </a:rPr>
              <a:t> propagate BPDU with lowest root Bridge ID - R1</a:t>
            </a:r>
            <a:endParaRPr lang="en-US" altLang="en-US" dirty="0">
              <a:latin typeface="Gill Sans MT" panose="020B0502020104020203" pitchFamily="34" charset="77"/>
            </a:endParaRPr>
          </a:p>
          <a:p>
            <a:pPr>
              <a:lnSpc>
                <a:spcPct val="120000"/>
              </a:lnSpc>
              <a:spcBef>
                <a:spcPts val="600"/>
              </a:spcBef>
              <a:buFontTx/>
              <a:buNone/>
            </a:pPr>
            <a:r>
              <a:rPr lang="en-US" altLang="en-US" dirty="0">
                <a:latin typeface="Gill Sans MT" panose="020B0502020104020203" pitchFamily="34" charset="77"/>
              </a:rPr>
              <a:t>elseif ((R1==R2) &amp; (C1&lt;C2)) </a:t>
            </a:r>
            <a:r>
              <a:rPr lang="en-US" altLang="en-US" dirty="0">
                <a:solidFill>
                  <a:srgbClr val="C00000"/>
                </a:solidFill>
                <a:latin typeface="Gill Sans MT" panose="020B0502020104020203" pitchFamily="34" charset="77"/>
              </a:rPr>
              <a:t>e.g., R1=R2=5, but C1=2, C2=3 </a:t>
            </a:r>
          </a:p>
          <a:p>
            <a:pPr>
              <a:lnSpc>
                <a:spcPct val="120000"/>
              </a:lnSpc>
              <a:spcBef>
                <a:spcPts val="600"/>
              </a:spcBef>
              <a:buFontTx/>
              <a:buNone/>
            </a:pPr>
            <a:r>
              <a:rPr lang="en-US" altLang="en-US" b="1" dirty="0">
                <a:latin typeface="Gill Sans MT" panose="020B0502020104020203" pitchFamily="34" charset="77"/>
              </a:rPr>
              <a:t>	M1 </a:t>
            </a:r>
            <a:r>
              <a:rPr lang="en-US" altLang="en-US" b="1" dirty="0">
                <a:latin typeface="Gill Sans MT" panose="020B0502020104020203" pitchFamily="34" charset="77"/>
                <a:sym typeface="Math1" charset="0"/>
              </a:rPr>
              <a:t>&lt;&lt;</a:t>
            </a:r>
            <a:r>
              <a:rPr lang="en-US" altLang="en-US" b="1" dirty="0">
                <a:latin typeface="Gill Sans MT" panose="020B0502020104020203" pitchFamily="34" charset="77"/>
              </a:rPr>
              <a:t> M2 </a:t>
            </a:r>
            <a:r>
              <a:rPr lang="en-US" altLang="en-US" b="1" dirty="0">
                <a:latin typeface="Gill Sans MT" panose="020B0502020104020203" pitchFamily="34" charset="77"/>
                <a:sym typeface="Wingdings" pitchFamily="2" charset="2"/>
              </a:rPr>
              <a:t> propagate BPDU with lowest cost path to root – C1</a:t>
            </a:r>
            <a:endParaRPr lang="en-US" altLang="en-US" dirty="0">
              <a:latin typeface="Gill Sans MT" panose="020B0502020104020203" pitchFamily="34" charset="77"/>
            </a:endParaRPr>
          </a:p>
          <a:p>
            <a:pPr>
              <a:lnSpc>
                <a:spcPct val="120000"/>
              </a:lnSpc>
              <a:spcBef>
                <a:spcPts val="600"/>
              </a:spcBef>
              <a:buFontTx/>
              <a:buNone/>
            </a:pPr>
            <a:r>
              <a:rPr lang="en-US" altLang="en-US" dirty="0">
                <a:latin typeface="Gill Sans MT" panose="020B0502020104020203" pitchFamily="34" charset="77"/>
              </a:rPr>
              <a:t>elseif ((R1==R2) &amp; (C1==C2) &amp; (B1&lt;B2)) </a:t>
            </a:r>
            <a:r>
              <a:rPr lang="en-US" altLang="en-US" dirty="0">
                <a:solidFill>
                  <a:srgbClr val="C00000"/>
                </a:solidFill>
                <a:latin typeface="Gill Sans MT" panose="020B0502020104020203" pitchFamily="34" charset="77"/>
              </a:rPr>
              <a:t>e.g., R1=R2=5, C1=C2=2, B1=4, B2=12</a:t>
            </a:r>
            <a:endParaRPr lang="en-US" altLang="en-US" dirty="0">
              <a:latin typeface="Gill Sans MT" panose="020B0502020104020203" pitchFamily="34" charset="77"/>
            </a:endParaRPr>
          </a:p>
          <a:p>
            <a:pPr>
              <a:lnSpc>
                <a:spcPct val="120000"/>
              </a:lnSpc>
              <a:spcBef>
                <a:spcPts val="600"/>
              </a:spcBef>
              <a:buFontTx/>
              <a:buNone/>
            </a:pPr>
            <a:r>
              <a:rPr lang="en-US" altLang="en-US" dirty="0">
                <a:latin typeface="Gill Sans MT" panose="020B0502020104020203" pitchFamily="34" charset="77"/>
              </a:rPr>
              <a:t>	</a:t>
            </a:r>
            <a:r>
              <a:rPr lang="en-US" altLang="en-US" b="1" dirty="0">
                <a:latin typeface="Gill Sans MT" panose="020B0502020104020203" pitchFamily="34" charset="77"/>
              </a:rPr>
              <a:t>M1 </a:t>
            </a:r>
            <a:r>
              <a:rPr lang="en-US" altLang="en-US" b="1" dirty="0">
                <a:latin typeface="Gill Sans MT" panose="020B0502020104020203" pitchFamily="34" charset="77"/>
                <a:sym typeface="Math1" charset="0"/>
              </a:rPr>
              <a:t>&lt;&lt;</a:t>
            </a:r>
            <a:r>
              <a:rPr lang="en-US" altLang="en-US" b="1" dirty="0">
                <a:latin typeface="Gill Sans MT" panose="020B0502020104020203" pitchFamily="34" charset="77"/>
              </a:rPr>
              <a:t> M2 </a:t>
            </a:r>
            <a:r>
              <a:rPr lang="en-US" altLang="en-US" b="1" dirty="0">
                <a:latin typeface="Gill Sans MT" panose="020B0502020104020203" pitchFamily="34" charset="77"/>
                <a:sym typeface="Wingdings" pitchFamily="2" charset="2"/>
              </a:rPr>
              <a:t> propagate BPDU with lowest originating Bridge ID - B1</a:t>
            </a:r>
            <a:endParaRPr lang="en-US" altLang="en-US" b="1" dirty="0">
              <a:latin typeface="Gill Sans MT" panose="020B0502020104020203" pitchFamily="34" charset="77"/>
            </a:endParaRPr>
          </a:p>
          <a:p>
            <a:pPr>
              <a:lnSpc>
                <a:spcPct val="120000"/>
              </a:lnSpc>
              <a:spcBef>
                <a:spcPts val="600"/>
              </a:spcBef>
            </a:pPr>
            <a:r>
              <a:rPr lang="en-US" altLang="en-US" dirty="0">
                <a:latin typeface="Gill Sans MT" panose="020B0502020104020203" pitchFamily="34" charset="77"/>
              </a:rPr>
              <a:t>If above holds, M1 is dominant and M2 will change its information to match M1 </a:t>
            </a:r>
          </a:p>
          <a:p>
            <a:pPr>
              <a:lnSpc>
                <a:spcPct val="120000"/>
              </a:lnSpc>
              <a:spcBef>
                <a:spcPts val="600"/>
              </a:spcBef>
            </a:pPr>
            <a:r>
              <a:rPr lang="en-US" altLang="en-US" dirty="0">
                <a:latin typeface="Gill Sans MT" panose="020B0502020104020203" pitchFamily="34" charset="77"/>
              </a:rPr>
              <a:t>Else M2 is dominant and M1 changes to follow M2</a:t>
            </a:r>
          </a:p>
        </p:txBody>
      </p:sp>
      <p:grpSp>
        <p:nvGrpSpPr>
          <p:cNvPr id="2" name="Group 1">
            <a:extLst>
              <a:ext uri="{FF2B5EF4-FFF2-40B4-BE49-F238E27FC236}">
                <a16:creationId xmlns:a16="http://schemas.microsoft.com/office/drawing/2014/main" id="{F850A1F2-97C9-764F-ABE9-3ABE0142A8B6}"/>
              </a:ext>
            </a:extLst>
          </p:cNvPr>
          <p:cNvGrpSpPr/>
          <p:nvPr/>
        </p:nvGrpSpPr>
        <p:grpSpPr>
          <a:xfrm>
            <a:off x="339811" y="1725400"/>
            <a:ext cx="6559550" cy="390524"/>
            <a:chOff x="1693333" y="2222501"/>
            <a:chExt cx="8746067" cy="520699"/>
          </a:xfrm>
        </p:grpSpPr>
        <p:sp>
          <p:nvSpPr>
            <p:cNvPr id="344068" name="Rectangle 4"/>
            <p:cNvSpPr>
              <a:spLocks noChangeArrowheads="1"/>
            </p:cNvSpPr>
            <p:nvPr/>
          </p:nvSpPr>
          <p:spPr bwMode="auto">
            <a:xfrm>
              <a:off x="2514600" y="2286000"/>
              <a:ext cx="1143000" cy="457200"/>
            </a:xfrm>
            <a:prstGeom prst="rect">
              <a:avLst/>
            </a:prstGeom>
            <a:solidFill>
              <a:schemeClr val="accent5"/>
            </a:solidFill>
            <a:ln w="28575">
              <a:solidFill>
                <a:schemeClr val="tx1"/>
              </a:solidFill>
              <a:miter lim="800000"/>
              <a:headEnd/>
              <a:tailEnd/>
            </a:ln>
            <a:effectLst>
              <a:outerShdw blurRad="63500" dist="107763" dir="18900000" algn="ctr" rotWithShape="0">
                <a:schemeClr val="bg2">
                  <a:alpha val="74997"/>
                </a:schemeClr>
              </a:outerShdw>
            </a:effectLst>
          </p:spPr>
          <p:txBody>
            <a:bodyPr wrap="none" lIns="68575" tIns="34288" rIns="68575" bIns="34288" anchor="ctr"/>
            <a:lstStyle/>
            <a:p>
              <a:pPr algn="ctr">
                <a:spcBef>
                  <a:spcPts val="750"/>
                </a:spcBef>
                <a:spcAft>
                  <a:spcPts val="750"/>
                </a:spcAft>
                <a:defRPr/>
              </a:pPr>
              <a:r>
                <a:rPr lang="en-US">
                  <a:latin typeface="Arial" charset="0"/>
                  <a:ea typeface="ＭＳ Ｐゴシック" charset="0"/>
                </a:rPr>
                <a:t>ID R1</a:t>
              </a:r>
              <a:endParaRPr lang="en-US">
                <a:latin typeface="Times New Roman" charset="0"/>
                <a:ea typeface="ＭＳ Ｐゴシック" charset="0"/>
              </a:endParaRPr>
            </a:p>
          </p:txBody>
        </p:sp>
        <p:sp>
          <p:nvSpPr>
            <p:cNvPr id="344069" name="Rectangle 5"/>
            <p:cNvSpPr>
              <a:spLocks noChangeArrowheads="1"/>
            </p:cNvSpPr>
            <p:nvPr/>
          </p:nvSpPr>
          <p:spPr bwMode="auto">
            <a:xfrm>
              <a:off x="3657600" y="2286000"/>
              <a:ext cx="1066800" cy="457200"/>
            </a:xfrm>
            <a:prstGeom prst="rect">
              <a:avLst/>
            </a:prstGeom>
            <a:solidFill>
              <a:schemeClr val="accent5"/>
            </a:solidFill>
            <a:ln w="28575">
              <a:solidFill>
                <a:schemeClr val="tx1"/>
              </a:solidFill>
              <a:miter lim="800000"/>
              <a:headEnd/>
              <a:tailEnd/>
            </a:ln>
            <a:effectLst>
              <a:outerShdw blurRad="63500" dist="107763" dir="18900000" algn="ctr" rotWithShape="0">
                <a:schemeClr val="bg2">
                  <a:alpha val="74997"/>
                </a:schemeClr>
              </a:outerShdw>
            </a:effectLst>
          </p:spPr>
          <p:txBody>
            <a:bodyPr wrap="none" lIns="68575" tIns="34288" rIns="68575" bIns="34288" anchor="ctr"/>
            <a:lstStyle/>
            <a:p>
              <a:pPr algn="ctr">
                <a:spcBef>
                  <a:spcPts val="750"/>
                </a:spcBef>
                <a:spcAft>
                  <a:spcPts val="750"/>
                </a:spcAft>
                <a:defRPr/>
              </a:pPr>
              <a:r>
                <a:rPr lang="en-US">
                  <a:latin typeface="Arial" charset="0"/>
                  <a:ea typeface="ＭＳ Ｐゴシック" charset="0"/>
                </a:rPr>
                <a:t>C1</a:t>
              </a:r>
              <a:endParaRPr lang="en-US">
                <a:latin typeface="Times New Roman" charset="0"/>
                <a:ea typeface="ＭＳ Ｐゴシック" charset="0"/>
              </a:endParaRPr>
            </a:p>
          </p:txBody>
        </p:sp>
        <p:sp>
          <p:nvSpPr>
            <p:cNvPr id="344070" name="Rectangle 6"/>
            <p:cNvSpPr>
              <a:spLocks noChangeArrowheads="1"/>
            </p:cNvSpPr>
            <p:nvPr/>
          </p:nvSpPr>
          <p:spPr bwMode="auto">
            <a:xfrm>
              <a:off x="4724400" y="2286000"/>
              <a:ext cx="914400" cy="457200"/>
            </a:xfrm>
            <a:prstGeom prst="rect">
              <a:avLst/>
            </a:prstGeom>
            <a:solidFill>
              <a:schemeClr val="accent5"/>
            </a:solidFill>
            <a:ln w="28575">
              <a:solidFill>
                <a:schemeClr val="tx1"/>
              </a:solidFill>
              <a:miter lim="800000"/>
              <a:headEnd/>
              <a:tailEnd/>
            </a:ln>
            <a:effectLst>
              <a:outerShdw blurRad="63500" dist="107763" dir="18900000" algn="ctr" rotWithShape="0">
                <a:schemeClr val="bg2">
                  <a:alpha val="74997"/>
                </a:schemeClr>
              </a:outerShdw>
            </a:effectLst>
          </p:spPr>
          <p:txBody>
            <a:bodyPr wrap="none" lIns="68575" tIns="34288" rIns="68575" bIns="34288" anchor="ctr"/>
            <a:lstStyle/>
            <a:p>
              <a:pPr algn="ctr">
                <a:spcBef>
                  <a:spcPts val="750"/>
                </a:spcBef>
                <a:spcAft>
                  <a:spcPts val="750"/>
                </a:spcAft>
                <a:defRPr/>
              </a:pPr>
              <a:r>
                <a:rPr lang="en-US">
                  <a:latin typeface="Arial" charset="0"/>
                  <a:ea typeface="ＭＳ Ｐゴシック" charset="0"/>
                </a:rPr>
                <a:t>ID B1 </a:t>
              </a:r>
            </a:p>
          </p:txBody>
        </p:sp>
        <p:sp>
          <p:nvSpPr>
            <p:cNvPr id="344071" name="Rectangle 7"/>
            <p:cNvSpPr>
              <a:spLocks noChangeArrowheads="1"/>
            </p:cNvSpPr>
            <p:nvPr/>
          </p:nvSpPr>
          <p:spPr bwMode="auto">
            <a:xfrm>
              <a:off x="6400800" y="2286000"/>
              <a:ext cx="1143000" cy="457200"/>
            </a:xfrm>
            <a:prstGeom prst="rect">
              <a:avLst/>
            </a:prstGeom>
            <a:solidFill>
              <a:srgbClr val="00FFCC"/>
            </a:solidFill>
            <a:ln w="28575">
              <a:solidFill>
                <a:schemeClr val="tx1"/>
              </a:solidFill>
              <a:miter lim="800000"/>
              <a:headEnd/>
              <a:tailEnd/>
            </a:ln>
            <a:effectLst>
              <a:outerShdw blurRad="63500" dist="107763" dir="18900000" algn="ctr" rotWithShape="0">
                <a:schemeClr val="bg2">
                  <a:alpha val="74997"/>
                </a:schemeClr>
              </a:outerShdw>
            </a:effectLst>
          </p:spPr>
          <p:txBody>
            <a:bodyPr wrap="none" lIns="68575" tIns="34288" rIns="68575" bIns="34288" anchor="ctr"/>
            <a:lstStyle/>
            <a:p>
              <a:pPr algn="ctr">
                <a:spcBef>
                  <a:spcPts val="750"/>
                </a:spcBef>
                <a:spcAft>
                  <a:spcPts val="750"/>
                </a:spcAft>
                <a:defRPr/>
              </a:pPr>
              <a:r>
                <a:rPr lang="en-US">
                  <a:latin typeface="Arial" charset="0"/>
                  <a:ea typeface="ＭＳ Ｐゴシック" charset="0"/>
                </a:rPr>
                <a:t>ID R2</a:t>
              </a:r>
              <a:endParaRPr lang="en-US">
                <a:latin typeface="Times New Roman" charset="0"/>
                <a:ea typeface="ＭＳ Ｐゴシック" charset="0"/>
              </a:endParaRPr>
            </a:p>
          </p:txBody>
        </p:sp>
        <p:sp>
          <p:nvSpPr>
            <p:cNvPr id="344072" name="Rectangle 8"/>
            <p:cNvSpPr>
              <a:spLocks noChangeArrowheads="1"/>
            </p:cNvSpPr>
            <p:nvPr/>
          </p:nvSpPr>
          <p:spPr bwMode="auto">
            <a:xfrm>
              <a:off x="7543800" y="2286000"/>
              <a:ext cx="1066800" cy="457200"/>
            </a:xfrm>
            <a:prstGeom prst="rect">
              <a:avLst/>
            </a:prstGeom>
            <a:solidFill>
              <a:srgbClr val="00FFCC"/>
            </a:solidFill>
            <a:ln w="28575">
              <a:solidFill>
                <a:schemeClr val="tx1"/>
              </a:solidFill>
              <a:miter lim="800000"/>
              <a:headEnd/>
              <a:tailEnd/>
            </a:ln>
            <a:effectLst>
              <a:outerShdw blurRad="63500" dist="107763" dir="18900000" algn="ctr" rotWithShape="0">
                <a:schemeClr val="bg2">
                  <a:alpha val="74997"/>
                </a:schemeClr>
              </a:outerShdw>
            </a:effectLst>
          </p:spPr>
          <p:txBody>
            <a:bodyPr wrap="none" lIns="68575" tIns="34288" rIns="68575" bIns="34288" anchor="ctr"/>
            <a:lstStyle/>
            <a:p>
              <a:pPr algn="ctr">
                <a:spcBef>
                  <a:spcPts val="750"/>
                </a:spcBef>
                <a:spcAft>
                  <a:spcPts val="750"/>
                </a:spcAft>
                <a:defRPr/>
              </a:pPr>
              <a:r>
                <a:rPr lang="en-US">
                  <a:latin typeface="Arial" charset="0"/>
                  <a:ea typeface="ＭＳ Ｐゴシック" charset="0"/>
                </a:rPr>
                <a:t>C2 </a:t>
              </a:r>
              <a:endParaRPr lang="en-US">
                <a:latin typeface="Times New Roman" charset="0"/>
                <a:ea typeface="ＭＳ Ｐゴシック" charset="0"/>
              </a:endParaRPr>
            </a:p>
          </p:txBody>
        </p:sp>
        <p:sp>
          <p:nvSpPr>
            <p:cNvPr id="344073" name="Rectangle 9"/>
            <p:cNvSpPr>
              <a:spLocks noChangeArrowheads="1"/>
            </p:cNvSpPr>
            <p:nvPr/>
          </p:nvSpPr>
          <p:spPr bwMode="auto">
            <a:xfrm>
              <a:off x="8610600" y="2286000"/>
              <a:ext cx="914400" cy="457200"/>
            </a:xfrm>
            <a:prstGeom prst="rect">
              <a:avLst/>
            </a:prstGeom>
            <a:solidFill>
              <a:srgbClr val="00FFCC"/>
            </a:solidFill>
            <a:ln w="28575">
              <a:solidFill>
                <a:schemeClr val="tx1"/>
              </a:solidFill>
              <a:miter lim="800000"/>
              <a:headEnd/>
              <a:tailEnd/>
            </a:ln>
            <a:effectLst>
              <a:outerShdw blurRad="63500" dist="107763" dir="18900000" algn="ctr" rotWithShape="0">
                <a:schemeClr val="bg2">
                  <a:alpha val="74997"/>
                </a:schemeClr>
              </a:outerShdw>
            </a:effectLst>
          </p:spPr>
          <p:txBody>
            <a:bodyPr wrap="none" lIns="68575" tIns="34288" rIns="68575" bIns="34288" anchor="ctr"/>
            <a:lstStyle/>
            <a:p>
              <a:pPr algn="ctr">
                <a:spcBef>
                  <a:spcPts val="750"/>
                </a:spcBef>
                <a:spcAft>
                  <a:spcPts val="750"/>
                </a:spcAft>
                <a:defRPr/>
              </a:pPr>
              <a:r>
                <a:rPr lang="en-US">
                  <a:latin typeface="Arial" charset="0"/>
                  <a:ea typeface="ＭＳ Ｐゴシック" charset="0"/>
                </a:rPr>
                <a:t>ID B2</a:t>
              </a:r>
              <a:endParaRPr lang="en-US">
                <a:latin typeface="Times New Roman" charset="0"/>
                <a:ea typeface="ＭＳ Ｐゴシック" charset="0"/>
              </a:endParaRPr>
            </a:p>
          </p:txBody>
        </p:sp>
        <p:sp>
          <p:nvSpPr>
            <p:cNvPr id="43018" name="Text Box 10"/>
            <p:cNvSpPr txBox="1">
              <a:spLocks noChangeArrowheads="1"/>
            </p:cNvSpPr>
            <p:nvPr/>
          </p:nvSpPr>
          <p:spPr bwMode="auto">
            <a:xfrm>
              <a:off x="5867400" y="2222501"/>
              <a:ext cx="609600" cy="461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5" tIns="34288" rIns="68575" bIns="34288">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spcAft>
                  <a:spcPts val="750"/>
                </a:spcAft>
                <a:buNone/>
              </a:pPr>
              <a:r>
                <a:rPr lang="en-US" altLang="x-none" sz="1800" b="1">
                  <a:latin typeface="Times New Roman" charset="0"/>
                  <a:sym typeface="Math1" charset="0"/>
                </a:rPr>
                <a:t>&lt;</a:t>
              </a:r>
            </a:p>
          </p:txBody>
        </p:sp>
        <p:sp>
          <p:nvSpPr>
            <p:cNvPr id="43019" name="Text Box 11"/>
            <p:cNvSpPr txBox="1">
              <a:spLocks noChangeArrowheads="1"/>
            </p:cNvSpPr>
            <p:nvPr/>
          </p:nvSpPr>
          <p:spPr bwMode="auto">
            <a:xfrm>
              <a:off x="1693333" y="2222501"/>
              <a:ext cx="762000" cy="461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5" tIns="34288" rIns="68575" bIns="34288">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spcAft>
                  <a:spcPts val="750"/>
                </a:spcAft>
                <a:buNone/>
              </a:pPr>
              <a:r>
                <a:rPr lang="en-US" altLang="x-none" sz="1800" b="1" dirty="0">
                  <a:solidFill>
                    <a:srgbClr val="000000"/>
                  </a:solidFill>
                </a:rPr>
                <a:t>M1</a:t>
              </a:r>
              <a:endParaRPr lang="en-US" altLang="x-none" sz="1800" dirty="0">
                <a:solidFill>
                  <a:srgbClr val="000000"/>
                </a:solidFill>
                <a:latin typeface="Courier New" charset="0"/>
              </a:endParaRPr>
            </a:p>
          </p:txBody>
        </p:sp>
        <p:sp>
          <p:nvSpPr>
            <p:cNvPr id="43020" name="Text Box 12"/>
            <p:cNvSpPr txBox="1">
              <a:spLocks noChangeArrowheads="1"/>
            </p:cNvSpPr>
            <p:nvPr/>
          </p:nvSpPr>
          <p:spPr bwMode="auto">
            <a:xfrm>
              <a:off x="9677400" y="2222501"/>
              <a:ext cx="762000" cy="461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5" tIns="34288" rIns="68575" bIns="34288">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spcAft>
                  <a:spcPts val="750"/>
                </a:spcAft>
                <a:buNone/>
              </a:pPr>
              <a:r>
                <a:rPr lang="en-US" altLang="x-none" sz="1800" b="1">
                  <a:solidFill>
                    <a:srgbClr val="000000"/>
                  </a:solidFill>
                </a:rPr>
                <a:t>M2</a:t>
              </a:r>
              <a:endParaRPr lang="en-US" altLang="x-none" sz="1800">
                <a:solidFill>
                  <a:srgbClr val="000000"/>
                </a:solidFill>
                <a:latin typeface="Courier New" charset="0"/>
              </a:endParaRPr>
            </a:p>
          </p:txBody>
        </p:sp>
      </p:grpSp>
      <p:pic>
        <p:nvPicPr>
          <p:cNvPr id="14" name="Picture 16" descr="underline_base">
            <a:extLst>
              <a:ext uri="{FF2B5EF4-FFF2-40B4-BE49-F238E27FC236}">
                <a16:creationId xmlns:a16="http://schemas.microsoft.com/office/drawing/2014/main" id="{FDAE7053-7583-6D42-A19F-6BF3FAF5C06F}"/>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3" y="800197"/>
            <a:ext cx="3426617" cy="1250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8682971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4406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4067">
                                            <p:txEl>
                                              <p:pRg st="6" end="6"/>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44067">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4067">
                                            <p:txEl>
                                              <p:pRg st="8" end="8"/>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44067">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4067">
                                            <p:txEl>
                                              <p:pRg st="10" end="10"/>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44067">
                                            <p:txEl>
                                              <p:pRg st="11" end="11"/>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4406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Number Placeholder 3"/>
          <p:cNvSpPr>
            <a:spLocks noGrp="1"/>
          </p:cNvSpPr>
          <p:nvPr>
            <p:ph type="sldNum" sz="quarter" idx="10"/>
          </p:nvPr>
        </p:nvSpPr>
        <p:spPr>
          <a:xfrm>
            <a:off x="838200" y="6356350"/>
            <a:ext cx="2743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fld id="{80FEE50C-F84D-784B-A1AD-74D8DA4AEFB4}" type="datetimeFigureOut">
              <a:rPr lang="en-US" smtClean="0"/>
              <a:pPr>
                <a:spcBef>
                  <a:spcPct val="0"/>
                </a:spcBef>
                <a:buFontTx/>
                <a:buNone/>
              </a:pPr>
              <a:t>3/7/21</a:t>
            </a:fld>
            <a:endParaRPr lang="en-US" altLang="en-US" sz="1050">
              <a:latin typeface="Times New Roman" charset="0"/>
            </a:endParaRPr>
          </a:p>
        </p:txBody>
      </p:sp>
      <p:sp>
        <p:nvSpPr>
          <p:cNvPr id="345090" name="Rectangle 2"/>
          <p:cNvSpPr>
            <a:spLocks noGrp="1" noChangeArrowheads="1"/>
          </p:cNvSpPr>
          <p:nvPr>
            <p:ph type="body" idx="1"/>
          </p:nvPr>
        </p:nvSpPr>
        <p:spPr>
          <a:xfrm>
            <a:off x="285750" y="1297459"/>
            <a:ext cx="8697612" cy="5177482"/>
          </a:xfrm>
        </p:spPr>
        <p:txBody>
          <a:bodyPr>
            <a:normAutofit fontScale="85000" lnSpcReduction="20000"/>
          </a:bodyPr>
          <a:lstStyle/>
          <a:p>
            <a:pPr>
              <a:lnSpc>
                <a:spcPct val="120000"/>
              </a:lnSpc>
              <a:spcBef>
                <a:spcPts val="600"/>
              </a:spcBef>
              <a:defRPr/>
            </a:pPr>
            <a:r>
              <a:rPr lang="en-US" dirty="0">
                <a:latin typeface="Gill Sans MT" panose="020B0502020104020203" pitchFamily="34" charset="77"/>
              </a:rPr>
              <a:t>initially each bridge assumes it is the root bridge. </a:t>
            </a:r>
          </a:p>
          <a:p>
            <a:pPr>
              <a:lnSpc>
                <a:spcPct val="120000"/>
              </a:lnSpc>
              <a:spcBef>
                <a:spcPts val="600"/>
              </a:spcBef>
              <a:defRPr/>
            </a:pPr>
            <a:r>
              <a:rPr lang="en-US" dirty="0">
                <a:latin typeface="Gill Sans MT" panose="020B0502020104020203" pitchFamily="34" charset="77"/>
              </a:rPr>
              <a:t>each bridge </a:t>
            </a:r>
            <a:r>
              <a:rPr lang="en-US" dirty="0">
                <a:solidFill>
                  <a:srgbClr val="C00000"/>
                </a:solidFill>
                <a:latin typeface="Gill Sans MT" panose="020B0502020104020203" pitchFamily="34" charset="77"/>
              </a:rPr>
              <a:t>B</a:t>
            </a:r>
            <a:r>
              <a:rPr lang="en-US" dirty="0">
                <a:latin typeface="Gill Sans MT" panose="020B0502020104020203" pitchFamily="34" charset="77"/>
              </a:rPr>
              <a:t> broadcasts a BPDU of this form on all its ports:</a:t>
            </a:r>
          </a:p>
          <a:p>
            <a:pPr>
              <a:lnSpc>
                <a:spcPct val="120000"/>
              </a:lnSpc>
              <a:spcBef>
                <a:spcPts val="600"/>
              </a:spcBef>
              <a:defRPr/>
            </a:pPr>
            <a:r>
              <a:rPr lang="en-US" b="1" dirty="0">
                <a:latin typeface="Gill Sans MT" panose="020B0502020104020203" pitchFamily="34" charset="77"/>
              </a:rPr>
              <a:t>M</a:t>
            </a:r>
            <a:r>
              <a:rPr lang="en-US" dirty="0">
                <a:latin typeface="Gill Sans MT" panose="020B0502020104020203" pitchFamily="34" charset="77"/>
              </a:rPr>
              <a:t>=</a:t>
            </a:r>
          </a:p>
          <a:p>
            <a:pPr marL="0" indent="0">
              <a:lnSpc>
                <a:spcPct val="120000"/>
              </a:lnSpc>
              <a:spcBef>
                <a:spcPts val="600"/>
              </a:spcBef>
              <a:buNone/>
              <a:defRPr/>
            </a:pPr>
            <a:endParaRPr lang="en-US" dirty="0">
              <a:latin typeface="Gill Sans MT" panose="020B0502020104020203" pitchFamily="34" charset="77"/>
            </a:endParaRPr>
          </a:p>
          <a:p>
            <a:pPr>
              <a:lnSpc>
                <a:spcPct val="120000"/>
              </a:lnSpc>
              <a:spcBef>
                <a:spcPts val="600"/>
              </a:spcBef>
              <a:defRPr/>
            </a:pPr>
            <a:r>
              <a:rPr lang="en-US" dirty="0">
                <a:latin typeface="Gill Sans MT" panose="020B0502020104020203" pitchFamily="34" charset="77"/>
              </a:rPr>
              <a:t>each bridge examines all the BPDUs it receives on all of its ports and compares to its own transmitted BPDU. (is my </a:t>
            </a:r>
            <a:r>
              <a:rPr lang="en-US" b="1" dirty="0">
                <a:latin typeface="Gill Sans MT" panose="020B0502020104020203" pitchFamily="34" charset="77"/>
              </a:rPr>
              <a:t>M </a:t>
            </a:r>
            <a:r>
              <a:rPr lang="en-US" dirty="0">
                <a:latin typeface="Gill Sans MT" panose="020B0502020104020203" pitchFamily="34" charset="77"/>
              </a:rPr>
              <a:t>&lt;&lt; received M?)</a:t>
            </a:r>
          </a:p>
          <a:p>
            <a:pPr>
              <a:lnSpc>
                <a:spcPct val="120000"/>
              </a:lnSpc>
              <a:spcBef>
                <a:spcPts val="600"/>
              </a:spcBef>
              <a:defRPr/>
            </a:pPr>
            <a:r>
              <a:rPr lang="en-US" dirty="0">
                <a:latin typeface="Gill Sans MT" panose="020B0502020104020203" pitchFamily="34" charset="77"/>
              </a:rPr>
              <a:t>root bridge, at any point in time, is the </a:t>
            </a:r>
            <a:r>
              <a:rPr lang="en-US" b="1" dirty="0">
                <a:solidFill>
                  <a:srgbClr val="C00000"/>
                </a:solidFill>
                <a:latin typeface="Gill Sans MT" panose="020B0502020104020203" pitchFamily="34" charset="77"/>
              </a:rPr>
              <a:t>smallest received root ID</a:t>
            </a:r>
            <a:r>
              <a:rPr lang="en-US" dirty="0">
                <a:latin typeface="Gill Sans MT" panose="020B0502020104020203" pitchFamily="34" charset="77"/>
              </a:rPr>
              <a:t> that has been received so far</a:t>
            </a:r>
          </a:p>
          <a:p>
            <a:pPr lvl="1">
              <a:lnSpc>
                <a:spcPct val="120000"/>
              </a:lnSpc>
              <a:spcBef>
                <a:spcPts val="600"/>
              </a:spcBef>
              <a:defRPr/>
            </a:pPr>
            <a:r>
              <a:rPr lang="en-US" dirty="0">
                <a:latin typeface="Gill Sans MT" panose="020B0502020104020203" pitchFamily="34" charset="77"/>
              </a:rPr>
              <a:t>whenever a </a:t>
            </a:r>
            <a:r>
              <a:rPr lang="en-US" b="1" dirty="0">
                <a:latin typeface="Gill Sans MT" panose="020B0502020104020203" pitchFamily="34" charset="77"/>
              </a:rPr>
              <a:t>M</a:t>
            </a:r>
            <a:r>
              <a:rPr lang="en-US" dirty="0">
                <a:latin typeface="Gill Sans MT" panose="020B0502020104020203" pitchFamily="34" charset="77"/>
              </a:rPr>
              <a:t> with a lower value for root bridge ID arrives, the root bridge field is</a:t>
            </a:r>
            <a:r>
              <a:rPr lang="en-US" b="1" dirty="0">
                <a:latin typeface="Gill Sans MT" panose="020B0502020104020203" pitchFamily="34" charset="77"/>
              </a:rPr>
              <a:t> up dated </a:t>
            </a:r>
            <a:r>
              <a:rPr lang="en-US" dirty="0">
                <a:latin typeface="Gill Sans MT" panose="020B0502020104020203" pitchFamily="34" charset="77"/>
              </a:rPr>
              <a:t>and the bridge sends out a BPDU with the new root bridge ID</a:t>
            </a:r>
          </a:p>
          <a:p>
            <a:pPr lvl="1">
              <a:lnSpc>
                <a:spcPct val="120000"/>
              </a:lnSpc>
              <a:spcBef>
                <a:spcPts val="600"/>
              </a:spcBef>
              <a:defRPr/>
            </a:pPr>
            <a:r>
              <a:rPr lang="en-US" dirty="0">
                <a:latin typeface="Gill Sans MT" panose="020B0502020104020203" pitchFamily="34" charset="77"/>
              </a:rPr>
              <a:t>otherwise bridge maintains the current value</a:t>
            </a:r>
          </a:p>
        </p:txBody>
      </p:sp>
      <p:sp>
        <p:nvSpPr>
          <p:cNvPr id="345091" name="Rectangle 3"/>
          <p:cNvSpPr>
            <a:spLocks noGrp="1" noChangeArrowheads="1"/>
          </p:cNvSpPr>
          <p:nvPr>
            <p:ph type="title"/>
          </p:nvPr>
        </p:nvSpPr>
        <p:spPr>
          <a:xfrm>
            <a:off x="210580" y="360169"/>
            <a:ext cx="7886700" cy="437357"/>
          </a:xfrm>
        </p:spPr>
        <p:txBody>
          <a:bodyPr>
            <a:normAutofit fontScale="90000"/>
          </a:bodyPr>
          <a:lstStyle/>
          <a:p>
            <a:pPr>
              <a:defRPr/>
            </a:pPr>
            <a:r>
              <a:rPr lang="en-US" dirty="0">
                <a:latin typeface="Gill Sans MT" panose="020B0502020104020203" pitchFamily="34" charset="77"/>
              </a:rPr>
              <a:t>Step 1: Determine the Root Bridge</a:t>
            </a:r>
          </a:p>
        </p:txBody>
      </p:sp>
      <p:grpSp>
        <p:nvGrpSpPr>
          <p:cNvPr id="2" name="Group 1">
            <a:extLst>
              <a:ext uri="{FF2B5EF4-FFF2-40B4-BE49-F238E27FC236}">
                <a16:creationId xmlns:a16="http://schemas.microsoft.com/office/drawing/2014/main" id="{CB8982C5-9E08-A742-BE03-9E538AFE67BD}"/>
              </a:ext>
            </a:extLst>
          </p:cNvPr>
          <p:cNvGrpSpPr/>
          <p:nvPr/>
        </p:nvGrpSpPr>
        <p:grpSpPr>
          <a:xfrm>
            <a:off x="1674684" y="2410427"/>
            <a:ext cx="2114550" cy="342900"/>
            <a:chOff x="5029200" y="2590800"/>
            <a:chExt cx="2819400" cy="457200"/>
          </a:xfrm>
        </p:grpSpPr>
        <p:sp>
          <p:nvSpPr>
            <p:cNvPr id="345092" name="Rectangle 4"/>
            <p:cNvSpPr>
              <a:spLocks noChangeArrowheads="1"/>
            </p:cNvSpPr>
            <p:nvPr/>
          </p:nvSpPr>
          <p:spPr bwMode="auto">
            <a:xfrm>
              <a:off x="5029200" y="2590800"/>
              <a:ext cx="838200" cy="457200"/>
            </a:xfrm>
            <a:prstGeom prst="rect">
              <a:avLst/>
            </a:prstGeom>
            <a:solidFill>
              <a:schemeClr val="accent5"/>
            </a:solidFill>
            <a:ln w="28575">
              <a:solidFill>
                <a:schemeClr val="tx1"/>
              </a:solidFill>
              <a:miter lim="800000"/>
              <a:headEnd/>
              <a:tailEnd/>
            </a:ln>
            <a:effectLst>
              <a:outerShdw blurRad="63500" dist="107763" dir="18900000" algn="ctr" rotWithShape="0">
                <a:schemeClr val="bg2">
                  <a:alpha val="74997"/>
                </a:schemeClr>
              </a:outerShdw>
            </a:effectLst>
          </p:spPr>
          <p:txBody>
            <a:bodyPr wrap="none" lIns="68575" tIns="34288" rIns="68575" bIns="34288" anchor="ctr"/>
            <a:lstStyle/>
            <a:p>
              <a:pPr algn="ctr">
                <a:spcBef>
                  <a:spcPts val="750"/>
                </a:spcBef>
                <a:spcAft>
                  <a:spcPts val="750"/>
                </a:spcAft>
                <a:defRPr/>
              </a:pPr>
              <a:r>
                <a:rPr lang="en-US">
                  <a:latin typeface="Arial" charset="0"/>
                  <a:ea typeface="ＭＳ Ｐゴシック" charset="0"/>
                </a:rPr>
                <a:t>B</a:t>
              </a:r>
              <a:endParaRPr lang="en-US">
                <a:latin typeface="Times New Roman" charset="0"/>
                <a:ea typeface="ＭＳ Ｐゴシック" charset="0"/>
              </a:endParaRPr>
            </a:p>
          </p:txBody>
        </p:sp>
        <p:sp>
          <p:nvSpPr>
            <p:cNvPr id="345093" name="Rectangle 5"/>
            <p:cNvSpPr>
              <a:spLocks noChangeArrowheads="1"/>
            </p:cNvSpPr>
            <p:nvPr/>
          </p:nvSpPr>
          <p:spPr bwMode="auto">
            <a:xfrm>
              <a:off x="5867400" y="2590800"/>
              <a:ext cx="1066800" cy="457200"/>
            </a:xfrm>
            <a:prstGeom prst="rect">
              <a:avLst/>
            </a:prstGeom>
            <a:solidFill>
              <a:schemeClr val="accent5"/>
            </a:solidFill>
            <a:ln w="28575">
              <a:solidFill>
                <a:schemeClr val="tx1"/>
              </a:solidFill>
              <a:miter lim="800000"/>
              <a:headEnd/>
              <a:tailEnd/>
            </a:ln>
            <a:effectLst>
              <a:outerShdw blurRad="63500" dist="107763" dir="18900000" algn="ctr" rotWithShape="0">
                <a:schemeClr val="bg2">
                  <a:alpha val="74997"/>
                </a:schemeClr>
              </a:outerShdw>
            </a:effectLst>
          </p:spPr>
          <p:txBody>
            <a:bodyPr wrap="none" lIns="68575" tIns="34288" rIns="68575" bIns="34288" anchor="ctr"/>
            <a:lstStyle/>
            <a:p>
              <a:pPr algn="ctr">
                <a:spcBef>
                  <a:spcPts val="750"/>
                </a:spcBef>
                <a:spcAft>
                  <a:spcPts val="750"/>
                </a:spcAft>
                <a:defRPr/>
              </a:pPr>
              <a:r>
                <a:rPr lang="en-US">
                  <a:latin typeface="Arial" charset="0"/>
                  <a:ea typeface="ＭＳ Ｐゴシック" charset="0"/>
                </a:rPr>
                <a:t>0</a:t>
              </a:r>
              <a:endParaRPr lang="en-US">
                <a:latin typeface="Times New Roman" charset="0"/>
                <a:ea typeface="ＭＳ Ｐゴシック" charset="0"/>
              </a:endParaRPr>
            </a:p>
          </p:txBody>
        </p:sp>
        <p:sp>
          <p:nvSpPr>
            <p:cNvPr id="345094" name="Rectangle 6"/>
            <p:cNvSpPr>
              <a:spLocks noChangeArrowheads="1"/>
            </p:cNvSpPr>
            <p:nvPr/>
          </p:nvSpPr>
          <p:spPr bwMode="auto">
            <a:xfrm>
              <a:off x="6934200" y="2590800"/>
              <a:ext cx="914400" cy="457200"/>
            </a:xfrm>
            <a:prstGeom prst="rect">
              <a:avLst/>
            </a:prstGeom>
            <a:solidFill>
              <a:schemeClr val="accent5"/>
            </a:solidFill>
            <a:ln w="28575">
              <a:solidFill>
                <a:schemeClr val="tx1"/>
              </a:solidFill>
              <a:miter lim="800000"/>
              <a:headEnd/>
              <a:tailEnd/>
            </a:ln>
            <a:effectLst>
              <a:outerShdw blurRad="63500" dist="107763" dir="18900000" algn="ctr" rotWithShape="0">
                <a:schemeClr val="bg2">
                  <a:alpha val="74997"/>
                </a:schemeClr>
              </a:outerShdw>
            </a:effectLst>
          </p:spPr>
          <p:txBody>
            <a:bodyPr wrap="none" lIns="68575" tIns="34288" rIns="68575" bIns="34288" anchor="ctr"/>
            <a:lstStyle/>
            <a:p>
              <a:pPr algn="ctr">
                <a:spcBef>
                  <a:spcPts val="750"/>
                </a:spcBef>
                <a:spcAft>
                  <a:spcPts val="750"/>
                </a:spcAft>
                <a:defRPr/>
              </a:pPr>
              <a:r>
                <a:rPr lang="en-US">
                  <a:latin typeface="Arial" charset="0"/>
                  <a:ea typeface="ＭＳ Ｐゴシック" charset="0"/>
                </a:rPr>
                <a:t>B</a:t>
              </a:r>
              <a:endParaRPr lang="en-US">
                <a:latin typeface="Times New Roman" charset="0"/>
                <a:ea typeface="ＭＳ Ｐゴシック" charset="0"/>
              </a:endParaRPr>
            </a:p>
          </p:txBody>
        </p:sp>
      </p:grpSp>
      <p:pic>
        <p:nvPicPr>
          <p:cNvPr id="8" name="Picture 16" descr="underline_base">
            <a:extLst>
              <a:ext uri="{FF2B5EF4-FFF2-40B4-BE49-F238E27FC236}">
                <a16:creationId xmlns:a16="http://schemas.microsoft.com/office/drawing/2014/main" id="{8A75E23D-3C0B-F340-861F-E862356B7E7F}"/>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371" y="973878"/>
            <a:ext cx="7167970" cy="51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09211487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Number Placeholder 3"/>
          <p:cNvSpPr>
            <a:spLocks noGrp="1"/>
          </p:cNvSpPr>
          <p:nvPr>
            <p:ph type="sldNum" sz="quarter" idx="10"/>
          </p:nvPr>
        </p:nvSpPr>
        <p:spPr>
          <a:xfrm>
            <a:off x="838200" y="6356350"/>
            <a:ext cx="2743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0"/>
              </a:spcBef>
              <a:buFontTx/>
              <a:buNone/>
            </a:pPr>
            <a:fld id="{80FEE50C-F84D-784B-A1AD-74D8DA4AEFB4}" type="datetimeFigureOut">
              <a:rPr lang="en-US" smtClean="0"/>
              <a:pPr algn="r">
                <a:spcBef>
                  <a:spcPct val="0"/>
                </a:spcBef>
                <a:buFontTx/>
                <a:buNone/>
              </a:pPr>
              <a:t>3/7/21</a:t>
            </a:fld>
            <a:endParaRPr lang="en-US" altLang="en-US" sz="1050" dirty="0">
              <a:latin typeface="Times New Roman" charset="0"/>
            </a:endParaRPr>
          </a:p>
        </p:txBody>
      </p:sp>
      <p:sp>
        <p:nvSpPr>
          <p:cNvPr id="45058" name="Rectangle 2"/>
          <p:cNvSpPr>
            <a:spLocks noGrp="1" noChangeArrowheads="1"/>
          </p:cNvSpPr>
          <p:nvPr>
            <p:ph type="body" idx="1"/>
          </p:nvPr>
        </p:nvSpPr>
        <p:spPr>
          <a:xfrm>
            <a:off x="114301" y="1272746"/>
            <a:ext cx="8877299" cy="4868562"/>
          </a:xfrm>
        </p:spPr>
        <p:txBody>
          <a:bodyPr>
            <a:normAutofit fontScale="70000" lnSpcReduction="20000"/>
          </a:bodyPr>
          <a:lstStyle/>
          <a:p>
            <a:pPr marL="0" indent="0">
              <a:lnSpc>
                <a:spcPct val="120000"/>
              </a:lnSpc>
              <a:spcBef>
                <a:spcPts val="600"/>
              </a:spcBef>
              <a:buNone/>
              <a:tabLst>
                <a:tab pos="473869" algn="l"/>
                <a:tab pos="2055019" algn="l"/>
                <a:tab pos="2743200" algn="l"/>
                <a:tab pos="4245769" algn="l"/>
              </a:tabLst>
            </a:pPr>
            <a:r>
              <a:rPr lang="en-US" altLang="en-US" sz="3800" dirty="0">
                <a:latin typeface="Gill Sans MT" panose="020B0502020104020203" pitchFamily="34" charset="77"/>
              </a:rPr>
              <a:t>for a bridge </a:t>
            </a:r>
            <a:r>
              <a:rPr lang="en-US" altLang="en-US" sz="3800" dirty="0">
                <a:solidFill>
                  <a:srgbClr val="C00000"/>
                </a:solidFill>
                <a:latin typeface="Gill Sans MT" panose="020B0502020104020203" pitchFamily="34" charset="77"/>
              </a:rPr>
              <a:t>B</a:t>
            </a:r>
          </a:p>
          <a:p>
            <a:pPr>
              <a:lnSpc>
                <a:spcPct val="120000"/>
              </a:lnSpc>
              <a:spcBef>
                <a:spcPts val="600"/>
              </a:spcBef>
              <a:tabLst>
                <a:tab pos="473869" algn="l"/>
                <a:tab pos="2055019" algn="l"/>
                <a:tab pos="2743200" algn="l"/>
                <a:tab pos="4245769" algn="l"/>
              </a:tabLst>
            </a:pPr>
            <a:r>
              <a:rPr lang="en-US" altLang="en-US" dirty="0">
                <a:latin typeface="Gill Sans MT" panose="020B0502020104020203" pitchFamily="34" charset="77"/>
              </a:rPr>
              <a:t>determine the min </a:t>
            </a:r>
            <a:r>
              <a:rPr lang="en-US" altLang="en-US" dirty="0">
                <a:solidFill>
                  <a:srgbClr val="C00000"/>
                </a:solidFill>
                <a:latin typeface="Gill Sans MT" panose="020B0502020104020203" pitchFamily="34" charset="77"/>
              </a:rPr>
              <a:t>Root Path Cost </a:t>
            </a:r>
            <a:r>
              <a:rPr lang="en-US" altLang="en-US" dirty="0">
                <a:latin typeface="Gill Sans MT" panose="020B0502020104020203" pitchFamily="34" charset="77"/>
              </a:rPr>
              <a:t>(Cost) to root </a:t>
            </a:r>
            <a:r>
              <a:rPr lang="en-US" altLang="en-US" dirty="0">
                <a:solidFill>
                  <a:srgbClr val="C00000"/>
                </a:solidFill>
                <a:latin typeface="Gill Sans MT" panose="020B0502020104020203" pitchFamily="34" charset="77"/>
              </a:rPr>
              <a:t>R</a:t>
            </a:r>
            <a:r>
              <a:rPr lang="en-US" altLang="en-US" dirty="0">
                <a:latin typeface="Gill Sans MT" panose="020B0502020104020203" pitchFamily="34" charset="77"/>
              </a:rPr>
              <a:t> as follows:</a:t>
            </a:r>
          </a:p>
          <a:p>
            <a:pPr lvl="1">
              <a:lnSpc>
                <a:spcPct val="120000"/>
              </a:lnSpc>
              <a:spcBef>
                <a:spcPts val="600"/>
              </a:spcBef>
              <a:tabLst>
                <a:tab pos="473869" algn="l"/>
                <a:tab pos="2055019" algn="l"/>
                <a:tab pos="2743200" algn="l"/>
                <a:tab pos="4245769" algn="l"/>
              </a:tabLst>
            </a:pPr>
            <a:r>
              <a:rPr lang="en-US" altLang="en-US" sz="2600" i="1" dirty="0">
                <a:solidFill>
                  <a:srgbClr val="C00000"/>
                </a:solidFill>
                <a:latin typeface="Gill Sans MT" panose="020B0502020104020203" pitchFamily="34" charset="77"/>
              </a:rPr>
              <a:t>if B = R :</a:t>
            </a:r>
            <a:r>
              <a:rPr lang="en-US" altLang="en-US" sz="2600" dirty="0">
                <a:solidFill>
                  <a:srgbClr val="C00000"/>
                </a:solidFill>
                <a:latin typeface="Gill Sans MT" panose="020B0502020104020203" pitchFamily="34" charset="77"/>
              </a:rPr>
              <a:t> </a:t>
            </a:r>
            <a:r>
              <a:rPr lang="en-US" altLang="en-US" sz="2600" dirty="0">
                <a:latin typeface="Gill Sans MT" panose="020B0502020104020203" pitchFamily="34" charset="77"/>
              </a:rPr>
              <a:t>Cost = 0 (i.e., it is the root)</a:t>
            </a:r>
          </a:p>
          <a:p>
            <a:pPr lvl="1">
              <a:lnSpc>
                <a:spcPct val="120000"/>
              </a:lnSpc>
              <a:spcBef>
                <a:spcPts val="600"/>
              </a:spcBef>
              <a:tabLst>
                <a:tab pos="473869" algn="l"/>
                <a:tab pos="2055019" algn="l"/>
                <a:tab pos="2743200" algn="l"/>
                <a:tab pos="4245769" algn="l"/>
              </a:tabLst>
            </a:pPr>
            <a:r>
              <a:rPr lang="en-US" altLang="en-US" sz="2600" i="1" dirty="0">
                <a:solidFill>
                  <a:srgbClr val="C00000"/>
                </a:solidFill>
                <a:latin typeface="Gill Sans MT" panose="020B0502020104020203" pitchFamily="34" charset="77"/>
              </a:rPr>
              <a:t>if B </a:t>
            </a:r>
            <a:r>
              <a:rPr lang="en-US" altLang="en-US" sz="2600" i="1" dirty="0">
                <a:solidFill>
                  <a:srgbClr val="C00000"/>
                </a:solidFill>
                <a:latin typeface="Gill Sans MT" panose="020B0502020104020203" pitchFamily="34" charset="77"/>
                <a:sym typeface="Symbol" charset="2"/>
              </a:rPr>
              <a:t></a:t>
            </a:r>
            <a:r>
              <a:rPr lang="en-US" altLang="en-US" sz="2600" i="1" dirty="0">
                <a:solidFill>
                  <a:srgbClr val="C00000"/>
                </a:solidFill>
                <a:latin typeface="Gill Sans MT" panose="020B0502020104020203" pitchFamily="34" charset="77"/>
                <a:sym typeface="Math3" charset="0"/>
              </a:rPr>
              <a:t> R</a:t>
            </a:r>
            <a:r>
              <a:rPr lang="en-US" altLang="en-US" sz="2600" i="1" dirty="0">
                <a:solidFill>
                  <a:srgbClr val="C00000"/>
                </a:solidFill>
                <a:latin typeface="Gill Sans MT" panose="020B0502020104020203" pitchFamily="34" charset="77"/>
              </a:rPr>
              <a:t>:</a:t>
            </a:r>
            <a:r>
              <a:rPr lang="en-US" altLang="en-US" sz="2600" dirty="0">
                <a:solidFill>
                  <a:srgbClr val="C00000"/>
                </a:solidFill>
                <a:latin typeface="Gill Sans MT" panose="020B0502020104020203" pitchFamily="34" charset="77"/>
              </a:rPr>
              <a:t>  </a:t>
            </a:r>
            <a:r>
              <a:rPr lang="en-US" altLang="en-US" sz="2600" dirty="0">
                <a:latin typeface="Gill Sans MT" panose="020B0502020104020203" pitchFamily="34" charset="77"/>
              </a:rPr>
              <a:t>Cost = {Lowest Cost in a received BPDU, e.g., on port A, with R as root} + 1</a:t>
            </a:r>
            <a:endParaRPr lang="en-US" altLang="en-US" sz="2300" dirty="0">
              <a:latin typeface="Gill Sans MT" panose="020B0502020104020203" pitchFamily="34" charset="77"/>
            </a:endParaRPr>
          </a:p>
          <a:p>
            <a:pPr>
              <a:lnSpc>
                <a:spcPct val="120000"/>
              </a:lnSpc>
              <a:spcBef>
                <a:spcPts val="600"/>
              </a:spcBef>
              <a:tabLst>
                <a:tab pos="473869" algn="l"/>
                <a:tab pos="2055019" algn="l"/>
                <a:tab pos="2743200" algn="l"/>
                <a:tab pos="4245769" algn="l"/>
              </a:tabLst>
            </a:pPr>
            <a:r>
              <a:rPr lang="en-US" altLang="en-US" dirty="0">
                <a:latin typeface="Gill Sans MT" panose="020B0502020104020203" pitchFamily="34" charset="77"/>
                <a:sym typeface="Math1" charset="0"/>
              </a:rPr>
              <a:t>B</a:t>
            </a:r>
            <a:r>
              <a:rPr lang="ja-JP" altLang="en-US">
                <a:latin typeface="Gill Sans MT" panose="020B0502020104020203" pitchFamily="34" charset="77"/>
                <a:sym typeface="Math1" charset="0"/>
              </a:rPr>
              <a:t>’</a:t>
            </a:r>
            <a:r>
              <a:rPr lang="en-US" altLang="ja-JP" dirty="0">
                <a:latin typeface="Gill Sans MT" panose="020B0502020104020203" pitchFamily="34" charset="77"/>
                <a:sym typeface="Math1" charset="0"/>
              </a:rPr>
              <a:t>s </a:t>
            </a:r>
            <a:r>
              <a:rPr lang="en-US" altLang="ja-JP" dirty="0">
                <a:solidFill>
                  <a:srgbClr val="C00000"/>
                </a:solidFill>
                <a:latin typeface="Gill Sans MT" panose="020B0502020104020203" pitchFamily="34" charset="77"/>
                <a:sym typeface="Math1" charset="0"/>
              </a:rPr>
              <a:t>root port</a:t>
            </a:r>
            <a:r>
              <a:rPr lang="en-US" altLang="ja-JP" dirty="0">
                <a:latin typeface="Gill Sans MT" panose="020B0502020104020203" pitchFamily="34" charset="77"/>
                <a:sym typeface="Math1" charset="0"/>
              </a:rPr>
              <a:t> is the port from which </a:t>
            </a:r>
            <a:r>
              <a:rPr lang="en-US" altLang="ja-JP" dirty="0">
                <a:solidFill>
                  <a:srgbClr val="C00000"/>
                </a:solidFill>
                <a:latin typeface="Gill Sans MT" panose="020B0502020104020203" pitchFamily="34" charset="77"/>
                <a:sym typeface="Math1" charset="0"/>
              </a:rPr>
              <a:t>B</a:t>
            </a:r>
            <a:r>
              <a:rPr lang="en-US" altLang="ja-JP" dirty="0">
                <a:latin typeface="Gill Sans MT" panose="020B0502020104020203" pitchFamily="34" charset="77"/>
                <a:sym typeface="Math1" charset="0"/>
              </a:rPr>
              <a:t> received the lowest cost path to </a:t>
            </a:r>
            <a:r>
              <a:rPr lang="en-US" altLang="ja-JP" dirty="0">
                <a:solidFill>
                  <a:srgbClr val="C00000"/>
                </a:solidFill>
                <a:latin typeface="Gill Sans MT" panose="020B0502020104020203" pitchFamily="34" charset="77"/>
                <a:sym typeface="Math1" charset="0"/>
              </a:rPr>
              <a:t>R</a:t>
            </a:r>
            <a:r>
              <a:rPr lang="en-US" altLang="ja-JP" dirty="0">
                <a:latin typeface="Gill Sans MT" panose="020B0502020104020203" pitchFamily="34" charset="77"/>
                <a:sym typeface="Math1" charset="0"/>
              </a:rPr>
              <a:t> (in terms of </a:t>
            </a:r>
            <a:r>
              <a:rPr lang="en-US" altLang="ja-JP" dirty="0">
                <a:latin typeface="Gill Sans MT" panose="020B0502020104020203" pitchFamily="34" charset="77"/>
              </a:rPr>
              <a:t>relation </a:t>
            </a:r>
            <a:r>
              <a:rPr lang="ja-JP" altLang="en-US">
                <a:latin typeface="Gill Sans MT" panose="020B0502020104020203" pitchFamily="34" charset="77"/>
              </a:rPr>
              <a:t>“</a:t>
            </a:r>
            <a:r>
              <a:rPr lang="en-US" altLang="ja-JP" b="1" dirty="0">
                <a:latin typeface="Gill Sans MT" panose="020B0502020104020203" pitchFamily="34" charset="77"/>
                <a:sym typeface="Math1" charset="0"/>
              </a:rPr>
              <a:t>&lt;&lt;</a:t>
            </a:r>
            <a:r>
              <a:rPr lang="en-US" altLang="ja-JP" dirty="0">
                <a:latin typeface="Gill Sans MT" panose="020B0502020104020203" pitchFamily="34" charset="77"/>
                <a:sym typeface="Math1" charset="0"/>
              </a:rPr>
              <a:t>‘’</a:t>
            </a:r>
            <a:r>
              <a:rPr lang="en-US" altLang="ja-JP" dirty="0">
                <a:latin typeface="Gill Sans MT" panose="020B0502020104020203" pitchFamily="34" charset="77"/>
              </a:rPr>
              <a:t>)</a:t>
            </a:r>
            <a:r>
              <a:rPr lang="en-US" altLang="ja-JP" dirty="0">
                <a:latin typeface="Gill Sans MT" panose="020B0502020104020203" pitchFamily="34" charset="77"/>
                <a:sym typeface="Math1" charset="0"/>
              </a:rPr>
              <a:t>. E.g., </a:t>
            </a:r>
            <a:r>
              <a:rPr lang="en-US" altLang="ja-JP" dirty="0">
                <a:solidFill>
                  <a:srgbClr val="C00000"/>
                </a:solidFill>
                <a:latin typeface="Gill Sans MT" panose="020B0502020104020203" pitchFamily="34" charset="77"/>
                <a:sym typeface="Math1" charset="0"/>
              </a:rPr>
              <a:t>port A</a:t>
            </a:r>
          </a:p>
          <a:p>
            <a:pPr>
              <a:lnSpc>
                <a:spcPct val="120000"/>
              </a:lnSpc>
              <a:spcBef>
                <a:spcPts val="600"/>
              </a:spcBef>
              <a:tabLst>
                <a:tab pos="473869" algn="l"/>
                <a:tab pos="2055019" algn="l"/>
                <a:tab pos="2743200" algn="l"/>
                <a:tab pos="4245769" algn="l"/>
              </a:tabLst>
            </a:pPr>
            <a:r>
              <a:rPr lang="en-US" altLang="ja-JP" dirty="0">
                <a:latin typeface="Gill Sans MT" panose="020B0502020104020203" pitchFamily="34" charset="77"/>
                <a:sym typeface="Math1" charset="0"/>
              </a:rPr>
              <a:t>B’s </a:t>
            </a:r>
            <a:r>
              <a:rPr lang="en-US" altLang="ja-JP" dirty="0">
                <a:solidFill>
                  <a:srgbClr val="C00000"/>
                </a:solidFill>
                <a:latin typeface="Gill Sans MT" panose="020B0502020104020203" pitchFamily="34" charset="77"/>
                <a:sym typeface="Math1" charset="0"/>
              </a:rPr>
              <a:t>new/current</a:t>
            </a:r>
            <a:r>
              <a:rPr lang="en-US" altLang="ja-JP" dirty="0">
                <a:latin typeface="Gill Sans MT" panose="020B0502020104020203" pitchFamily="34" charset="77"/>
                <a:sym typeface="Math1" charset="0"/>
              </a:rPr>
              <a:t> BPDU is now:</a:t>
            </a:r>
          </a:p>
          <a:p>
            <a:pPr>
              <a:lnSpc>
                <a:spcPct val="120000"/>
              </a:lnSpc>
              <a:spcBef>
                <a:spcPts val="600"/>
              </a:spcBef>
              <a:tabLst>
                <a:tab pos="473869" algn="l"/>
                <a:tab pos="2055019" algn="l"/>
                <a:tab pos="2743200" algn="l"/>
                <a:tab pos="4245769" algn="l"/>
              </a:tabLst>
            </a:pPr>
            <a:endParaRPr lang="en-US" altLang="en-US" dirty="0">
              <a:latin typeface="Gill Sans MT" panose="020B0502020104020203" pitchFamily="34" charset="77"/>
              <a:sym typeface="Math1" charset="0"/>
            </a:endParaRPr>
          </a:p>
          <a:p>
            <a:pPr>
              <a:lnSpc>
                <a:spcPct val="120000"/>
              </a:lnSpc>
              <a:spcBef>
                <a:spcPts val="600"/>
              </a:spcBef>
              <a:tabLst>
                <a:tab pos="355402" algn="l"/>
                <a:tab pos="1541264" algn="l"/>
                <a:tab pos="3184327" algn="l"/>
              </a:tabLst>
            </a:pPr>
            <a:r>
              <a:rPr lang="en-US" altLang="en-US" dirty="0">
                <a:latin typeface="Gill Sans MT" panose="020B0502020104020203" pitchFamily="34" charset="77"/>
                <a:sym typeface="Math1" charset="0"/>
              </a:rPr>
              <a:t>every time B receives on </a:t>
            </a:r>
            <a:r>
              <a:rPr lang="en-US" altLang="en-US" dirty="0">
                <a:solidFill>
                  <a:srgbClr val="C00000"/>
                </a:solidFill>
                <a:latin typeface="Gill Sans MT" panose="020B0502020104020203" pitchFamily="34" charset="77"/>
                <a:sym typeface="Math1" charset="0"/>
              </a:rPr>
              <a:t>port X</a:t>
            </a:r>
            <a:r>
              <a:rPr lang="en-US" altLang="en-US" dirty="0">
                <a:latin typeface="Gill Sans MT" panose="020B0502020104020203" pitchFamily="34" charset="77"/>
                <a:sym typeface="Math1" charset="0"/>
              </a:rPr>
              <a:t> “better news”, i.e., better (&lt;&lt;) Root, or Cost or B(ridge) ID, it updates its BPDU</a:t>
            </a:r>
          </a:p>
          <a:p>
            <a:pPr lvl="1">
              <a:lnSpc>
                <a:spcPct val="120000"/>
              </a:lnSpc>
              <a:spcBef>
                <a:spcPts val="600"/>
              </a:spcBef>
              <a:tabLst>
                <a:tab pos="355402" algn="l"/>
                <a:tab pos="1541264" algn="l"/>
                <a:tab pos="3184327" algn="l"/>
              </a:tabLst>
            </a:pPr>
            <a:r>
              <a:rPr lang="en-US" altLang="en-US" sz="2600" dirty="0">
                <a:latin typeface="Gill Sans MT" panose="020B0502020104020203" pitchFamily="34" charset="77"/>
                <a:sym typeface="Math1" charset="0"/>
              </a:rPr>
              <a:t>transmits its  </a:t>
            </a:r>
            <a:r>
              <a:rPr lang="en-US" altLang="en-US" sz="2600" dirty="0">
                <a:solidFill>
                  <a:srgbClr val="C00000"/>
                </a:solidFill>
                <a:latin typeface="Gill Sans MT" panose="020B0502020104020203" pitchFamily="34" charset="77"/>
                <a:sym typeface="Math1" charset="0"/>
              </a:rPr>
              <a:t>updated BPDU</a:t>
            </a:r>
            <a:r>
              <a:rPr lang="en-US" altLang="en-US" sz="2600" dirty="0">
                <a:latin typeface="Gill Sans MT" panose="020B0502020104020203" pitchFamily="34" charset="77"/>
                <a:sym typeface="Math1" charset="0"/>
              </a:rPr>
              <a:t> on all outgoing ports except</a:t>
            </a:r>
            <a:r>
              <a:rPr lang="en-US" altLang="ja-JP" sz="2600" dirty="0">
                <a:latin typeface="Gill Sans MT" panose="020B0502020104020203" pitchFamily="34" charset="77"/>
                <a:sym typeface="Math1" charset="0"/>
              </a:rPr>
              <a:t> on port</a:t>
            </a:r>
            <a:r>
              <a:rPr lang="en-US" altLang="ja-JP" sz="2600" b="1" dirty="0">
                <a:latin typeface="Gill Sans MT" panose="020B0502020104020203" pitchFamily="34" charset="77"/>
                <a:sym typeface="Math1" charset="0"/>
              </a:rPr>
              <a:t> </a:t>
            </a:r>
            <a:r>
              <a:rPr lang="en-US" altLang="ja-JP" sz="2600" dirty="0">
                <a:latin typeface="Gill Sans MT" panose="020B0502020104020203" pitchFamily="34" charset="77"/>
                <a:sym typeface="Math1" charset="0"/>
              </a:rPr>
              <a:t>X</a:t>
            </a:r>
          </a:p>
          <a:p>
            <a:pPr lvl="1">
              <a:lnSpc>
                <a:spcPct val="120000"/>
              </a:lnSpc>
              <a:spcBef>
                <a:spcPts val="600"/>
              </a:spcBef>
              <a:tabLst>
                <a:tab pos="355402" algn="l"/>
                <a:tab pos="1541264" algn="l"/>
                <a:tab pos="3184327" algn="l"/>
              </a:tabLst>
            </a:pPr>
            <a:r>
              <a:rPr lang="en-US" altLang="en-US" sz="2600" dirty="0">
                <a:latin typeface="Gill Sans MT" panose="020B0502020104020203" pitchFamily="34" charset="77"/>
                <a:sym typeface="Math1" charset="0"/>
              </a:rPr>
              <a:t>port X is now the </a:t>
            </a:r>
            <a:r>
              <a:rPr lang="en-US" altLang="en-US" sz="2600" dirty="0">
                <a:solidFill>
                  <a:srgbClr val="C00000"/>
                </a:solidFill>
                <a:latin typeface="Gill Sans MT" panose="020B0502020104020203" pitchFamily="34" charset="77"/>
                <a:sym typeface="Math1" charset="0"/>
              </a:rPr>
              <a:t>root port</a:t>
            </a:r>
            <a:endParaRPr lang="en-US" altLang="ja-JP" sz="2600" dirty="0">
              <a:solidFill>
                <a:srgbClr val="C00000"/>
              </a:solidFill>
              <a:latin typeface="Gill Sans MT" panose="020B0502020104020203" pitchFamily="34" charset="77"/>
              <a:sym typeface="Math1" charset="0"/>
            </a:endParaRPr>
          </a:p>
          <a:p>
            <a:pPr>
              <a:spcBef>
                <a:spcPct val="0"/>
              </a:spcBef>
              <a:tabLst>
                <a:tab pos="473869" algn="l"/>
                <a:tab pos="2055019" algn="l"/>
                <a:tab pos="2743200" algn="l"/>
                <a:tab pos="4245769" algn="l"/>
              </a:tabLst>
            </a:pPr>
            <a:endParaRPr lang="en-US" altLang="en-US" sz="2900" dirty="0">
              <a:latin typeface="Gill Sans MT" panose="020B0502020104020203" pitchFamily="34" charset="77"/>
              <a:sym typeface="Math1" charset="0"/>
            </a:endParaRPr>
          </a:p>
          <a:p>
            <a:pPr>
              <a:spcBef>
                <a:spcPct val="0"/>
              </a:spcBef>
              <a:tabLst>
                <a:tab pos="473869" algn="l"/>
                <a:tab pos="2055019" algn="l"/>
                <a:tab pos="2743200" algn="l"/>
                <a:tab pos="4245769" algn="l"/>
              </a:tabLst>
            </a:pPr>
            <a:endParaRPr lang="en-US" altLang="en-US" dirty="0">
              <a:latin typeface="Gill Sans MT" panose="020B0502020104020203" pitchFamily="34" charset="77"/>
              <a:sym typeface="Math1" charset="0"/>
            </a:endParaRPr>
          </a:p>
        </p:txBody>
      </p:sp>
      <p:sp>
        <p:nvSpPr>
          <p:cNvPr id="346115" name="Rectangle 3"/>
          <p:cNvSpPr>
            <a:spLocks noGrp="1" noChangeArrowheads="1"/>
          </p:cNvSpPr>
          <p:nvPr>
            <p:ph type="title"/>
          </p:nvPr>
        </p:nvSpPr>
        <p:spPr>
          <a:xfrm>
            <a:off x="173509" y="214699"/>
            <a:ext cx="8477250" cy="685800"/>
          </a:xfrm>
        </p:spPr>
        <p:txBody>
          <a:bodyPr>
            <a:normAutofit fontScale="90000"/>
          </a:bodyPr>
          <a:lstStyle/>
          <a:p>
            <a:pPr>
              <a:defRPr/>
            </a:pPr>
            <a:r>
              <a:rPr lang="en-US" sz="2700" dirty="0">
                <a:solidFill>
                  <a:srgbClr val="002060"/>
                </a:solidFill>
                <a:latin typeface="Gill Sans MT" panose="020B0502020104020203" pitchFamily="34" charset="77"/>
              </a:rPr>
              <a:t>Step 2: Calculate the Root Path Cost - Determine the Root Port</a:t>
            </a:r>
          </a:p>
        </p:txBody>
      </p:sp>
      <p:pic>
        <p:nvPicPr>
          <p:cNvPr id="5" name="Picture 16" descr="underline_base">
            <a:extLst>
              <a:ext uri="{FF2B5EF4-FFF2-40B4-BE49-F238E27FC236}">
                <a16:creationId xmlns:a16="http://schemas.microsoft.com/office/drawing/2014/main" id="{56E1598E-7D6D-0449-863F-1349B29F8CB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679" y="888143"/>
            <a:ext cx="7996237" cy="1651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6" name="Group 5">
            <a:extLst>
              <a:ext uri="{FF2B5EF4-FFF2-40B4-BE49-F238E27FC236}">
                <a16:creationId xmlns:a16="http://schemas.microsoft.com/office/drawing/2014/main" id="{B89583C0-9F83-D941-B97D-D6850AA47807}"/>
              </a:ext>
            </a:extLst>
          </p:cNvPr>
          <p:cNvGrpSpPr>
            <a:grpSpLocks/>
          </p:cNvGrpSpPr>
          <p:nvPr/>
        </p:nvGrpSpPr>
        <p:grpSpPr bwMode="auto">
          <a:xfrm>
            <a:off x="4190618" y="3959480"/>
            <a:ext cx="3200400" cy="342900"/>
            <a:chOff x="2590800" y="5562600"/>
            <a:chExt cx="4267200" cy="457200"/>
          </a:xfrm>
        </p:grpSpPr>
        <p:sp>
          <p:nvSpPr>
            <p:cNvPr id="7" name="Rectangle 4">
              <a:extLst>
                <a:ext uri="{FF2B5EF4-FFF2-40B4-BE49-F238E27FC236}">
                  <a16:creationId xmlns:a16="http://schemas.microsoft.com/office/drawing/2014/main" id="{C4948A9F-48CB-A547-BD92-2E6B45A69B03}"/>
                </a:ext>
              </a:extLst>
            </p:cNvPr>
            <p:cNvSpPr>
              <a:spLocks noChangeArrowheads="1"/>
            </p:cNvSpPr>
            <p:nvPr/>
          </p:nvSpPr>
          <p:spPr bwMode="auto">
            <a:xfrm>
              <a:off x="2590800" y="5562600"/>
              <a:ext cx="1371600" cy="457200"/>
            </a:xfrm>
            <a:prstGeom prst="rect">
              <a:avLst/>
            </a:prstGeom>
            <a:solidFill>
              <a:srgbClr val="FFFF99"/>
            </a:solidFill>
            <a:ln w="28575">
              <a:solidFill>
                <a:schemeClr val="tx1"/>
              </a:solidFill>
              <a:miter lim="800000"/>
              <a:headEnd/>
              <a:tailEnd/>
            </a:ln>
            <a:effectLst>
              <a:outerShdw blurRad="63500" dist="107763" dir="18900000" algn="ctr" rotWithShape="0">
                <a:schemeClr val="bg2">
                  <a:alpha val="74997"/>
                </a:schemeClr>
              </a:outerShdw>
            </a:effectLst>
          </p:spPr>
          <p:txBody>
            <a:bodyPr wrap="none" lIns="68575" tIns="34288" rIns="68575" bIns="34288" anchor="ctr"/>
            <a:lstStyle/>
            <a:p>
              <a:pPr algn="ctr">
                <a:spcBef>
                  <a:spcPts val="750"/>
                </a:spcBef>
                <a:spcAft>
                  <a:spcPts val="750"/>
                </a:spcAft>
                <a:defRPr/>
              </a:pPr>
              <a:r>
                <a:rPr lang="en-US" dirty="0">
                  <a:latin typeface="Arial" charset="0"/>
                  <a:ea typeface="ＭＳ Ｐゴシック" charset="0"/>
                </a:rPr>
                <a:t>R</a:t>
              </a:r>
            </a:p>
          </p:txBody>
        </p:sp>
        <p:sp>
          <p:nvSpPr>
            <p:cNvPr id="8" name="Rectangle 5">
              <a:extLst>
                <a:ext uri="{FF2B5EF4-FFF2-40B4-BE49-F238E27FC236}">
                  <a16:creationId xmlns:a16="http://schemas.microsoft.com/office/drawing/2014/main" id="{22C50DE7-0BC8-174E-93B7-9525FFCB850D}"/>
                </a:ext>
              </a:extLst>
            </p:cNvPr>
            <p:cNvSpPr>
              <a:spLocks noChangeArrowheads="1"/>
            </p:cNvSpPr>
            <p:nvPr/>
          </p:nvSpPr>
          <p:spPr bwMode="auto">
            <a:xfrm>
              <a:off x="3962400" y="5562600"/>
              <a:ext cx="1066800" cy="457200"/>
            </a:xfrm>
            <a:prstGeom prst="rect">
              <a:avLst/>
            </a:prstGeom>
            <a:solidFill>
              <a:srgbClr val="FFFF99"/>
            </a:solidFill>
            <a:ln w="28575">
              <a:solidFill>
                <a:schemeClr val="tx1"/>
              </a:solidFill>
              <a:miter lim="800000"/>
              <a:headEnd/>
              <a:tailEnd/>
            </a:ln>
            <a:effectLst>
              <a:outerShdw blurRad="63500" dist="107763" dir="18900000" algn="ctr" rotWithShape="0">
                <a:schemeClr val="bg2">
                  <a:alpha val="74997"/>
                </a:schemeClr>
              </a:outerShdw>
            </a:effectLst>
          </p:spPr>
          <p:txBody>
            <a:bodyPr wrap="none" lIns="68575" tIns="34288" rIns="68575" bIns="34288" anchor="ctr"/>
            <a:lstStyle/>
            <a:p>
              <a:pPr algn="ctr">
                <a:spcBef>
                  <a:spcPts val="750"/>
                </a:spcBef>
                <a:spcAft>
                  <a:spcPts val="750"/>
                </a:spcAft>
                <a:defRPr/>
              </a:pPr>
              <a:r>
                <a:rPr lang="en-US" dirty="0">
                  <a:latin typeface="Arial" charset="0"/>
                  <a:ea typeface="ＭＳ Ｐゴシック" charset="0"/>
                </a:rPr>
                <a:t>Cost</a:t>
              </a:r>
              <a:endParaRPr lang="en-US" dirty="0">
                <a:latin typeface="Times New Roman" charset="0"/>
                <a:ea typeface="ＭＳ Ｐゴシック" charset="0"/>
              </a:endParaRPr>
            </a:p>
          </p:txBody>
        </p:sp>
        <p:sp>
          <p:nvSpPr>
            <p:cNvPr id="9" name="Rectangle 6">
              <a:extLst>
                <a:ext uri="{FF2B5EF4-FFF2-40B4-BE49-F238E27FC236}">
                  <a16:creationId xmlns:a16="http://schemas.microsoft.com/office/drawing/2014/main" id="{C5F6DCF8-2AC7-514C-9F42-A4AAF4AA4315}"/>
                </a:ext>
              </a:extLst>
            </p:cNvPr>
            <p:cNvSpPr>
              <a:spLocks noChangeArrowheads="1"/>
            </p:cNvSpPr>
            <p:nvPr/>
          </p:nvSpPr>
          <p:spPr bwMode="auto">
            <a:xfrm>
              <a:off x="5029200" y="5562600"/>
              <a:ext cx="914400" cy="457200"/>
            </a:xfrm>
            <a:prstGeom prst="rect">
              <a:avLst/>
            </a:prstGeom>
            <a:solidFill>
              <a:srgbClr val="FFFF99"/>
            </a:solidFill>
            <a:ln w="28575">
              <a:solidFill>
                <a:schemeClr val="tx1"/>
              </a:solidFill>
              <a:miter lim="800000"/>
              <a:headEnd/>
              <a:tailEnd/>
            </a:ln>
            <a:effectLst>
              <a:outerShdw blurRad="63500" dist="107763" dir="18900000" algn="ctr" rotWithShape="0">
                <a:schemeClr val="bg2">
                  <a:alpha val="74997"/>
                </a:schemeClr>
              </a:outerShdw>
            </a:effectLst>
          </p:spPr>
          <p:txBody>
            <a:bodyPr wrap="none" lIns="68575" tIns="34288" rIns="68575" bIns="34288" anchor="ctr"/>
            <a:lstStyle/>
            <a:p>
              <a:pPr algn="ctr">
                <a:spcBef>
                  <a:spcPts val="750"/>
                </a:spcBef>
                <a:spcAft>
                  <a:spcPts val="750"/>
                </a:spcAft>
                <a:defRPr/>
              </a:pPr>
              <a:r>
                <a:rPr lang="en-US" dirty="0">
                  <a:latin typeface="Arial" charset="0"/>
                  <a:ea typeface="ＭＳ Ｐゴシック" charset="0"/>
                </a:rPr>
                <a:t>B</a:t>
              </a:r>
              <a:endParaRPr lang="en-US" dirty="0">
                <a:latin typeface="Times New Roman" charset="0"/>
                <a:ea typeface="ＭＳ Ｐゴシック" charset="0"/>
              </a:endParaRPr>
            </a:p>
          </p:txBody>
        </p:sp>
        <p:sp>
          <p:nvSpPr>
            <p:cNvPr id="10" name="Rectangle 6">
              <a:extLst>
                <a:ext uri="{FF2B5EF4-FFF2-40B4-BE49-F238E27FC236}">
                  <a16:creationId xmlns:a16="http://schemas.microsoft.com/office/drawing/2014/main" id="{D35A2F06-4C77-934C-A7A7-D5D405D631F0}"/>
                </a:ext>
              </a:extLst>
            </p:cNvPr>
            <p:cNvSpPr>
              <a:spLocks noChangeArrowheads="1"/>
            </p:cNvSpPr>
            <p:nvPr/>
          </p:nvSpPr>
          <p:spPr bwMode="auto">
            <a:xfrm>
              <a:off x="5943600" y="5562600"/>
              <a:ext cx="914400" cy="457200"/>
            </a:xfrm>
            <a:prstGeom prst="rect">
              <a:avLst/>
            </a:prstGeom>
            <a:solidFill>
              <a:srgbClr val="FFFF99"/>
            </a:solidFill>
            <a:ln w="28575">
              <a:solidFill>
                <a:schemeClr val="tx1"/>
              </a:solidFill>
              <a:miter lim="800000"/>
              <a:headEnd/>
              <a:tailEnd/>
            </a:ln>
            <a:effectLst>
              <a:outerShdw blurRad="63500" dist="107763" dir="18900000" algn="ctr" rotWithShape="0">
                <a:schemeClr val="bg2">
                  <a:alpha val="74997"/>
                </a:schemeClr>
              </a:outerShdw>
            </a:effectLst>
          </p:spPr>
          <p:txBody>
            <a:bodyPr wrap="none" lIns="68575" tIns="34288" rIns="68575" bIns="34288" anchor="ctr"/>
            <a:lstStyle/>
            <a:p>
              <a:pPr algn="ctr">
                <a:spcBef>
                  <a:spcPts val="750"/>
                </a:spcBef>
                <a:spcAft>
                  <a:spcPts val="750"/>
                </a:spcAft>
                <a:defRPr/>
              </a:pPr>
              <a:r>
                <a:rPr lang="en-US" dirty="0">
                  <a:latin typeface="Arial" charset="0"/>
                  <a:ea typeface="ＭＳ Ｐゴシック" charset="0"/>
                </a:rPr>
                <a:t>A</a:t>
              </a:r>
              <a:endParaRPr lang="en-US" dirty="0">
                <a:latin typeface="Times New Roman" charset="0"/>
                <a:ea typeface="ＭＳ Ｐゴシック" charset="0"/>
              </a:endParaRPr>
            </a:p>
          </p:txBody>
        </p:sp>
      </p:grpSp>
    </p:spTree>
    <p:extLst>
      <p:ext uri="{BB962C8B-B14F-4D97-AF65-F5344CB8AC3E}">
        <p14:creationId xmlns:p14="http://schemas.microsoft.com/office/powerpoint/2010/main" val="1884714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5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05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05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0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05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5058">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058">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05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a:xfrm>
            <a:off x="251726" y="175848"/>
            <a:ext cx="7886700" cy="535352"/>
          </a:xfrm>
        </p:spPr>
        <p:txBody>
          <a:bodyPr>
            <a:normAutofit fontScale="90000"/>
          </a:bodyPr>
          <a:lstStyle/>
          <a:p>
            <a:r>
              <a:rPr lang="en-US" altLang="x-none" dirty="0">
                <a:latin typeface="Gill Sans MT" panose="020B0502020104020203" pitchFamily="34" charset="77"/>
              </a:rPr>
              <a:t>Updating and Sharing Information</a:t>
            </a:r>
          </a:p>
        </p:txBody>
      </p:sp>
      <p:sp>
        <p:nvSpPr>
          <p:cNvPr id="3" name="Content Placeholder 2"/>
          <p:cNvSpPr>
            <a:spLocks noGrp="1"/>
          </p:cNvSpPr>
          <p:nvPr>
            <p:ph idx="1"/>
          </p:nvPr>
        </p:nvSpPr>
        <p:spPr>
          <a:xfrm>
            <a:off x="314325" y="889000"/>
            <a:ext cx="8550275" cy="5969000"/>
          </a:xfrm>
        </p:spPr>
        <p:txBody>
          <a:bodyPr>
            <a:normAutofit/>
          </a:bodyPr>
          <a:lstStyle/>
          <a:p>
            <a:pPr>
              <a:lnSpc>
                <a:spcPct val="120000"/>
              </a:lnSpc>
              <a:spcBef>
                <a:spcPts val="600"/>
              </a:spcBef>
              <a:tabLst>
                <a:tab pos="473869" algn="l"/>
                <a:tab pos="2055019" algn="l"/>
                <a:tab pos="2743200" algn="l"/>
                <a:tab pos="4245769" algn="l"/>
              </a:tabLst>
            </a:pPr>
            <a:r>
              <a:rPr lang="en-US" altLang="en-US" sz="2400" dirty="0">
                <a:latin typeface="Gill Sans MT" panose="020B0502020104020203" pitchFamily="34" charset="77"/>
                <a:sym typeface="Math1" charset="0"/>
              </a:rPr>
              <a:t>bridge B’s current state:</a:t>
            </a:r>
          </a:p>
          <a:p>
            <a:pPr>
              <a:lnSpc>
                <a:spcPct val="120000"/>
              </a:lnSpc>
              <a:spcBef>
                <a:spcPts val="600"/>
              </a:spcBef>
              <a:tabLst>
                <a:tab pos="473869" algn="l"/>
                <a:tab pos="2055019" algn="l"/>
                <a:tab pos="2743200" algn="l"/>
                <a:tab pos="4245769" algn="l"/>
              </a:tabLst>
            </a:pPr>
            <a:endParaRPr lang="en-US" altLang="en-US" sz="2400" dirty="0">
              <a:latin typeface="Gill Sans MT" panose="020B0502020104020203" pitchFamily="34" charset="77"/>
              <a:sym typeface="Math1" charset="0"/>
            </a:endParaRPr>
          </a:p>
          <a:p>
            <a:pPr>
              <a:lnSpc>
                <a:spcPct val="120000"/>
              </a:lnSpc>
              <a:spcBef>
                <a:spcPts val="600"/>
              </a:spcBef>
              <a:tabLst>
                <a:tab pos="473869" algn="l"/>
                <a:tab pos="2055019" algn="l"/>
                <a:tab pos="2743200" algn="l"/>
                <a:tab pos="4245769" algn="l"/>
              </a:tabLst>
            </a:pPr>
            <a:r>
              <a:rPr lang="en-US" altLang="en-US" sz="2400" dirty="0">
                <a:latin typeface="Gill Sans MT" panose="020B0502020104020203" pitchFamily="34" charset="77"/>
                <a:sym typeface="Math1" charset="0"/>
              </a:rPr>
              <a:t>bridge B will only </a:t>
            </a:r>
            <a:r>
              <a:rPr lang="en-US" altLang="en-US" sz="2400" dirty="0">
                <a:solidFill>
                  <a:srgbClr val="C00000"/>
                </a:solidFill>
                <a:latin typeface="Gill Sans MT" panose="020B0502020104020203" pitchFamily="34" charset="77"/>
                <a:sym typeface="Math1" charset="0"/>
              </a:rPr>
              <a:t>send</a:t>
            </a:r>
            <a:r>
              <a:rPr lang="en-US" altLang="en-US" sz="2400" dirty="0">
                <a:latin typeface="Gill Sans MT" panose="020B0502020104020203" pitchFamily="34" charset="77"/>
                <a:sym typeface="Math1" charset="0"/>
              </a:rPr>
              <a:t> its </a:t>
            </a:r>
            <a:r>
              <a:rPr lang="en-US" altLang="en-US" sz="2400" dirty="0">
                <a:solidFill>
                  <a:srgbClr val="C00000"/>
                </a:solidFill>
                <a:latin typeface="Gill Sans MT" panose="020B0502020104020203" pitchFamily="34" charset="77"/>
                <a:sym typeface="Math1" charset="0"/>
              </a:rPr>
              <a:t>current </a:t>
            </a:r>
            <a:r>
              <a:rPr lang="en-US" altLang="en-US" sz="2400" dirty="0">
                <a:latin typeface="Gill Sans MT" panose="020B0502020104020203" pitchFamily="34" charset="77"/>
                <a:sym typeface="Math1" charset="0"/>
              </a:rPr>
              <a:t>BPDU to a </a:t>
            </a:r>
            <a:r>
              <a:rPr lang="en-US" altLang="en-US" sz="2400" dirty="0">
                <a:solidFill>
                  <a:srgbClr val="C00000"/>
                </a:solidFill>
                <a:latin typeface="Gill Sans MT" panose="020B0502020104020203" pitchFamily="34" charset="77"/>
                <a:sym typeface="Math1" charset="0"/>
              </a:rPr>
              <a:t>neighbor</a:t>
            </a:r>
            <a:r>
              <a:rPr lang="en-US" altLang="en-US" sz="2400" dirty="0">
                <a:latin typeface="Gill Sans MT" panose="020B0502020104020203" pitchFamily="34" charset="77"/>
                <a:sym typeface="Math1" charset="0"/>
              </a:rPr>
              <a:t> if it receives “</a:t>
            </a:r>
            <a:r>
              <a:rPr lang="en-US" altLang="ja-JP" sz="2400" dirty="0">
                <a:solidFill>
                  <a:srgbClr val="C00000"/>
                </a:solidFill>
                <a:latin typeface="Gill Sans MT" panose="020B0502020104020203" pitchFamily="34" charset="77"/>
                <a:sym typeface="Math1" charset="0"/>
              </a:rPr>
              <a:t>worse news</a:t>
            </a:r>
            <a:r>
              <a:rPr lang="en-US" altLang="en-US" sz="2400" dirty="0">
                <a:latin typeface="Gill Sans MT" panose="020B0502020104020203" pitchFamily="34" charset="77"/>
                <a:sym typeface="Math1" charset="0"/>
              </a:rPr>
              <a:t>”</a:t>
            </a:r>
            <a:r>
              <a:rPr lang="en-US" altLang="ja-JP" sz="2400" dirty="0">
                <a:latin typeface="Gill Sans MT" panose="020B0502020104020203" pitchFamily="34" charset="77"/>
                <a:sym typeface="Math1" charset="0"/>
              </a:rPr>
              <a:t> on any of its ports from </a:t>
            </a:r>
            <a:r>
              <a:rPr lang="en-US" altLang="ja-JP" sz="2400" dirty="0">
                <a:solidFill>
                  <a:srgbClr val="C00000"/>
                </a:solidFill>
                <a:latin typeface="Gill Sans MT" panose="020B0502020104020203" pitchFamily="34" charset="77"/>
                <a:sym typeface="Math1" charset="0"/>
              </a:rPr>
              <a:t>that neighbor</a:t>
            </a:r>
          </a:p>
          <a:p>
            <a:pPr>
              <a:lnSpc>
                <a:spcPct val="120000"/>
              </a:lnSpc>
              <a:spcBef>
                <a:spcPts val="600"/>
              </a:spcBef>
              <a:tabLst>
                <a:tab pos="473869" algn="l"/>
                <a:tab pos="2055019" algn="l"/>
                <a:tab pos="2743200" algn="l"/>
                <a:tab pos="4245769" algn="l"/>
              </a:tabLst>
            </a:pPr>
            <a:endParaRPr lang="en-US" altLang="ja-JP" sz="2400" dirty="0">
              <a:latin typeface="Gill Sans MT" panose="020B0502020104020203" pitchFamily="34" charset="77"/>
              <a:sym typeface="Math1" charset="0"/>
            </a:endParaRPr>
          </a:p>
          <a:p>
            <a:pPr>
              <a:lnSpc>
                <a:spcPct val="120000"/>
              </a:lnSpc>
              <a:spcBef>
                <a:spcPts val="600"/>
              </a:spcBef>
              <a:tabLst>
                <a:tab pos="473869" algn="l"/>
                <a:tab pos="2055019" algn="l"/>
                <a:tab pos="2743200" algn="l"/>
                <a:tab pos="4245769" algn="l"/>
              </a:tabLst>
            </a:pPr>
            <a:r>
              <a:rPr lang="en-US" altLang="en-US" sz="2400" dirty="0">
                <a:latin typeface="Gill Sans MT" panose="020B0502020104020203" pitchFamily="34" charset="77"/>
                <a:sym typeface="Math1" charset="0"/>
              </a:rPr>
              <a:t>it </a:t>
            </a:r>
            <a:r>
              <a:rPr lang="en-US" altLang="en-US" sz="2400" dirty="0">
                <a:solidFill>
                  <a:srgbClr val="C00000"/>
                </a:solidFill>
                <a:latin typeface="Gill Sans MT" panose="020B0502020104020203" pitchFamily="34" charset="77"/>
                <a:sym typeface="Math1" charset="0"/>
              </a:rPr>
              <a:t>updates</a:t>
            </a:r>
            <a:r>
              <a:rPr lang="en-US" altLang="en-US" sz="2400" dirty="0">
                <a:latin typeface="Gill Sans MT" panose="020B0502020104020203" pitchFamily="34" charset="77"/>
                <a:sym typeface="Math1" charset="0"/>
              </a:rPr>
              <a:t> its BPDU it if receives “</a:t>
            </a:r>
            <a:r>
              <a:rPr lang="en-US" altLang="en-US" sz="2400" dirty="0">
                <a:solidFill>
                  <a:srgbClr val="C00000"/>
                </a:solidFill>
                <a:latin typeface="Gill Sans MT" panose="020B0502020104020203" pitchFamily="34" charset="77"/>
                <a:sym typeface="Math1" charset="0"/>
              </a:rPr>
              <a:t>better news</a:t>
            </a:r>
            <a:r>
              <a:rPr lang="en-US" altLang="en-US" sz="2400" dirty="0">
                <a:latin typeface="Gill Sans MT" panose="020B0502020104020203" pitchFamily="34" charset="77"/>
                <a:sym typeface="Math1" charset="0"/>
              </a:rPr>
              <a:t>” from a neighbor on one of its ports (that port now becomes the </a:t>
            </a:r>
            <a:r>
              <a:rPr lang="en-US" altLang="en-US" sz="2400" dirty="0">
                <a:solidFill>
                  <a:srgbClr val="C00000"/>
                </a:solidFill>
                <a:latin typeface="Gill Sans MT" panose="020B0502020104020203" pitchFamily="34" charset="77"/>
                <a:sym typeface="Math1" charset="0"/>
              </a:rPr>
              <a:t>new root port</a:t>
            </a:r>
            <a:r>
              <a:rPr lang="en-US" altLang="en-US" sz="2400" dirty="0">
                <a:latin typeface="Gill Sans MT" panose="020B0502020104020203" pitchFamily="34" charset="77"/>
                <a:sym typeface="Math1" charset="0"/>
              </a:rPr>
              <a:t>) and broadcasts an updated “</a:t>
            </a:r>
            <a:r>
              <a:rPr lang="en-US" altLang="en-US" sz="2400" dirty="0">
                <a:solidFill>
                  <a:srgbClr val="C00000"/>
                </a:solidFill>
                <a:latin typeface="Gill Sans MT" panose="020B0502020104020203" pitchFamily="34" charset="77"/>
                <a:sym typeface="Math1" charset="0"/>
              </a:rPr>
              <a:t>updated”</a:t>
            </a:r>
            <a:r>
              <a:rPr lang="en-US" altLang="en-US" sz="2400" dirty="0">
                <a:latin typeface="Gill Sans MT" panose="020B0502020104020203" pitchFamily="34" charset="77"/>
                <a:sym typeface="Math1" charset="0"/>
              </a:rPr>
              <a:t> BPDU on all its </a:t>
            </a:r>
            <a:r>
              <a:rPr lang="en-US" altLang="en-US" sz="2400" dirty="0">
                <a:solidFill>
                  <a:srgbClr val="C00000"/>
                </a:solidFill>
                <a:latin typeface="Gill Sans MT" panose="020B0502020104020203" pitchFamily="34" charset="77"/>
                <a:sym typeface="Math1" charset="0"/>
              </a:rPr>
              <a:t>non root ports</a:t>
            </a:r>
            <a:r>
              <a:rPr lang="en-US" altLang="en-US" sz="2400" dirty="0">
                <a:latin typeface="Gill Sans MT" panose="020B0502020104020203" pitchFamily="34" charset="77"/>
                <a:sym typeface="Math1" charset="0"/>
              </a:rPr>
              <a:t>.</a:t>
            </a:r>
            <a:r>
              <a:rPr lang="en-US" altLang="x-none" sz="2400" b="1" dirty="0">
                <a:latin typeface="Gill Sans MT" panose="020B0502020104020203" pitchFamily="34" charset="77"/>
              </a:rPr>
              <a:t> </a:t>
            </a:r>
            <a:endParaRPr lang="en-US" altLang="en-US" sz="2400" dirty="0">
              <a:latin typeface="Gill Sans MT" panose="020B0502020104020203" pitchFamily="34" charset="77"/>
              <a:sym typeface="Math1" charset="0"/>
            </a:endParaRPr>
          </a:p>
        </p:txBody>
      </p:sp>
      <p:grpSp>
        <p:nvGrpSpPr>
          <p:cNvPr id="5" name="Group 4"/>
          <p:cNvGrpSpPr>
            <a:grpSpLocks/>
          </p:cNvGrpSpPr>
          <p:nvPr/>
        </p:nvGrpSpPr>
        <p:grpSpPr bwMode="auto">
          <a:xfrm>
            <a:off x="2182505" y="1419622"/>
            <a:ext cx="3200400" cy="342900"/>
            <a:chOff x="2590800" y="5562600"/>
            <a:chExt cx="4267200" cy="457200"/>
          </a:xfrm>
        </p:grpSpPr>
        <p:sp>
          <p:nvSpPr>
            <p:cNvPr id="6" name="Rectangle 4"/>
            <p:cNvSpPr>
              <a:spLocks noChangeArrowheads="1"/>
            </p:cNvSpPr>
            <p:nvPr/>
          </p:nvSpPr>
          <p:spPr bwMode="auto">
            <a:xfrm>
              <a:off x="2590800" y="5562600"/>
              <a:ext cx="1371600" cy="457200"/>
            </a:xfrm>
            <a:prstGeom prst="rect">
              <a:avLst/>
            </a:prstGeom>
            <a:solidFill>
              <a:srgbClr val="FFFF99"/>
            </a:solidFill>
            <a:ln w="28575">
              <a:solidFill>
                <a:schemeClr val="tx1"/>
              </a:solidFill>
              <a:miter lim="800000"/>
              <a:headEnd/>
              <a:tailEnd/>
            </a:ln>
            <a:effectLst>
              <a:outerShdw blurRad="63500" dist="107763" dir="18900000" algn="ctr" rotWithShape="0">
                <a:schemeClr val="bg2">
                  <a:alpha val="74997"/>
                </a:schemeClr>
              </a:outerShdw>
            </a:effectLst>
          </p:spPr>
          <p:txBody>
            <a:bodyPr wrap="none" lIns="68575" tIns="34288" rIns="68575" bIns="34288" anchor="ctr"/>
            <a:lstStyle/>
            <a:p>
              <a:pPr algn="ctr">
                <a:spcBef>
                  <a:spcPts val="750"/>
                </a:spcBef>
                <a:spcAft>
                  <a:spcPts val="750"/>
                </a:spcAft>
                <a:defRPr/>
              </a:pPr>
              <a:r>
                <a:rPr lang="en-US" dirty="0">
                  <a:latin typeface="Arial" charset="0"/>
                  <a:ea typeface="ＭＳ Ｐゴシック" charset="0"/>
                </a:rPr>
                <a:t>R</a:t>
              </a:r>
            </a:p>
          </p:txBody>
        </p:sp>
        <p:sp>
          <p:nvSpPr>
            <p:cNvPr id="7" name="Rectangle 5"/>
            <p:cNvSpPr>
              <a:spLocks noChangeArrowheads="1"/>
            </p:cNvSpPr>
            <p:nvPr/>
          </p:nvSpPr>
          <p:spPr bwMode="auto">
            <a:xfrm>
              <a:off x="3962400" y="5562600"/>
              <a:ext cx="1066800" cy="457200"/>
            </a:xfrm>
            <a:prstGeom prst="rect">
              <a:avLst/>
            </a:prstGeom>
            <a:solidFill>
              <a:srgbClr val="FFFF99"/>
            </a:solidFill>
            <a:ln w="28575">
              <a:solidFill>
                <a:schemeClr val="tx1"/>
              </a:solidFill>
              <a:miter lim="800000"/>
              <a:headEnd/>
              <a:tailEnd/>
            </a:ln>
            <a:effectLst>
              <a:outerShdw blurRad="63500" dist="107763" dir="18900000" algn="ctr" rotWithShape="0">
                <a:schemeClr val="bg2">
                  <a:alpha val="74997"/>
                </a:schemeClr>
              </a:outerShdw>
            </a:effectLst>
          </p:spPr>
          <p:txBody>
            <a:bodyPr wrap="none" lIns="68575" tIns="34288" rIns="68575" bIns="34288" anchor="ctr"/>
            <a:lstStyle/>
            <a:p>
              <a:pPr algn="ctr">
                <a:spcBef>
                  <a:spcPts val="750"/>
                </a:spcBef>
                <a:spcAft>
                  <a:spcPts val="750"/>
                </a:spcAft>
                <a:defRPr/>
              </a:pPr>
              <a:r>
                <a:rPr lang="en-US" dirty="0">
                  <a:latin typeface="Arial" charset="0"/>
                  <a:ea typeface="ＭＳ Ｐゴシック" charset="0"/>
                </a:rPr>
                <a:t>Cost</a:t>
              </a:r>
              <a:endParaRPr lang="en-US" dirty="0">
                <a:latin typeface="Times New Roman" charset="0"/>
                <a:ea typeface="ＭＳ Ｐゴシック" charset="0"/>
              </a:endParaRPr>
            </a:p>
          </p:txBody>
        </p:sp>
        <p:sp>
          <p:nvSpPr>
            <p:cNvPr id="8" name="Rectangle 6"/>
            <p:cNvSpPr>
              <a:spLocks noChangeArrowheads="1"/>
            </p:cNvSpPr>
            <p:nvPr/>
          </p:nvSpPr>
          <p:spPr bwMode="auto">
            <a:xfrm>
              <a:off x="5029200" y="5562600"/>
              <a:ext cx="914400" cy="457200"/>
            </a:xfrm>
            <a:prstGeom prst="rect">
              <a:avLst/>
            </a:prstGeom>
            <a:solidFill>
              <a:srgbClr val="FFFF99"/>
            </a:solidFill>
            <a:ln w="28575">
              <a:solidFill>
                <a:schemeClr val="tx1"/>
              </a:solidFill>
              <a:miter lim="800000"/>
              <a:headEnd/>
              <a:tailEnd/>
            </a:ln>
            <a:effectLst>
              <a:outerShdw blurRad="63500" dist="107763" dir="18900000" algn="ctr" rotWithShape="0">
                <a:schemeClr val="bg2">
                  <a:alpha val="74997"/>
                </a:schemeClr>
              </a:outerShdw>
            </a:effectLst>
          </p:spPr>
          <p:txBody>
            <a:bodyPr wrap="none" lIns="68575" tIns="34288" rIns="68575" bIns="34288" anchor="ctr"/>
            <a:lstStyle/>
            <a:p>
              <a:pPr algn="ctr">
                <a:spcBef>
                  <a:spcPts val="750"/>
                </a:spcBef>
                <a:spcAft>
                  <a:spcPts val="750"/>
                </a:spcAft>
                <a:defRPr/>
              </a:pPr>
              <a:r>
                <a:rPr lang="en-US" dirty="0">
                  <a:latin typeface="Arial" charset="0"/>
                  <a:ea typeface="ＭＳ Ｐゴシック" charset="0"/>
                </a:rPr>
                <a:t>B</a:t>
              </a:r>
              <a:endParaRPr lang="en-US" dirty="0">
                <a:latin typeface="Times New Roman" charset="0"/>
                <a:ea typeface="ＭＳ Ｐゴシック" charset="0"/>
              </a:endParaRPr>
            </a:p>
          </p:txBody>
        </p:sp>
        <p:sp>
          <p:nvSpPr>
            <p:cNvPr id="9" name="Rectangle 6"/>
            <p:cNvSpPr>
              <a:spLocks noChangeArrowheads="1"/>
            </p:cNvSpPr>
            <p:nvPr/>
          </p:nvSpPr>
          <p:spPr bwMode="auto">
            <a:xfrm>
              <a:off x="5943600" y="5562600"/>
              <a:ext cx="914400" cy="457200"/>
            </a:xfrm>
            <a:prstGeom prst="rect">
              <a:avLst/>
            </a:prstGeom>
            <a:solidFill>
              <a:srgbClr val="FFFF99"/>
            </a:solidFill>
            <a:ln w="28575">
              <a:solidFill>
                <a:schemeClr val="tx1"/>
              </a:solidFill>
              <a:miter lim="800000"/>
              <a:headEnd/>
              <a:tailEnd/>
            </a:ln>
            <a:effectLst>
              <a:outerShdw blurRad="63500" dist="107763" dir="18900000" algn="ctr" rotWithShape="0">
                <a:schemeClr val="bg2">
                  <a:alpha val="74997"/>
                </a:schemeClr>
              </a:outerShdw>
            </a:effectLst>
          </p:spPr>
          <p:txBody>
            <a:bodyPr wrap="none" lIns="68575" tIns="34288" rIns="68575" bIns="34288" anchor="ctr"/>
            <a:lstStyle/>
            <a:p>
              <a:pPr algn="ctr">
                <a:spcBef>
                  <a:spcPts val="750"/>
                </a:spcBef>
                <a:spcAft>
                  <a:spcPts val="750"/>
                </a:spcAft>
                <a:defRPr/>
              </a:pPr>
              <a:r>
                <a:rPr lang="en-US" dirty="0">
                  <a:latin typeface="Arial" charset="0"/>
                  <a:ea typeface="ＭＳ Ｐゴシック" charset="0"/>
                </a:rPr>
                <a:t>A</a:t>
              </a:r>
              <a:endParaRPr lang="en-US" dirty="0">
                <a:latin typeface="Times New Roman" charset="0"/>
                <a:ea typeface="ＭＳ Ｐゴシック" charset="0"/>
              </a:endParaRPr>
            </a:p>
          </p:txBody>
        </p:sp>
      </p:grpSp>
      <p:pic>
        <p:nvPicPr>
          <p:cNvPr id="23" name="Picture 16" descr="underline_base">
            <a:extLst>
              <a:ext uri="{FF2B5EF4-FFF2-40B4-BE49-F238E27FC236}">
                <a16:creationId xmlns:a16="http://schemas.microsoft.com/office/drawing/2014/main" id="{82DF1242-731D-A848-9C3D-D566C074C661}"/>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238" y="721064"/>
            <a:ext cx="5342678" cy="1258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4" name="Group 23">
            <a:extLst>
              <a:ext uri="{FF2B5EF4-FFF2-40B4-BE49-F238E27FC236}">
                <a16:creationId xmlns:a16="http://schemas.microsoft.com/office/drawing/2014/main" id="{B7F88138-86AB-804D-AF18-E89D7845AA13}"/>
              </a:ext>
            </a:extLst>
          </p:cNvPr>
          <p:cNvGrpSpPr/>
          <p:nvPr/>
        </p:nvGrpSpPr>
        <p:grpSpPr>
          <a:xfrm>
            <a:off x="2657764" y="2895598"/>
            <a:ext cx="4385732" cy="603053"/>
            <a:chOff x="1547814" y="5615669"/>
            <a:chExt cx="5847642" cy="804071"/>
          </a:xfrm>
        </p:grpSpPr>
        <p:sp>
          <p:nvSpPr>
            <p:cNvPr id="25" name="Rectangle 24">
              <a:extLst>
                <a:ext uri="{FF2B5EF4-FFF2-40B4-BE49-F238E27FC236}">
                  <a16:creationId xmlns:a16="http://schemas.microsoft.com/office/drawing/2014/main" id="{554FC520-1232-764A-BC62-E0A4A8B4F695}"/>
                </a:ext>
              </a:extLst>
            </p:cNvPr>
            <p:cNvSpPr>
              <a:spLocks noChangeArrowheads="1"/>
            </p:cNvSpPr>
            <p:nvPr/>
          </p:nvSpPr>
          <p:spPr bwMode="auto">
            <a:xfrm>
              <a:off x="5638800" y="5715001"/>
              <a:ext cx="1756656" cy="492443"/>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ts val="750"/>
                </a:spcBef>
                <a:spcAft>
                  <a:spcPts val="750"/>
                </a:spcAft>
              </a:pPr>
              <a:endParaRPr lang="x-none" altLang="x-none" sz="1800">
                <a:solidFill>
                  <a:srgbClr val="000000"/>
                </a:solidFill>
                <a:latin typeface="Courier New" charset="0"/>
              </a:endParaRPr>
            </a:p>
          </p:txBody>
        </p:sp>
        <p:sp>
          <p:nvSpPr>
            <p:cNvPr id="26" name="Rectangle 25">
              <a:extLst>
                <a:ext uri="{FF2B5EF4-FFF2-40B4-BE49-F238E27FC236}">
                  <a16:creationId xmlns:a16="http://schemas.microsoft.com/office/drawing/2014/main" id="{2CAEB34F-6467-A544-AC80-4AAD1F560907}"/>
                </a:ext>
              </a:extLst>
            </p:cNvPr>
            <p:cNvSpPr>
              <a:spLocks noChangeArrowheads="1"/>
            </p:cNvSpPr>
            <p:nvPr/>
          </p:nvSpPr>
          <p:spPr bwMode="auto">
            <a:xfrm>
              <a:off x="1959490" y="5615669"/>
              <a:ext cx="208433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tabLst>
                  <a:tab pos="631825" algn="l"/>
                  <a:tab pos="2740025" algn="l"/>
                  <a:tab pos="3657600" algn="l"/>
                  <a:tab pos="5661025" algn="l"/>
                </a:tabLst>
                <a:defRPr sz="2400">
                  <a:solidFill>
                    <a:schemeClr val="tx1"/>
                  </a:solidFill>
                  <a:latin typeface="Arial" charset="0"/>
                  <a:ea typeface="ＭＳ Ｐゴシック" charset="-128"/>
                </a:defRPr>
              </a:lvl1pPr>
              <a:lvl2pPr marL="742950" indent="-285750">
                <a:spcBef>
                  <a:spcPct val="20000"/>
                </a:spcBef>
                <a:buChar char="–"/>
                <a:tabLst>
                  <a:tab pos="631825" algn="l"/>
                  <a:tab pos="2740025" algn="l"/>
                  <a:tab pos="3657600" algn="l"/>
                  <a:tab pos="5661025" algn="l"/>
                </a:tabLst>
                <a:defRPr sz="2400">
                  <a:solidFill>
                    <a:schemeClr val="tx1"/>
                  </a:solidFill>
                  <a:latin typeface="Arial" charset="0"/>
                  <a:ea typeface="ＭＳ Ｐゴシック" charset="-128"/>
                </a:defRPr>
              </a:lvl2pPr>
              <a:lvl3pPr marL="1143000" indent="-228600">
                <a:spcBef>
                  <a:spcPct val="20000"/>
                </a:spcBef>
                <a:buChar char="•"/>
                <a:tabLst>
                  <a:tab pos="631825" algn="l"/>
                  <a:tab pos="2740025" algn="l"/>
                  <a:tab pos="3657600" algn="l"/>
                  <a:tab pos="5661025" algn="l"/>
                </a:tabLst>
                <a:defRPr sz="2400">
                  <a:solidFill>
                    <a:schemeClr val="tx1"/>
                  </a:solidFill>
                  <a:latin typeface="Arial" charset="0"/>
                  <a:ea typeface="ＭＳ Ｐゴシック" charset="-128"/>
                </a:defRPr>
              </a:lvl3pPr>
              <a:lvl4pPr marL="1600200" indent="-228600">
                <a:spcBef>
                  <a:spcPct val="20000"/>
                </a:spcBef>
                <a:buChar char="–"/>
                <a:tabLst>
                  <a:tab pos="631825" algn="l"/>
                  <a:tab pos="2740025" algn="l"/>
                  <a:tab pos="3657600" algn="l"/>
                  <a:tab pos="5661025" algn="l"/>
                </a:tabLst>
                <a:defRPr sz="2000">
                  <a:solidFill>
                    <a:schemeClr val="tx1"/>
                  </a:solidFill>
                  <a:latin typeface="Arial" charset="0"/>
                  <a:ea typeface="ＭＳ Ｐゴシック" charset="-128"/>
                </a:defRPr>
              </a:lvl4pPr>
              <a:lvl5pPr marL="2057400" indent="-228600">
                <a:spcBef>
                  <a:spcPct val="20000"/>
                </a:spcBef>
                <a:buChar char="»"/>
                <a:tabLst>
                  <a:tab pos="631825" algn="l"/>
                  <a:tab pos="2740025" algn="l"/>
                  <a:tab pos="3657600" algn="l"/>
                  <a:tab pos="5661025" algn="l"/>
                </a:tabLst>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tabLst>
                  <a:tab pos="631825" algn="l"/>
                  <a:tab pos="2740025" algn="l"/>
                  <a:tab pos="3657600" algn="l"/>
                  <a:tab pos="5661025" algn="l"/>
                </a:tabLst>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tabLst>
                  <a:tab pos="631825" algn="l"/>
                  <a:tab pos="2740025" algn="l"/>
                  <a:tab pos="3657600" algn="l"/>
                  <a:tab pos="5661025" algn="l"/>
                </a:tabLst>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tabLst>
                  <a:tab pos="631825" algn="l"/>
                  <a:tab pos="2740025" algn="l"/>
                  <a:tab pos="3657600" algn="l"/>
                  <a:tab pos="5661025" algn="l"/>
                </a:tabLst>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tabLst>
                  <a:tab pos="631825" algn="l"/>
                  <a:tab pos="2740025" algn="l"/>
                  <a:tab pos="3657600" algn="l"/>
                  <a:tab pos="5661025" algn="l"/>
                </a:tabLst>
                <a:defRPr sz="2000">
                  <a:solidFill>
                    <a:schemeClr val="tx1"/>
                  </a:solidFill>
                  <a:latin typeface="Arial" charset="0"/>
                  <a:ea typeface="ＭＳ Ｐゴシック" charset="-128"/>
                </a:defRPr>
              </a:lvl9pPr>
            </a:lstStyle>
            <a:p>
              <a:pPr>
                <a:spcBef>
                  <a:spcPts val="750"/>
                </a:spcBef>
                <a:spcAft>
                  <a:spcPts val="750"/>
                </a:spcAft>
                <a:buNone/>
              </a:pPr>
              <a:r>
                <a:rPr lang="en-US" altLang="x-none" sz="1800" b="1" dirty="0">
                  <a:solidFill>
                    <a:srgbClr val="000000"/>
                  </a:solidFill>
                  <a:latin typeface="Courier New" charset="0"/>
                </a:rPr>
                <a:t>Worse news</a:t>
              </a:r>
            </a:p>
          </p:txBody>
        </p:sp>
        <p:cxnSp>
          <p:nvCxnSpPr>
            <p:cNvPr id="28" name="Straight Arrow Connector 27">
              <a:extLst>
                <a:ext uri="{FF2B5EF4-FFF2-40B4-BE49-F238E27FC236}">
                  <a16:creationId xmlns:a16="http://schemas.microsoft.com/office/drawing/2014/main" id="{D31E51EF-DA38-AD41-8AE1-E32F8465799A}"/>
                </a:ext>
              </a:extLst>
            </p:cNvPr>
            <p:cNvCxnSpPr>
              <a:cxnSpLocks noChangeShapeType="1"/>
            </p:cNvCxnSpPr>
            <p:nvPr/>
          </p:nvCxnSpPr>
          <p:spPr bwMode="auto">
            <a:xfrm>
              <a:off x="4059238" y="5905500"/>
              <a:ext cx="1541462" cy="0"/>
            </a:xfrm>
            <a:prstGeom prst="straightConnector1">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38" name="Straight Arrow Connector 37">
              <a:extLst>
                <a:ext uri="{FF2B5EF4-FFF2-40B4-BE49-F238E27FC236}">
                  <a16:creationId xmlns:a16="http://schemas.microsoft.com/office/drawing/2014/main" id="{BE1CDB13-7EA2-6A45-AFE7-26C08C3DAB50}"/>
                </a:ext>
              </a:extLst>
            </p:cNvPr>
            <p:cNvCxnSpPr>
              <a:cxnSpLocks noChangeShapeType="1"/>
            </p:cNvCxnSpPr>
            <p:nvPr/>
          </p:nvCxnSpPr>
          <p:spPr bwMode="auto">
            <a:xfrm flipH="1">
              <a:off x="3983038" y="6122975"/>
              <a:ext cx="1617663" cy="13210"/>
            </a:xfrm>
            <a:prstGeom prst="straightConnector1">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40" name="TextBox 39">
              <a:extLst>
                <a:ext uri="{FF2B5EF4-FFF2-40B4-BE49-F238E27FC236}">
                  <a16:creationId xmlns:a16="http://schemas.microsoft.com/office/drawing/2014/main" id="{006D7717-7576-7049-9FE7-CF8D85D1CCDB}"/>
                </a:ext>
              </a:extLst>
            </p:cNvPr>
            <p:cNvSpPr txBox="1">
              <a:spLocks noChangeArrowheads="1"/>
            </p:cNvSpPr>
            <p:nvPr/>
          </p:nvSpPr>
          <p:spPr bwMode="auto">
            <a:xfrm>
              <a:off x="1547814" y="5927297"/>
              <a:ext cx="245195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ts val="750"/>
                </a:spcBef>
                <a:spcAft>
                  <a:spcPts val="750"/>
                </a:spcAft>
                <a:buNone/>
              </a:pPr>
              <a:r>
                <a:rPr lang="en-US" altLang="x-none" sz="1800" b="1" dirty="0">
                  <a:solidFill>
                    <a:srgbClr val="FF0000"/>
                  </a:solidFill>
                  <a:latin typeface="Courier New" charset="0"/>
                </a:rPr>
                <a:t>Current BPDU</a:t>
              </a:r>
            </a:p>
          </p:txBody>
        </p:sp>
        <p:sp>
          <p:nvSpPr>
            <p:cNvPr id="42" name="TextBox 41">
              <a:extLst>
                <a:ext uri="{FF2B5EF4-FFF2-40B4-BE49-F238E27FC236}">
                  <a16:creationId xmlns:a16="http://schemas.microsoft.com/office/drawing/2014/main" id="{9163769E-B68A-2B4B-AAC4-ACF4EC6CB62A}"/>
                </a:ext>
              </a:extLst>
            </p:cNvPr>
            <p:cNvSpPr txBox="1">
              <a:spLocks noChangeArrowheads="1"/>
            </p:cNvSpPr>
            <p:nvPr/>
          </p:nvSpPr>
          <p:spPr bwMode="auto">
            <a:xfrm>
              <a:off x="5827432" y="5849778"/>
              <a:ext cx="154146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ts val="750"/>
                </a:spcBef>
                <a:spcAft>
                  <a:spcPts val="750"/>
                </a:spcAft>
                <a:buNone/>
              </a:pPr>
              <a:r>
                <a:rPr lang="en-US" altLang="x-none" sz="1800" b="1" dirty="0">
                  <a:solidFill>
                    <a:srgbClr val="000000"/>
                  </a:solidFill>
                  <a:latin typeface="Courier New" charset="0"/>
                </a:rPr>
                <a:t>BRIDGE</a:t>
              </a:r>
            </a:p>
          </p:txBody>
        </p:sp>
      </p:grpSp>
      <p:grpSp>
        <p:nvGrpSpPr>
          <p:cNvPr id="44" name="Group 43">
            <a:extLst>
              <a:ext uri="{FF2B5EF4-FFF2-40B4-BE49-F238E27FC236}">
                <a16:creationId xmlns:a16="http://schemas.microsoft.com/office/drawing/2014/main" id="{DCDBFCFA-952E-DC4A-B542-607A34544364}"/>
              </a:ext>
            </a:extLst>
          </p:cNvPr>
          <p:cNvGrpSpPr/>
          <p:nvPr/>
        </p:nvGrpSpPr>
        <p:grpSpPr>
          <a:xfrm>
            <a:off x="2078266" y="5139571"/>
            <a:ext cx="6492095" cy="837451"/>
            <a:chOff x="1396488" y="5515273"/>
            <a:chExt cx="8656127" cy="1116600"/>
          </a:xfrm>
        </p:grpSpPr>
        <p:grpSp>
          <p:nvGrpSpPr>
            <p:cNvPr id="2" name="Group 1">
              <a:extLst>
                <a:ext uri="{FF2B5EF4-FFF2-40B4-BE49-F238E27FC236}">
                  <a16:creationId xmlns:a16="http://schemas.microsoft.com/office/drawing/2014/main" id="{BC647AEB-231A-9F46-A70F-C52A5A44B65F}"/>
                </a:ext>
              </a:extLst>
            </p:cNvPr>
            <p:cNvGrpSpPr/>
            <p:nvPr/>
          </p:nvGrpSpPr>
          <p:grpSpPr>
            <a:xfrm>
              <a:off x="1396488" y="5515273"/>
              <a:ext cx="8656127" cy="1116600"/>
              <a:chOff x="1976180" y="5715001"/>
              <a:chExt cx="8656127" cy="1116600"/>
            </a:xfrm>
          </p:grpSpPr>
          <p:sp>
            <p:nvSpPr>
              <p:cNvPr id="10" name="Rectangle 9"/>
              <p:cNvSpPr>
                <a:spLocks noChangeArrowheads="1"/>
              </p:cNvSpPr>
              <p:nvPr/>
            </p:nvSpPr>
            <p:spPr bwMode="auto">
              <a:xfrm>
                <a:off x="5638799" y="5715001"/>
                <a:ext cx="1752805" cy="49244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ts val="750"/>
                  </a:spcBef>
                  <a:spcAft>
                    <a:spcPts val="750"/>
                  </a:spcAft>
                </a:pPr>
                <a:endParaRPr lang="x-none" altLang="x-none" sz="1800">
                  <a:solidFill>
                    <a:srgbClr val="000000"/>
                  </a:solidFill>
                  <a:latin typeface="Courier New" charset="0"/>
                </a:endParaRPr>
              </a:p>
            </p:txBody>
          </p:sp>
          <p:cxnSp>
            <p:nvCxnSpPr>
              <p:cNvPr id="22" name="Straight Arrow Connector 21"/>
              <p:cNvCxnSpPr>
                <a:cxnSpLocks noChangeShapeType="1"/>
              </p:cNvCxnSpPr>
              <p:nvPr/>
            </p:nvCxnSpPr>
            <p:spPr bwMode="auto">
              <a:xfrm flipH="1">
                <a:off x="4814360" y="5997917"/>
                <a:ext cx="799040" cy="2040"/>
              </a:xfrm>
              <a:prstGeom prst="straightConnector1">
                <a:avLst/>
              </a:prstGeom>
              <a:noFill/>
              <a:ln w="38100">
                <a:solidFill>
                  <a:schemeClr val="accent1"/>
                </a:solidFill>
                <a:round/>
                <a:headEnd/>
                <a:tailEnd type="triangle" w="med" len="med"/>
              </a:ln>
              <a:extLst>
                <a:ext uri="{909E8E84-426E-40DD-AFC4-6F175D3DCCD1}">
                  <a14:hiddenFill xmlns:a14="http://schemas.microsoft.com/office/drawing/2010/main">
                    <a:noFill/>
                  </a14:hiddenFill>
                </a:ext>
              </a:extLst>
            </p:spPr>
          </p:cxnSp>
          <p:sp>
            <p:nvSpPr>
              <p:cNvPr id="27" name="Rectangle 26"/>
              <p:cNvSpPr>
                <a:spLocks noChangeArrowheads="1"/>
              </p:cNvSpPr>
              <p:nvPr/>
            </p:nvSpPr>
            <p:spPr bwMode="auto">
              <a:xfrm>
                <a:off x="1976180" y="5774301"/>
                <a:ext cx="2451953" cy="49244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tabLst>
                    <a:tab pos="631825" algn="l"/>
                    <a:tab pos="2740025" algn="l"/>
                    <a:tab pos="3657600" algn="l"/>
                    <a:tab pos="5661025" algn="l"/>
                  </a:tabLst>
                  <a:defRPr sz="2400">
                    <a:solidFill>
                      <a:schemeClr val="tx1"/>
                    </a:solidFill>
                    <a:latin typeface="Arial" charset="0"/>
                    <a:ea typeface="ＭＳ Ｐゴシック" charset="-128"/>
                  </a:defRPr>
                </a:lvl1pPr>
                <a:lvl2pPr marL="742950" indent="-285750">
                  <a:spcBef>
                    <a:spcPct val="20000"/>
                  </a:spcBef>
                  <a:buChar char="–"/>
                  <a:tabLst>
                    <a:tab pos="631825" algn="l"/>
                    <a:tab pos="2740025" algn="l"/>
                    <a:tab pos="3657600" algn="l"/>
                    <a:tab pos="5661025" algn="l"/>
                  </a:tabLst>
                  <a:defRPr sz="2400">
                    <a:solidFill>
                      <a:schemeClr val="tx1"/>
                    </a:solidFill>
                    <a:latin typeface="Arial" charset="0"/>
                    <a:ea typeface="ＭＳ Ｐゴシック" charset="-128"/>
                  </a:defRPr>
                </a:lvl2pPr>
                <a:lvl3pPr marL="1143000" indent="-228600">
                  <a:spcBef>
                    <a:spcPct val="20000"/>
                  </a:spcBef>
                  <a:buChar char="•"/>
                  <a:tabLst>
                    <a:tab pos="631825" algn="l"/>
                    <a:tab pos="2740025" algn="l"/>
                    <a:tab pos="3657600" algn="l"/>
                    <a:tab pos="5661025" algn="l"/>
                  </a:tabLst>
                  <a:defRPr sz="2400">
                    <a:solidFill>
                      <a:schemeClr val="tx1"/>
                    </a:solidFill>
                    <a:latin typeface="Arial" charset="0"/>
                    <a:ea typeface="ＭＳ Ｐゴシック" charset="-128"/>
                  </a:defRPr>
                </a:lvl3pPr>
                <a:lvl4pPr marL="1600200" indent="-228600">
                  <a:spcBef>
                    <a:spcPct val="20000"/>
                  </a:spcBef>
                  <a:buChar char="–"/>
                  <a:tabLst>
                    <a:tab pos="631825" algn="l"/>
                    <a:tab pos="2740025" algn="l"/>
                    <a:tab pos="3657600" algn="l"/>
                    <a:tab pos="5661025" algn="l"/>
                  </a:tabLst>
                  <a:defRPr sz="2000">
                    <a:solidFill>
                      <a:schemeClr val="tx1"/>
                    </a:solidFill>
                    <a:latin typeface="Arial" charset="0"/>
                    <a:ea typeface="ＭＳ Ｐゴシック" charset="-128"/>
                  </a:defRPr>
                </a:lvl4pPr>
                <a:lvl5pPr marL="2057400" indent="-228600">
                  <a:spcBef>
                    <a:spcPct val="20000"/>
                  </a:spcBef>
                  <a:buChar char="»"/>
                  <a:tabLst>
                    <a:tab pos="631825" algn="l"/>
                    <a:tab pos="2740025" algn="l"/>
                    <a:tab pos="3657600" algn="l"/>
                    <a:tab pos="5661025" algn="l"/>
                  </a:tabLst>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tabLst>
                    <a:tab pos="631825" algn="l"/>
                    <a:tab pos="2740025" algn="l"/>
                    <a:tab pos="3657600" algn="l"/>
                    <a:tab pos="5661025" algn="l"/>
                  </a:tabLst>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tabLst>
                    <a:tab pos="631825" algn="l"/>
                    <a:tab pos="2740025" algn="l"/>
                    <a:tab pos="3657600" algn="l"/>
                    <a:tab pos="5661025" algn="l"/>
                  </a:tabLst>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tabLst>
                    <a:tab pos="631825" algn="l"/>
                    <a:tab pos="2740025" algn="l"/>
                    <a:tab pos="3657600" algn="l"/>
                    <a:tab pos="5661025" algn="l"/>
                  </a:tabLst>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tabLst>
                    <a:tab pos="631825" algn="l"/>
                    <a:tab pos="2740025" algn="l"/>
                    <a:tab pos="3657600" algn="l"/>
                    <a:tab pos="5661025" algn="l"/>
                  </a:tabLst>
                  <a:defRPr sz="2000">
                    <a:solidFill>
                      <a:schemeClr val="tx1"/>
                    </a:solidFill>
                    <a:latin typeface="Arial" charset="0"/>
                    <a:ea typeface="ＭＳ Ｐゴシック" charset="-128"/>
                  </a:defRPr>
                </a:lvl9pPr>
              </a:lstStyle>
              <a:p>
                <a:pPr>
                  <a:spcBef>
                    <a:spcPts val="750"/>
                  </a:spcBef>
                  <a:spcAft>
                    <a:spcPts val="750"/>
                  </a:spcAft>
                  <a:buNone/>
                </a:pPr>
                <a:r>
                  <a:rPr lang="en-US" altLang="x-none" sz="1800" b="1" dirty="0">
                    <a:solidFill>
                      <a:schemeClr val="accent1"/>
                    </a:solidFill>
                    <a:latin typeface="Courier New" charset="0"/>
                  </a:rPr>
                  <a:t>Updated BPDU</a:t>
                </a:r>
              </a:p>
            </p:txBody>
          </p:sp>
          <p:cxnSp>
            <p:nvCxnSpPr>
              <p:cNvPr id="29" name="Straight Arrow Connector 28"/>
              <p:cNvCxnSpPr>
                <a:cxnSpLocks noChangeShapeType="1"/>
                <a:endCxn id="10" idx="3"/>
              </p:cNvCxnSpPr>
              <p:nvPr/>
            </p:nvCxnSpPr>
            <p:spPr bwMode="auto">
              <a:xfrm flipH="1" flipV="1">
                <a:off x="7391604" y="5961222"/>
                <a:ext cx="963221" cy="41336"/>
              </a:xfrm>
              <a:prstGeom prst="straightConnector1">
                <a:avLst/>
              </a:prstGeom>
              <a:noFill/>
              <a:ln w="38100">
                <a:solidFill>
                  <a:schemeClr val="accent1"/>
                </a:solidFill>
                <a:round/>
                <a:headEnd/>
                <a:tailEnd type="triangle" w="med" len="med"/>
              </a:ln>
              <a:extLst>
                <a:ext uri="{909E8E84-426E-40DD-AFC4-6F175D3DCCD1}">
                  <a14:hiddenFill xmlns:a14="http://schemas.microsoft.com/office/drawing/2010/main">
                    <a:noFill/>
                  </a14:hiddenFill>
                </a:ext>
              </a:extLst>
            </p:spPr>
          </p:cxnSp>
          <p:sp>
            <p:nvSpPr>
              <p:cNvPr id="32" name="TextBox 31"/>
              <p:cNvSpPr txBox="1">
                <a:spLocks noChangeArrowheads="1"/>
              </p:cNvSpPr>
              <p:nvPr/>
            </p:nvSpPr>
            <p:spPr bwMode="auto">
              <a:xfrm>
                <a:off x="8364164" y="5756300"/>
                <a:ext cx="2268143" cy="492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ts val="750"/>
                  </a:spcBef>
                  <a:spcAft>
                    <a:spcPts val="750"/>
                  </a:spcAft>
                  <a:buNone/>
                </a:pPr>
                <a:r>
                  <a:rPr lang="en-US" altLang="x-none" sz="1800" b="1" dirty="0">
                    <a:latin typeface="Courier New" charset="0"/>
                  </a:rPr>
                  <a:t>Better news</a:t>
                </a:r>
              </a:p>
            </p:txBody>
          </p:sp>
          <p:sp>
            <p:nvSpPr>
              <p:cNvPr id="36" name="TextBox 35"/>
              <p:cNvSpPr txBox="1">
                <a:spLocks noChangeArrowheads="1"/>
              </p:cNvSpPr>
              <p:nvPr/>
            </p:nvSpPr>
            <p:spPr bwMode="auto">
              <a:xfrm>
                <a:off x="5382125" y="6339159"/>
                <a:ext cx="2268143" cy="492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ts val="750"/>
                  </a:spcBef>
                  <a:spcAft>
                    <a:spcPts val="750"/>
                  </a:spcAft>
                  <a:buNone/>
                </a:pPr>
                <a:r>
                  <a:rPr lang="en-US" altLang="x-none" sz="1800" b="1" dirty="0">
                    <a:solidFill>
                      <a:srgbClr val="000000"/>
                    </a:solidFill>
                    <a:latin typeface="Courier New" charset="0"/>
                  </a:rPr>
                  <a:t>Update BPDU</a:t>
                </a:r>
              </a:p>
            </p:txBody>
          </p:sp>
          <p:sp>
            <p:nvSpPr>
              <p:cNvPr id="37" name="TextBox 36"/>
              <p:cNvSpPr txBox="1">
                <a:spLocks noChangeArrowheads="1"/>
              </p:cNvSpPr>
              <p:nvPr/>
            </p:nvSpPr>
            <p:spPr bwMode="auto">
              <a:xfrm>
                <a:off x="5869881" y="5768678"/>
                <a:ext cx="1349087" cy="492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ts val="750"/>
                  </a:spcBef>
                  <a:spcAft>
                    <a:spcPts val="750"/>
                  </a:spcAft>
                  <a:buNone/>
                </a:pPr>
                <a:r>
                  <a:rPr lang="en-US" altLang="x-none" sz="1800" b="1" dirty="0">
                    <a:solidFill>
                      <a:srgbClr val="000000"/>
                    </a:solidFill>
                    <a:latin typeface="Courier New" charset="0"/>
                  </a:rPr>
                  <a:t>BRIDGE</a:t>
                </a:r>
              </a:p>
            </p:txBody>
          </p:sp>
        </p:grpSp>
        <p:cxnSp>
          <p:nvCxnSpPr>
            <p:cNvPr id="45" name="Straight Arrow Connector 44">
              <a:extLst>
                <a:ext uri="{FF2B5EF4-FFF2-40B4-BE49-F238E27FC236}">
                  <a16:creationId xmlns:a16="http://schemas.microsoft.com/office/drawing/2014/main" id="{63FA232E-42CE-354A-A180-4507B6DA3B19}"/>
                </a:ext>
              </a:extLst>
            </p:cNvPr>
            <p:cNvCxnSpPr>
              <a:cxnSpLocks noChangeShapeType="1"/>
            </p:cNvCxnSpPr>
            <p:nvPr/>
          </p:nvCxnSpPr>
          <p:spPr bwMode="auto">
            <a:xfrm flipH="1">
              <a:off x="4220117" y="5582106"/>
              <a:ext cx="799040" cy="2040"/>
            </a:xfrm>
            <a:prstGeom prst="straightConnector1">
              <a:avLst/>
            </a:prstGeom>
            <a:noFill/>
            <a:ln w="38100">
              <a:solidFill>
                <a:schemeClr val="accent1"/>
              </a:solidFill>
              <a:round/>
              <a:headEnd/>
              <a:tailEnd type="triangle" w="med" len="med"/>
            </a:ln>
            <a:extLst>
              <a:ext uri="{909E8E84-426E-40DD-AFC4-6F175D3DCCD1}">
                <a14:hiddenFill xmlns:a14="http://schemas.microsoft.com/office/drawing/2010/main">
                  <a:noFill/>
                </a14:hiddenFill>
              </a:ext>
            </a:extLst>
          </p:spPr>
        </p:cxnSp>
        <p:cxnSp>
          <p:nvCxnSpPr>
            <p:cNvPr id="46" name="Straight Arrow Connector 45">
              <a:extLst>
                <a:ext uri="{FF2B5EF4-FFF2-40B4-BE49-F238E27FC236}">
                  <a16:creationId xmlns:a16="http://schemas.microsoft.com/office/drawing/2014/main" id="{19323CA7-9D41-AB4D-AA29-88511B60A395}"/>
                </a:ext>
              </a:extLst>
            </p:cNvPr>
            <p:cNvCxnSpPr>
              <a:cxnSpLocks noChangeShapeType="1"/>
            </p:cNvCxnSpPr>
            <p:nvPr/>
          </p:nvCxnSpPr>
          <p:spPr bwMode="auto">
            <a:xfrm flipH="1">
              <a:off x="4220117" y="6014500"/>
              <a:ext cx="799040" cy="2040"/>
            </a:xfrm>
            <a:prstGeom prst="straightConnector1">
              <a:avLst/>
            </a:prstGeom>
            <a:noFill/>
            <a:ln w="38100">
              <a:solidFill>
                <a:schemeClr val="accent1"/>
              </a:solidFill>
              <a:round/>
              <a:headEnd/>
              <a:tailEnd type="triangle" w="med" len="med"/>
            </a:ln>
            <a:extLst>
              <a:ext uri="{909E8E84-426E-40DD-AFC4-6F175D3DCCD1}">
                <a14:hiddenFill xmlns:a14="http://schemas.microsoft.com/office/drawing/2010/main">
                  <a:noFill/>
                </a14:hiddenFill>
              </a:ext>
            </a:extLst>
          </p:spPr>
        </p:cxnSp>
        <p:sp>
          <p:nvSpPr>
            <p:cNvPr id="43" name="Left Brace 42">
              <a:extLst>
                <a:ext uri="{FF2B5EF4-FFF2-40B4-BE49-F238E27FC236}">
                  <a16:creationId xmlns:a16="http://schemas.microsoft.com/office/drawing/2014/main" id="{F86E07A5-8A05-AF4F-AB3C-B2457C218E1F}"/>
                </a:ext>
              </a:extLst>
            </p:cNvPr>
            <p:cNvSpPr/>
            <p:nvPr/>
          </p:nvSpPr>
          <p:spPr>
            <a:xfrm>
              <a:off x="4003584" y="5515273"/>
              <a:ext cx="92301" cy="57048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8765377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Number Placeholder 3"/>
          <p:cNvSpPr>
            <a:spLocks noGrp="1"/>
          </p:cNvSpPr>
          <p:nvPr>
            <p:ph type="sldNum" sz="quarter" idx="10"/>
          </p:nvPr>
        </p:nvSpPr>
        <p:spPr>
          <a:xfrm>
            <a:off x="838200" y="6356350"/>
            <a:ext cx="2743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fld id="{80FEE50C-F84D-784B-A1AD-74D8DA4AEFB4}" type="datetimeFigureOut">
              <a:rPr lang="en-US" smtClean="0"/>
              <a:pPr>
                <a:spcBef>
                  <a:spcPct val="0"/>
                </a:spcBef>
                <a:buFontTx/>
                <a:buNone/>
              </a:pPr>
              <a:t>3/7/21</a:t>
            </a:fld>
            <a:endParaRPr lang="en-US" altLang="en-US" sz="1050">
              <a:latin typeface="Times New Roman" charset="0"/>
            </a:endParaRPr>
          </a:p>
        </p:txBody>
      </p:sp>
      <p:sp>
        <p:nvSpPr>
          <p:cNvPr id="47106" name="Rectangle 2"/>
          <p:cNvSpPr>
            <a:spLocks noGrp="1" noChangeArrowheads="1"/>
          </p:cNvSpPr>
          <p:nvPr>
            <p:ph type="body" idx="1"/>
          </p:nvPr>
        </p:nvSpPr>
        <p:spPr>
          <a:xfrm>
            <a:off x="217182" y="1066800"/>
            <a:ext cx="7188814" cy="4626372"/>
          </a:xfrm>
        </p:spPr>
        <p:txBody>
          <a:bodyPr>
            <a:normAutofit fontScale="85000" lnSpcReduction="10000"/>
          </a:bodyPr>
          <a:lstStyle/>
          <a:p>
            <a:pPr>
              <a:lnSpc>
                <a:spcPct val="110000"/>
              </a:lnSpc>
              <a:spcBef>
                <a:spcPts val="600"/>
              </a:spcBef>
              <a:tabLst>
                <a:tab pos="473869" algn="l"/>
                <a:tab pos="2055019" algn="l"/>
                <a:tab pos="4245769" algn="l"/>
              </a:tabLst>
            </a:pPr>
            <a:r>
              <a:rPr lang="en-US" altLang="en-US" dirty="0">
                <a:latin typeface="Gill Sans MT" panose="020B0502020104020203" pitchFamily="34" charset="77"/>
                <a:sym typeface="Math1" charset="0"/>
              </a:rPr>
              <a:t>a bridge B generates an </a:t>
            </a:r>
            <a:r>
              <a:rPr lang="en-US" altLang="en-US" dirty="0">
                <a:solidFill>
                  <a:srgbClr val="C00000"/>
                </a:solidFill>
                <a:latin typeface="Gill Sans MT" panose="020B0502020104020203" pitchFamily="34" charset="77"/>
                <a:sym typeface="Math1" charset="0"/>
              </a:rPr>
              <a:t>updated</a:t>
            </a:r>
            <a:r>
              <a:rPr lang="en-US" altLang="en-US" dirty="0">
                <a:latin typeface="Gill Sans MT" panose="020B0502020104020203" pitchFamily="34" charset="77"/>
                <a:sym typeface="Math1" charset="0"/>
              </a:rPr>
              <a:t> BPDU because it received better news on a port, e.g., </a:t>
            </a:r>
            <a:r>
              <a:rPr lang="en-US" altLang="en-US" dirty="0">
                <a:solidFill>
                  <a:srgbClr val="C00000"/>
                </a:solidFill>
                <a:latin typeface="Gill Sans MT" panose="020B0502020104020203" pitchFamily="34" charset="77"/>
                <a:sym typeface="Math1" charset="0"/>
              </a:rPr>
              <a:t>port X</a:t>
            </a:r>
            <a:r>
              <a:rPr lang="en-US" altLang="en-US" dirty="0">
                <a:latin typeface="Gill Sans MT" panose="020B0502020104020203" pitchFamily="34" charset="77"/>
                <a:sym typeface="Math1" charset="0"/>
              </a:rPr>
              <a:t>.</a:t>
            </a:r>
          </a:p>
          <a:p>
            <a:pPr>
              <a:lnSpc>
                <a:spcPct val="110000"/>
              </a:lnSpc>
              <a:spcBef>
                <a:spcPts val="600"/>
              </a:spcBef>
              <a:tabLst>
                <a:tab pos="473869" algn="l"/>
                <a:tab pos="2055019" algn="l"/>
                <a:tab pos="4245769" algn="l"/>
              </a:tabLst>
            </a:pPr>
            <a:r>
              <a:rPr lang="en-US" altLang="en-US" dirty="0">
                <a:latin typeface="Gill Sans MT" panose="020B0502020104020203" pitchFamily="34" charset="77"/>
                <a:sym typeface="Math1" charset="0"/>
              </a:rPr>
              <a:t>the updated BPDU is now its current BPDU  </a:t>
            </a:r>
          </a:p>
          <a:p>
            <a:pPr marL="0" indent="0">
              <a:lnSpc>
                <a:spcPct val="110000"/>
              </a:lnSpc>
              <a:spcBef>
                <a:spcPts val="600"/>
              </a:spcBef>
              <a:buNone/>
              <a:tabLst>
                <a:tab pos="473869" algn="l"/>
                <a:tab pos="2055019" algn="l"/>
                <a:tab pos="4245769" algn="l"/>
              </a:tabLst>
            </a:pPr>
            <a:endParaRPr lang="en-US" altLang="en-US" dirty="0">
              <a:latin typeface="Gill Sans MT" panose="020B0502020104020203" pitchFamily="34" charset="77"/>
              <a:sym typeface="Math1" charset="0"/>
            </a:endParaRPr>
          </a:p>
          <a:p>
            <a:pPr marL="0" indent="0">
              <a:lnSpc>
                <a:spcPct val="110000"/>
              </a:lnSpc>
              <a:spcBef>
                <a:spcPts val="600"/>
              </a:spcBef>
              <a:buNone/>
              <a:tabLst>
                <a:tab pos="473869" algn="l"/>
                <a:tab pos="2055019" algn="l"/>
                <a:tab pos="4245769" algn="l"/>
              </a:tabLst>
            </a:pPr>
            <a:endParaRPr lang="en-US" altLang="en-US" dirty="0">
              <a:latin typeface="Gill Sans MT" panose="020B0502020104020203" pitchFamily="34" charset="77"/>
              <a:sym typeface="Math1" charset="0"/>
            </a:endParaRPr>
          </a:p>
          <a:p>
            <a:pPr>
              <a:lnSpc>
                <a:spcPct val="110000"/>
              </a:lnSpc>
              <a:spcBef>
                <a:spcPts val="600"/>
              </a:spcBef>
              <a:tabLst>
                <a:tab pos="355402" algn="l"/>
                <a:tab pos="1541264" algn="l"/>
                <a:tab pos="3184327" algn="l"/>
              </a:tabLst>
            </a:pPr>
            <a:r>
              <a:rPr lang="en-US" altLang="en-US" dirty="0">
                <a:latin typeface="Gill Sans MT" panose="020B0502020104020203" pitchFamily="34" charset="77"/>
                <a:sym typeface="Math1" charset="0"/>
              </a:rPr>
              <a:t>B will then share this updated information on all its “</a:t>
            </a:r>
            <a:r>
              <a:rPr lang="en-US" altLang="en-US" dirty="0">
                <a:solidFill>
                  <a:srgbClr val="C00000"/>
                </a:solidFill>
                <a:latin typeface="Gill Sans MT" panose="020B0502020104020203" pitchFamily="34" charset="77"/>
                <a:sym typeface="Math1" charset="0"/>
              </a:rPr>
              <a:t>other</a:t>
            </a:r>
            <a:r>
              <a:rPr lang="en-US" altLang="en-US" dirty="0">
                <a:latin typeface="Gill Sans MT" panose="020B0502020104020203" pitchFamily="34" charset="77"/>
                <a:sym typeface="Math1" charset="0"/>
              </a:rPr>
              <a:t>” (A, B, C) ports</a:t>
            </a:r>
          </a:p>
          <a:p>
            <a:pPr>
              <a:lnSpc>
                <a:spcPct val="110000"/>
              </a:lnSpc>
              <a:spcBef>
                <a:spcPts val="600"/>
              </a:spcBef>
              <a:tabLst>
                <a:tab pos="355402" algn="l"/>
                <a:tab pos="1541264" algn="l"/>
                <a:tab pos="3184327" algn="l"/>
              </a:tabLst>
            </a:pPr>
            <a:r>
              <a:rPr lang="en-US" altLang="en-US" dirty="0">
                <a:latin typeface="Gill Sans MT" panose="020B0502020104020203" pitchFamily="34" charset="77"/>
                <a:sym typeface="Math1" charset="0"/>
              </a:rPr>
              <a:t>B also concludes that it is now the </a:t>
            </a:r>
            <a:r>
              <a:rPr lang="en-US" altLang="en-US" dirty="0">
                <a:solidFill>
                  <a:srgbClr val="C00000"/>
                </a:solidFill>
                <a:latin typeface="Gill Sans MT" panose="020B0502020104020203" pitchFamily="34" charset="77"/>
                <a:sym typeface="Math1" charset="0"/>
              </a:rPr>
              <a:t>designated bridge </a:t>
            </a:r>
            <a:r>
              <a:rPr lang="en-US" altLang="en-US" dirty="0">
                <a:latin typeface="Gill Sans MT" panose="020B0502020104020203" pitchFamily="34" charset="77"/>
                <a:sym typeface="Math1" charset="0"/>
              </a:rPr>
              <a:t>for the LANs connected to its other ports, (unless it hears better news from a bridge via one of those ports in response to its updated BPDU)</a:t>
            </a:r>
          </a:p>
          <a:p>
            <a:pPr>
              <a:tabLst>
                <a:tab pos="473869" algn="l"/>
                <a:tab pos="2055019" algn="l"/>
                <a:tab pos="4245769" algn="l"/>
              </a:tabLst>
            </a:pPr>
            <a:endParaRPr lang="en-US" altLang="en-US" dirty="0">
              <a:latin typeface="Gill Sans MT" panose="020B0502020104020203" pitchFamily="34" charset="77"/>
              <a:sym typeface="Math1" charset="0"/>
            </a:endParaRPr>
          </a:p>
        </p:txBody>
      </p:sp>
      <p:sp>
        <p:nvSpPr>
          <p:cNvPr id="347139" name="Rectangle 3"/>
          <p:cNvSpPr>
            <a:spLocks noGrp="1" noChangeArrowheads="1"/>
          </p:cNvSpPr>
          <p:nvPr>
            <p:ph type="title"/>
          </p:nvPr>
        </p:nvSpPr>
        <p:spPr>
          <a:xfrm>
            <a:off x="230188" y="195263"/>
            <a:ext cx="7886700" cy="600075"/>
          </a:xfrm>
        </p:spPr>
        <p:txBody>
          <a:bodyPr>
            <a:normAutofit/>
          </a:bodyPr>
          <a:lstStyle/>
          <a:p>
            <a:pPr>
              <a:defRPr/>
            </a:pPr>
            <a:r>
              <a:rPr lang="en-US" sz="3000" dirty="0">
                <a:latin typeface="Gill Sans MT" panose="020B0502020104020203" pitchFamily="34" charset="77"/>
              </a:rPr>
              <a:t>In Summary</a:t>
            </a:r>
          </a:p>
        </p:txBody>
      </p:sp>
      <p:graphicFrame>
        <p:nvGraphicFramePr>
          <p:cNvPr id="47108" name="Object 7"/>
          <p:cNvGraphicFramePr>
            <a:graphicFrameLocks noChangeAspect="1"/>
          </p:cNvGraphicFramePr>
          <p:nvPr/>
        </p:nvGraphicFramePr>
        <p:xfrm>
          <a:off x="5537201" y="1130301"/>
          <a:ext cx="3200400" cy="2074069"/>
        </p:xfrm>
        <a:graphic>
          <a:graphicData uri="http://schemas.openxmlformats.org/presentationml/2006/ole">
            <mc:AlternateContent xmlns:mc="http://schemas.openxmlformats.org/markup-compatibility/2006">
              <mc:Choice xmlns:v="urn:schemas-microsoft-com:vml" Requires="v">
                <p:oleObj spid="_x0000_s156713" name="VISIO" r:id="rId3" imgW="6909816" imgH="4014216" progId="Visio.Drawing.4">
                  <p:embed/>
                </p:oleObj>
              </mc:Choice>
              <mc:Fallback>
                <p:oleObj name="VISIO" r:id="rId3" imgW="6909816" imgH="4014216" progId="Visio.Drawing.4">
                  <p:embed/>
                  <p:pic>
                    <p:nvPicPr>
                      <p:cNvPr id="47108"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7201" y="1130301"/>
                        <a:ext cx="3200400" cy="2074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pic>
        <p:nvPicPr>
          <p:cNvPr id="15" name="Picture 16" descr="underline_base">
            <a:extLst>
              <a:ext uri="{FF2B5EF4-FFF2-40B4-BE49-F238E27FC236}">
                <a16:creationId xmlns:a16="http://schemas.microsoft.com/office/drawing/2014/main" id="{A69A3CE4-1E75-DC4E-8231-EEEF8F540313}"/>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783" y="783035"/>
            <a:ext cx="1931192" cy="1678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 name="Group 2">
            <a:extLst>
              <a:ext uri="{FF2B5EF4-FFF2-40B4-BE49-F238E27FC236}">
                <a16:creationId xmlns:a16="http://schemas.microsoft.com/office/drawing/2014/main" id="{E0358BFE-9B71-6846-BDCB-9E1B12686552}"/>
              </a:ext>
            </a:extLst>
          </p:cNvPr>
          <p:cNvGrpSpPr/>
          <p:nvPr/>
        </p:nvGrpSpPr>
        <p:grpSpPr>
          <a:xfrm>
            <a:off x="1634459" y="2575336"/>
            <a:ext cx="3200400" cy="369332"/>
            <a:chOff x="1634459" y="2575336"/>
            <a:chExt cx="3200400" cy="369332"/>
          </a:xfrm>
        </p:grpSpPr>
        <p:grpSp>
          <p:nvGrpSpPr>
            <p:cNvPr id="47109" name="Group 9"/>
            <p:cNvGrpSpPr>
              <a:grpSpLocks/>
            </p:cNvGrpSpPr>
            <p:nvPr/>
          </p:nvGrpSpPr>
          <p:grpSpPr bwMode="auto">
            <a:xfrm>
              <a:off x="1634459" y="2580122"/>
              <a:ext cx="3200400" cy="342900"/>
              <a:chOff x="2590800" y="5562600"/>
              <a:chExt cx="4267200" cy="457200"/>
            </a:xfrm>
          </p:grpSpPr>
          <p:sp>
            <p:nvSpPr>
              <p:cNvPr id="11" name="Rectangle 4"/>
              <p:cNvSpPr>
                <a:spLocks noChangeArrowheads="1"/>
              </p:cNvSpPr>
              <p:nvPr/>
            </p:nvSpPr>
            <p:spPr bwMode="auto">
              <a:xfrm>
                <a:off x="2590800" y="5562600"/>
                <a:ext cx="1371600" cy="457200"/>
              </a:xfrm>
              <a:prstGeom prst="rect">
                <a:avLst/>
              </a:prstGeom>
              <a:solidFill>
                <a:srgbClr val="FFFF99"/>
              </a:solidFill>
              <a:ln w="28575">
                <a:solidFill>
                  <a:schemeClr val="tx1"/>
                </a:solidFill>
                <a:miter lim="800000"/>
                <a:headEnd/>
                <a:tailEnd/>
              </a:ln>
              <a:effectLst>
                <a:outerShdw blurRad="63500" dist="107763" dir="18900000" algn="ctr" rotWithShape="0">
                  <a:schemeClr val="bg2">
                    <a:alpha val="74997"/>
                  </a:schemeClr>
                </a:outerShdw>
              </a:effectLst>
            </p:spPr>
            <p:txBody>
              <a:bodyPr wrap="none" lIns="68575" tIns="34288" rIns="68575" bIns="34288" anchor="ctr"/>
              <a:lstStyle/>
              <a:p>
                <a:pPr algn="ctr">
                  <a:spcBef>
                    <a:spcPts val="750"/>
                  </a:spcBef>
                  <a:spcAft>
                    <a:spcPts val="750"/>
                  </a:spcAft>
                  <a:defRPr/>
                </a:pPr>
                <a:r>
                  <a:rPr lang="en-US" dirty="0">
                    <a:latin typeface="Arial" charset="0"/>
                    <a:ea typeface="ＭＳ Ｐゴシック" charset="0"/>
                  </a:rPr>
                  <a:t>Root</a:t>
                </a:r>
              </a:p>
            </p:txBody>
          </p:sp>
          <p:sp>
            <p:nvSpPr>
              <p:cNvPr id="12" name="Rectangle 5"/>
              <p:cNvSpPr>
                <a:spLocks noChangeArrowheads="1"/>
              </p:cNvSpPr>
              <p:nvPr/>
            </p:nvSpPr>
            <p:spPr bwMode="auto">
              <a:xfrm>
                <a:off x="3979333" y="5562600"/>
                <a:ext cx="1066800" cy="457200"/>
              </a:xfrm>
              <a:prstGeom prst="rect">
                <a:avLst/>
              </a:prstGeom>
              <a:solidFill>
                <a:srgbClr val="FFFF99"/>
              </a:solidFill>
              <a:ln w="28575">
                <a:solidFill>
                  <a:schemeClr val="tx1"/>
                </a:solidFill>
                <a:miter lim="800000"/>
                <a:headEnd/>
                <a:tailEnd/>
              </a:ln>
              <a:effectLst>
                <a:outerShdw blurRad="63500" dist="107763" dir="18900000" algn="ctr" rotWithShape="0">
                  <a:schemeClr val="bg2">
                    <a:alpha val="74997"/>
                  </a:schemeClr>
                </a:outerShdw>
              </a:effectLst>
            </p:spPr>
            <p:txBody>
              <a:bodyPr wrap="none" lIns="68575" tIns="34288" rIns="68575" bIns="34288" anchor="ctr"/>
              <a:lstStyle/>
              <a:p>
                <a:pPr algn="ctr">
                  <a:spcBef>
                    <a:spcPts val="750"/>
                  </a:spcBef>
                  <a:spcAft>
                    <a:spcPts val="750"/>
                  </a:spcAft>
                  <a:defRPr/>
                </a:pPr>
                <a:r>
                  <a:rPr lang="en-US" dirty="0">
                    <a:latin typeface="Arial" charset="0"/>
                    <a:ea typeface="ＭＳ Ｐゴシック" charset="0"/>
                  </a:rPr>
                  <a:t>Cost</a:t>
                </a:r>
                <a:endParaRPr lang="en-US" dirty="0">
                  <a:latin typeface="Times New Roman" charset="0"/>
                  <a:ea typeface="ＭＳ Ｐゴシック" charset="0"/>
                </a:endParaRPr>
              </a:p>
            </p:txBody>
          </p:sp>
          <p:sp>
            <p:nvSpPr>
              <p:cNvPr id="13" name="Rectangle 6"/>
              <p:cNvSpPr>
                <a:spLocks noChangeArrowheads="1"/>
              </p:cNvSpPr>
              <p:nvPr/>
            </p:nvSpPr>
            <p:spPr bwMode="auto">
              <a:xfrm>
                <a:off x="5029200" y="5562600"/>
                <a:ext cx="914400" cy="457200"/>
              </a:xfrm>
              <a:prstGeom prst="rect">
                <a:avLst/>
              </a:prstGeom>
              <a:solidFill>
                <a:srgbClr val="FFFF99"/>
              </a:solidFill>
              <a:ln w="28575">
                <a:solidFill>
                  <a:schemeClr val="tx1"/>
                </a:solidFill>
                <a:miter lim="800000"/>
                <a:headEnd/>
                <a:tailEnd/>
              </a:ln>
              <a:effectLst>
                <a:outerShdw blurRad="63500" dist="107763" dir="18900000" algn="ctr" rotWithShape="0">
                  <a:schemeClr val="bg2">
                    <a:alpha val="74997"/>
                  </a:schemeClr>
                </a:outerShdw>
              </a:effectLst>
            </p:spPr>
            <p:txBody>
              <a:bodyPr wrap="none" lIns="68575" tIns="34288" rIns="68575" bIns="34288" anchor="ctr"/>
              <a:lstStyle/>
              <a:p>
                <a:pPr algn="ctr">
                  <a:spcBef>
                    <a:spcPts val="750"/>
                  </a:spcBef>
                  <a:spcAft>
                    <a:spcPts val="750"/>
                  </a:spcAft>
                  <a:defRPr/>
                </a:pPr>
                <a:r>
                  <a:rPr lang="en-US" dirty="0">
                    <a:latin typeface="Arial" charset="0"/>
                    <a:ea typeface="ＭＳ Ｐゴシック" charset="0"/>
                  </a:rPr>
                  <a:t>B ID</a:t>
                </a:r>
                <a:endParaRPr lang="en-US" dirty="0">
                  <a:latin typeface="Times New Roman" charset="0"/>
                  <a:ea typeface="ＭＳ Ｐゴシック" charset="0"/>
                </a:endParaRPr>
              </a:p>
            </p:txBody>
          </p:sp>
          <p:sp>
            <p:nvSpPr>
              <p:cNvPr id="14" name="Rectangle 6"/>
              <p:cNvSpPr>
                <a:spLocks noChangeArrowheads="1"/>
              </p:cNvSpPr>
              <p:nvPr/>
            </p:nvSpPr>
            <p:spPr bwMode="auto">
              <a:xfrm>
                <a:off x="5943600" y="5562600"/>
                <a:ext cx="914400" cy="457200"/>
              </a:xfrm>
              <a:prstGeom prst="rect">
                <a:avLst/>
              </a:prstGeom>
              <a:solidFill>
                <a:srgbClr val="FFFF99"/>
              </a:solidFill>
              <a:ln w="28575">
                <a:solidFill>
                  <a:schemeClr val="tx1"/>
                </a:solidFill>
                <a:miter lim="800000"/>
                <a:headEnd/>
                <a:tailEnd/>
              </a:ln>
              <a:effectLst>
                <a:outerShdw blurRad="63500" dist="107763" dir="18900000" algn="ctr" rotWithShape="0">
                  <a:schemeClr val="bg2">
                    <a:alpha val="74997"/>
                  </a:schemeClr>
                </a:outerShdw>
              </a:effectLst>
            </p:spPr>
            <p:txBody>
              <a:bodyPr wrap="none" lIns="68575" tIns="34288" rIns="68575" bIns="34288" anchor="ctr"/>
              <a:lstStyle/>
              <a:p>
                <a:pPr algn="ctr">
                  <a:spcBef>
                    <a:spcPts val="750"/>
                  </a:spcBef>
                  <a:spcAft>
                    <a:spcPts val="750"/>
                  </a:spcAft>
                  <a:defRPr/>
                </a:pPr>
                <a:r>
                  <a:rPr lang="en-US" dirty="0">
                    <a:latin typeface="Arial" charset="0"/>
                    <a:ea typeface="ＭＳ Ｐゴシック" charset="0"/>
                  </a:rPr>
                  <a:t>A</a:t>
                </a:r>
                <a:endParaRPr lang="en-US" dirty="0">
                  <a:latin typeface="Times New Roman" charset="0"/>
                  <a:ea typeface="ＭＳ Ｐゴシック" charset="0"/>
                </a:endParaRPr>
              </a:p>
            </p:txBody>
          </p:sp>
        </p:grpSp>
        <p:sp>
          <p:nvSpPr>
            <p:cNvPr id="2" name="TextBox 1">
              <a:extLst>
                <a:ext uri="{FF2B5EF4-FFF2-40B4-BE49-F238E27FC236}">
                  <a16:creationId xmlns:a16="http://schemas.microsoft.com/office/drawing/2014/main" id="{3558FC9B-0F74-724D-AC19-5D7607211A40}"/>
                </a:ext>
              </a:extLst>
            </p:cNvPr>
            <p:cNvSpPr txBox="1"/>
            <p:nvPr/>
          </p:nvSpPr>
          <p:spPr>
            <a:xfrm>
              <a:off x="4326367" y="2575336"/>
              <a:ext cx="338554" cy="369332"/>
            </a:xfrm>
            <a:prstGeom prst="rect">
              <a:avLst/>
            </a:prstGeom>
            <a:solidFill>
              <a:srgbClr val="FFFF00"/>
            </a:solidFill>
            <a:ln>
              <a:noFill/>
            </a:ln>
          </p:spPr>
          <p:txBody>
            <a:bodyPr wrap="none" rtlCol="0">
              <a:spAutoFit/>
            </a:bodyPr>
            <a:lstStyle/>
            <a:p>
              <a:r>
                <a:rPr lang="en-US" dirty="0">
                  <a:solidFill>
                    <a:srgbClr val="FF0000"/>
                  </a:solidFill>
                </a:rPr>
                <a:t>X</a:t>
              </a:r>
            </a:p>
          </p:txBody>
        </p:sp>
      </p:grpSp>
    </p:spTree>
    <p:extLst>
      <p:ext uri="{BB962C8B-B14F-4D97-AF65-F5344CB8AC3E}">
        <p14:creationId xmlns:p14="http://schemas.microsoft.com/office/powerpoint/2010/main" val="157395132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234950" y="95250"/>
            <a:ext cx="6743700" cy="571500"/>
          </a:xfrm>
        </p:spPr>
        <p:txBody>
          <a:bodyPr>
            <a:normAutofit/>
          </a:bodyPr>
          <a:lstStyle/>
          <a:p>
            <a:r>
              <a:rPr lang="en-US" altLang="x-none" sz="3000" dirty="0">
                <a:latin typeface="Gill Sans MT" panose="020B0502020104020203" pitchFamily="34" charset="77"/>
              </a:rPr>
              <a:t>Example of Updating and Sharing</a:t>
            </a:r>
          </a:p>
        </p:txBody>
      </p:sp>
      <p:sp>
        <p:nvSpPr>
          <p:cNvPr id="3" name="Content Placeholder 2"/>
          <p:cNvSpPr>
            <a:spLocks noGrp="1"/>
          </p:cNvSpPr>
          <p:nvPr>
            <p:ph idx="1"/>
          </p:nvPr>
        </p:nvSpPr>
        <p:spPr>
          <a:xfrm>
            <a:off x="323850" y="838200"/>
            <a:ext cx="8629649" cy="5803900"/>
          </a:xfrm>
        </p:spPr>
        <p:txBody>
          <a:bodyPr>
            <a:noAutofit/>
          </a:bodyPr>
          <a:lstStyle/>
          <a:p>
            <a:pPr>
              <a:lnSpc>
                <a:spcPct val="120000"/>
              </a:lnSpc>
              <a:spcBef>
                <a:spcPct val="0"/>
              </a:spcBef>
              <a:spcAft>
                <a:spcPts val="225"/>
              </a:spcAft>
            </a:pPr>
            <a:r>
              <a:rPr lang="en-US" altLang="en-US" sz="1600" dirty="0">
                <a:latin typeface="Gill Sans MT" panose="020B0502020104020203" pitchFamily="34" charset="77"/>
              </a:rPr>
              <a:t>bridge </a:t>
            </a:r>
            <a:r>
              <a:rPr lang="en-US" altLang="en-US" sz="1600" b="1" dirty="0">
                <a:solidFill>
                  <a:srgbClr val="C00000"/>
                </a:solidFill>
                <a:latin typeface="Gill Sans MT" panose="020B0502020104020203" pitchFamily="34" charset="77"/>
              </a:rPr>
              <a:t>B (ID 8)</a:t>
            </a:r>
            <a:r>
              <a:rPr lang="en-US" altLang="en-US" sz="1600" dirty="0">
                <a:solidFill>
                  <a:srgbClr val="C00000"/>
                </a:solidFill>
                <a:latin typeface="Gill Sans MT" panose="020B0502020104020203" pitchFamily="34" charset="77"/>
              </a:rPr>
              <a:t> </a:t>
            </a:r>
            <a:r>
              <a:rPr lang="en-US" altLang="en-US" sz="1600" dirty="0">
                <a:latin typeface="Gill Sans MT" panose="020B0502020104020203" pitchFamily="34" charset="77"/>
              </a:rPr>
              <a:t>receives on port “X” the following BPDU from a neighboring bridge (</a:t>
            </a:r>
            <a:r>
              <a:rPr lang="en-US" altLang="en-US" sz="1600" b="1" dirty="0">
                <a:solidFill>
                  <a:srgbClr val="C00000"/>
                </a:solidFill>
                <a:latin typeface="Gill Sans MT" panose="020B0502020104020203" pitchFamily="34" charset="77"/>
              </a:rPr>
              <a:t>ID</a:t>
            </a:r>
            <a:r>
              <a:rPr lang="en-US" altLang="en-US" sz="1600" dirty="0">
                <a:solidFill>
                  <a:srgbClr val="C00000"/>
                </a:solidFill>
                <a:latin typeface="Gill Sans MT" panose="020B0502020104020203" pitchFamily="34" charset="77"/>
              </a:rPr>
              <a:t> </a:t>
            </a:r>
            <a:r>
              <a:rPr lang="en-US" altLang="en-US" sz="1600" b="1" dirty="0">
                <a:solidFill>
                  <a:srgbClr val="C00000"/>
                </a:solidFill>
                <a:latin typeface="Gill Sans MT" panose="020B0502020104020203" pitchFamily="34" charset="77"/>
              </a:rPr>
              <a:t>12</a:t>
            </a:r>
            <a:r>
              <a:rPr lang="en-US" altLang="en-US" sz="1600" dirty="0">
                <a:latin typeface="Gill Sans MT" panose="020B0502020104020203" pitchFamily="34" charset="77"/>
              </a:rPr>
              <a:t>)</a:t>
            </a:r>
            <a:r>
              <a:rPr lang="en-US" altLang="en-US" sz="1600" dirty="0">
                <a:solidFill>
                  <a:srgbClr val="C00000"/>
                </a:solidFill>
                <a:latin typeface="Gill Sans MT" panose="020B0502020104020203" pitchFamily="34" charset="77"/>
              </a:rPr>
              <a:t>:</a:t>
            </a:r>
          </a:p>
          <a:p>
            <a:pPr>
              <a:lnSpc>
                <a:spcPct val="120000"/>
              </a:lnSpc>
              <a:spcBef>
                <a:spcPct val="0"/>
              </a:spcBef>
            </a:pPr>
            <a:endParaRPr lang="en-US" altLang="en-US" sz="1600" dirty="0">
              <a:latin typeface="Gill Sans MT" panose="020B0502020104020203" pitchFamily="34" charset="77"/>
            </a:endParaRPr>
          </a:p>
          <a:p>
            <a:pPr>
              <a:lnSpc>
                <a:spcPct val="120000"/>
              </a:lnSpc>
            </a:pPr>
            <a:endParaRPr lang="en-US" altLang="en-US" sz="1600" dirty="0">
              <a:latin typeface="Gill Sans MT" panose="020B0502020104020203" pitchFamily="34" charset="77"/>
            </a:endParaRPr>
          </a:p>
          <a:p>
            <a:pPr>
              <a:lnSpc>
                <a:spcPct val="120000"/>
              </a:lnSpc>
            </a:pPr>
            <a:r>
              <a:rPr lang="en-US" altLang="en-US" sz="1600" dirty="0">
                <a:latin typeface="Gill Sans MT" panose="020B0502020104020203" pitchFamily="34" charset="77"/>
              </a:rPr>
              <a:t>and </a:t>
            </a:r>
            <a:r>
              <a:rPr lang="en-US" altLang="en-US" sz="1600" b="1" dirty="0">
                <a:solidFill>
                  <a:srgbClr val="C00000"/>
                </a:solidFill>
                <a:latin typeface="Gill Sans MT" panose="020B0502020104020203" pitchFamily="34" charset="77"/>
              </a:rPr>
              <a:t>B</a:t>
            </a:r>
            <a:r>
              <a:rPr lang="en-US" altLang="en-US" sz="1600" dirty="0">
                <a:latin typeface="Gill Sans MT" panose="020B0502020104020203" pitchFamily="34" charset="77"/>
              </a:rPr>
              <a:t>’s current BPDU is:</a:t>
            </a:r>
          </a:p>
          <a:p>
            <a:pPr>
              <a:lnSpc>
                <a:spcPct val="120000"/>
              </a:lnSpc>
            </a:pPr>
            <a:r>
              <a:rPr lang="en-US" altLang="en-US" sz="1600" dirty="0">
                <a:latin typeface="Gill Sans MT" panose="020B0502020104020203" pitchFamily="34" charset="77"/>
              </a:rPr>
              <a:t>because Cost </a:t>
            </a:r>
            <a:r>
              <a:rPr lang="en-US" altLang="en-US" sz="1600" b="1" dirty="0">
                <a:solidFill>
                  <a:srgbClr val="3366FF"/>
                </a:solidFill>
                <a:latin typeface="Gill Sans MT" panose="020B0502020104020203" pitchFamily="34" charset="77"/>
              </a:rPr>
              <a:t>2</a:t>
            </a:r>
            <a:r>
              <a:rPr lang="en-US" altLang="en-US" sz="1600" dirty="0">
                <a:latin typeface="Gill Sans MT" panose="020B0502020104020203" pitchFamily="34" charset="77"/>
              </a:rPr>
              <a:t> &lt;&lt; Cost </a:t>
            </a:r>
            <a:r>
              <a:rPr lang="en-US" altLang="en-US" sz="1600" b="1" dirty="0">
                <a:solidFill>
                  <a:srgbClr val="3366FF"/>
                </a:solidFill>
                <a:latin typeface="Gill Sans MT" panose="020B0502020104020203" pitchFamily="34" charset="77"/>
              </a:rPr>
              <a:t>3 </a:t>
            </a:r>
            <a:r>
              <a:rPr lang="en-US" altLang="en-US" sz="1600" b="1" dirty="0">
                <a:solidFill>
                  <a:srgbClr val="C00000"/>
                </a:solidFill>
                <a:latin typeface="Gill Sans MT" panose="020B0502020104020203" pitchFamily="34" charset="77"/>
              </a:rPr>
              <a:t>(worse news)</a:t>
            </a:r>
            <a:r>
              <a:rPr lang="en-US" altLang="en-US" sz="1600" dirty="0">
                <a:solidFill>
                  <a:srgbClr val="C00000"/>
                </a:solidFill>
                <a:latin typeface="Gill Sans MT" panose="020B0502020104020203" pitchFamily="34" charset="77"/>
              </a:rPr>
              <a:t>, </a:t>
            </a:r>
            <a:r>
              <a:rPr lang="en-US" altLang="en-US" sz="1600" b="1" dirty="0">
                <a:solidFill>
                  <a:srgbClr val="C00000"/>
                </a:solidFill>
                <a:latin typeface="Gill Sans MT" panose="020B0502020104020203" pitchFamily="34" charset="77"/>
              </a:rPr>
              <a:t>B</a:t>
            </a:r>
            <a:r>
              <a:rPr lang="en-US" altLang="en-US" sz="1600" dirty="0">
                <a:solidFill>
                  <a:srgbClr val="C00000"/>
                </a:solidFill>
                <a:latin typeface="Gill Sans MT" panose="020B0502020104020203" pitchFamily="34" charset="77"/>
              </a:rPr>
              <a:t> </a:t>
            </a:r>
            <a:r>
              <a:rPr lang="en-US" altLang="en-US" sz="1600" dirty="0">
                <a:latin typeface="Gill Sans MT" panose="020B0502020104020203" pitchFamily="34" charset="77"/>
              </a:rPr>
              <a:t>will broadcast on its port “</a:t>
            </a:r>
            <a:r>
              <a:rPr lang="en-US" altLang="ja-JP" sz="1600" b="1" dirty="0">
                <a:solidFill>
                  <a:srgbClr val="C00000"/>
                </a:solidFill>
                <a:latin typeface="Gill Sans MT" panose="020B0502020104020203" pitchFamily="34" charset="77"/>
              </a:rPr>
              <a:t>X</a:t>
            </a:r>
            <a:r>
              <a:rPr lang="en-US" altLang="en-US" sz="1600" dirty="0">
                <a:latin typeface="Gill Sans MT" panose="020B0502020104020203" pitchFamily="34" charset="77"/>
              </a:rPr>
              <a:t>”</a:t>
            </a:r>
            <a:r>
              <a:rPr lang="en-US" altLang="ja-JP" sz="1600" dirty="0">
                <a:latin typeface="Gill Sans MT" panose="020B0502020104020203" pitchFamily="34" charset="77"/>
              </a:rPr>
              <a:t> its </a:t>
            </a:r>
            <a:r>
              <a:rPr lang="en-US" altLang="ja-JP" sz="1600" b="1" dirty="0">
                <a:solidFill>
                  <a:srgbClr val="C00000"/>
                </a:solidFill>
                <a:latin typeface="Gill Sans MT" panose="020B0502020104020203" pitchFamily="34" charset="77"/>
              </a:rPr>
              <a:t>current</a:t>
            </a:r>
            <a:r>
              <a:rPr lang="en-US" altLang="ja-JP" sz="1600" b="1" dirty="0">
                <a:solidFill>
                  <a:srgbClr val="FF0000"/>
                </a:solidFill>
                <a:latin typeface="Gill Sans MT" panose="020B0502020104020203" pitchFamily="34" charset="77"/>
              </a:rPr>
              <a:t> </a:t>
            </a:r>
            <a:r>
              <a:rPr lang="en-US" altLang="ja-JP" sz="1600" dirty="0">
                <a:latin typeface="Gill Sans MT" panose="020B0502020104020203" pitchFamily="34" charset="77"/>
              </a:rPr>
              <a:t>BPDU to let bridge </a:t>
            </a:r>
            <a:r>
              <a:rPr lang="en-US" altLang="ja-JP" sz="1600" b="1" dirty="0">
                <a:solidFill>
                  <a:srgbClr val="FF0000"/>
                </a:solidFill>
                <a:latin typeface="Gill Sans MT" panose="020B0502020104020203" pitchFamily="34" charset="77"/>
              </a:rPr>
              <a:t>(ID</a:t>
            </a:r>
            <a:r>
              <a:rPr lang="en-US" altLang="ja-JP" sz="1600" dirty="0">
                <a:latin typeface="Gill Sans MT" panose="020B0502020104020203" pitchFamily="34" charset="77"/>
              </a:rPr>
              <a:t> </a:t>
            </a:r>
            <a:r>
              <a:rPr lang="en-US" altLang="ja-JP" sz="1600" b="1" dirty="0">
                <a:solidFill>
                  <a:srgbClr val="FF0000"/>
                </a:solidFill>
                <a:latin typeface="Gill Sans MT" panose="020B0502020104020203" pitchFamily="34" charset="77"/>
              </a:rPr>
              <a:t>12)</a:t>
            </a:r>
            <a:r>
              <a:rPr lang="en-US" altLang="ja-JP" sz="1600" dirty="0">
                <a:latin typeface="Gill Sans MT" panose="020B0502020104020203" pitchFamily="34" charset="77"/>
              </a:rPr>
              <a:t> know it has a shorter path to the root bridge (</a:t>
            </a:r>
            <a:r>
              <a:rPr lang="en-US" altLang="ja-JP" sz="1600" b="1" dirty="0">
                <a:solidFill>
                  <a:srgbClr val="C00000"/>
                </a:solidFill>
                <a:latin typeface="Gill Sans MT" panose="020B0502020104020203" pitchFamily="34" charset="77"/>
              </a:rPr>
              <a:t>ID</a:t>
            </a:r>
            <a:r>
              <a:rPr lang="en-US" altLang="ja-JP" sz="1600" dirty="0">
                <a:solidFill>
                  <a:srgbClr val="C00000"/>
                </a:solidFill>
                <a:latin typeface="Gill Sans MT" panose="020B0502020104020203" pitchFamily="34" charset="77"/>
              </a:rPr>
              <a:t> </a:t>
            </a:r>
            <a:r>
              <a:rPr lang="en-US" altLang="ja-JP" sz="1600" b="1" dirty="0">
                <a:solidFill>
                  <a:srgbClr val="C00000"/>
                </a:solidFill>
                <a:latin typeface="Gill Sans MT" panose="020B0502020104020203" pitchFamily="34" charset="77"/>
              </a:rPr>
              <a:t>2</a:t>
            </a:r>
            <a:r>
              <a:rPr lang="en-US" altLang="ja-JP" sz="1600" dirty="0">
                <a:latin typeface="Gill Sans MT" panose="020B0502020104020203" pitchFamily="34" charset="77"/>
              </a:rPr>
              <a:t>) via port </a:t>
            </a:r>
            <a:r>
              <a:rPr lang="en-US" altLang="ja-JP" sz="1600" b="1" dirty="0">
                <a:solidFill>
                  <a:srgbClr val="C00000"/>
                </a:solidFill>
                <a:latin typeface="Gill Sans MT" panose="020B0502020104020203" pitchFamily="34" charset="77"/>
              </a:rPr>
              <a:t>A</a:t>
            </a:r>
            <a:r>
              <a:rPr lang="en-US" altLang="ja-JP" sz="1600" dirty="0">
                <a:solidFill>
                  <a:srgbClr val="FF0000"/>
                </a:solidFill>
                <a:latin typeface="Gill Sans MT" panose="020B0502020104020203" pitchFamily="34" charset="77"/>
              </a:rPr>
              <a:t> </a:t>
            </a:r>
            <a:r>
              <a:rPr lang="en-US" altLang="ja-JP" sz="1600" dirty="0">
                <a:latin typeface="Gill Sans MT" panose="020B0502020104020203" pitchFamily="34" charset="77"/>
              </a:rPr>
              <a:t>(its current </a:t>
            </a:r>
            <a:r>
              <a:rPr lang="en-US" altLang="ja-JP" sz="1600" b="1" dirty="0">
                <a:solidFill>
                  <a:srgbClr val="C00000"/>
                </a:solidFill>
                <a:latin typeface="Gill Sans MT" panose="020B0502020104020203" pitchFamily="34" charset="77"/>
              </a:rPr>
              <a:t>root</a:t>
            </a:r>
            <a:r>
              <a:rPr lang="en-US" altLang="ja-JP" sz="1600" dirty="0">
                <a:latin typeface="Gill Sans MT" panose="020B0502020104020203" pitchFamily="34" charset="77"/>
              </a:rPr>
              <a:t> port)</a:t>
            </a:r>
          </a:p>
          <a:p>
            <a:pPr>
              <a:lnSpc>
                <a:spcPct val="120000"/>
              </a:lnSpc>
            </a:pPr>
            <a:r>
              <a:rPr lang="en-US" altLang="ja-JP" sz="1600" dirty="0">
                <a:latin typeface="Gill Sans MT" panose="020B0502020104020203" pitchFamily="34" charset="77"/>
              </a:rPr>
              <a:t>bridge with </a:t>
            </a:r>
            <a:r>
              <a:rPr lang="en-US" altLang="ja-JP" sz="1600" b="1" dirty="0">
                <a:solidFill>
                  <a:srgbClr val="C00000"/>
                </a:solidFill>
                <a:latin typeface="Gill Sans MT" panose="020B0502020104020203" pitchFamily="34" charset="77"/>
              </a:rPr>
              <a:t>ID 12</a:t>
            </a:r>
            <a:r>
              <a:rPr lang="en-US" altLang="ja-JP" sz="1600" dirty="0">
                <a:latin typeface="Gill Sans MT" panose="020B0502020104020203" pitchFamily="34" charset="77"/>
              </a:rPr>
              <a:t> then has to decide whether to use bridge </a:t>
            </a:r>
            <a:r>
              <a:rPr lang="en-US" altLang="ja-JP" sz="1600" b="1" dirty="0">
                <a:solidFill>
                  <a:srgbClr val="C00000"/>
                </a:solidFill>
                <a:latin typeface="Gill Sans MT" panose="020B0502020104020203" pitchFamily="34" charset="77"/>
              </a:rPr>
              <a:t>B</a:t>
            </a:r>
            <a:r>
              <a:rPr lang="en-US" altLang="ja-JP" sz="1600" dirty="0">
                <a:latin typeface="Gill Sans MT" panose="020B0502020104020203" pitchFamily="34" charset="77"/>
              </a:rPr>
              <a:t>  (cost = 2+1 = 3) for its path to the root or stick to its current choice = 3 too. What will </a:t>
            </a:r>
            <a:r>
              <a:rPr lang="en-US" altLang="ja-JP" sz="1600" b="1" dirty="0">
                <a:solidFill>
                  <a:srgbClr val="C00000"/>
                </a:solidFill>
                <a:latin typeface="Gill Sans MT" panose="020B0502020104020203" pitchFamily="34" charset="77"/>
              </a:rPr>
              <a:t>bridge ID 12 </a:t>
            </a:r>
            <a:r>
              <a:rPr lang="en-US" altLang="ja-JP" sz="1600" dirty="0">
                <a:latin typeface="Gill Sans MT" panose="020B0502020104020203" pitchFamily="34" charset="77"/>
              </a:rPr>
              <a:t>do? It will use the </a:t>
            </a:r>
            <a:r>
              <a:rPr lang="en-US" altLang="ja-JP" sz="1600" b="1" dirty="0">
                <a:solidFill>
                  <a:srgbClr val="C00000"/>
                </a:solidFill>
                <a:latin typeface="Gill Sans MT" panose="020B0502020104020203" pitchFamily="34" charset="77"/>
              </a:rPr>
              <a:t>Bridge IDs</a:t>
            </a:r>
            <a:r>
              <a:rPr lang="en-US" altLang="ja-JP" sz="1600" dirty="0">
                <a:solidFill>
                  <a:srgbClr val="C00000"/>
                </a:solidFill>
                <a:latin typeface="Gill Sans MT" panose="020B0502020104020203" pitchFamily="34" charset="77"/>
              </a:rPr>
              <a:t> </a:t>
            </a:r>
            <a:r>
              <a:rPr lang="en-US" altLang="ja-JP" sz="1600" dirty="0">
                <a:latin typeface="Gill Sans MT" panose="020B0502020104020203" pitchFamily="34" charset="77"/>
              </a:rPr>
              <a:t>to break the tie (Bridge B=8 vs ?)!</a:t>
            </a:r>
          </a:p>
          <a:p>
            <a:pPr>
              <a:lnSpc>
                <a:spcPct val="120000"/>
              </a:lnSpc>
              <a:spcBef>
                <a:spcPct val="0"/>
              </a:spcBef>
            </a:pPr>
            <a:r>
              <a:rPr lang="en-US" altLang="en-US" sz="1600" dirty="0">
                <a:latin typeface="Gill Sans MT" panose="020B0502020104020203" pitchFamily="34" charset="77"/>
              </a:rPr>
              <a:t>if INSTEAD </a:t>
            </a:r>
            <a:r>
              <a:rPr lang="en-US" altLang="en-US" sz="1600" b="1" dirty="0">
                <a:solidFill>
                  <a:srgbClr val="C00000"/>
                </a:solidFill>
                <a:latin typeface="Gill Sans MT" panose="020B0502020104020203" pitchFamily="34" charset="77"/>
              </a:rPr>
              <a:t>B</a:t>
            </a:r>
            <a:r>
              <a:rPr lang="en-US" altLang="en-US" sz="1600" dirty="0">
                <a:latin typeface="Gill Sans MT" panose="020B0502020104020203" pitchFamily="34" charset="77"/>
              </a:rPr>
              <a:t>’s current BPDU is:</a:t>
            </a:r>
          </a:p>
          <a:p>
            <a:pPr>
              <a:lnSpc>
                <a:spcPct val="120000"/>
              </a:lnSpc>
              <a:spcBef>
                <a:spcPct val="0"/>
              </a:spcBef>
            </a:pPr>
            <a:endParaRPr lang="en-US" altLang="en-US" sz="1600" dirty="0">
              <a:latin typeface="Gill Sans MT" panose="020B0502020104020203" pitchFamily="34" charset="77"/>
            </a:endParaRPr>
          </a:p>
          <a:p>
            <a:pPr>
              <a:lnSpc>
                <a:spcPct val="120000"/>
              </a:lnSpc>
              <a:spcBef>
                <a:spcPct val="0"/>
              </a:spcBef>
            </a:pPr>
            <a:r>
              <a:rPr lang="en-US" altLang="en-US" sz="1600" dirty="0">
                <a:latin typeface="Gill Sans MT" panose="020B0502020104020203" pitchFamily="34" charset="77"/>
              </a:rPr>
              <a:t>Cost </a:t>
            </a:r>
            <a:r>
              <a:rPr lang="en-US" altLang="en-US" sz="1600" b="1" dirty="0">
                <a:solidFill>
                  <a:schemeClr val="accent5">
                    <a:lumMod val="75000"/>
                  </a:schemeClr>
                </a:solidFill>
                <a:latin typeface="Gill Sans MT" panose="020B0502020104020203" pitchFamily="34" charset="77"/>
              </a:rPr>
              <a:t>5</a:t>
            </a:r>
            <a:r>
              <a:rPr lang="en-US" altLang="en-US" sz="1600" dirty="0">
                <a:latin typeface="Gill Sans MT" panose="020B0502020104020203" pitchFamily="34" charset="77"/>
              </a:rPr>
              <a:t> &gt;&gt; then Cost </a:t>
            </a:r>
            <a:r>
              <a:rPr lang="en-US" altLang="en-US" sz="1600" b="1" dirty="0">
                <a:solidFill>
                  <a:srgbClr val="0070C0"/>
                </a:solidFill>
                <a:latin typeface="Gill Sans MT" panose="020B0502020104020203" pitchFamily="34" charset="77"/>
              </a:rPr>
              <a:t>3</a:t>
            </a:r>
            <a:r>
              <a:rPr lang="en-US" altLang="en-US" sz="1600" dirty="0">
                <a:solidFill>
                  <a:srgbClr val="0070C0"/>
                </a:solidFill>
                <a:latin typeface="Gill Sans MT" panose="020B0502020104020203" pitchFamily="34" charset="77"/>
              </a:rPr>
              <a:t> </a:t>
            </a:r>
            <a:r>
              <a:rPr lang="en-US" altLang="en-US" sz="1600" b="1" dirty="0">
                <a:solidFill>
                  <a:srgbClr val="0070C0"/>
                </a:solidFill>
                <a:latin typeface="Gill Sans MT" panose="020B0502020104020203" pitchFamily="34" charset="77"/>
              </a:rPr>
              <a:t>(better news)</a:t>
            </a:r>
          </a:p>
          <a:p>
            <a:pPr>
              <a:lnSpc>
                <a:spcPct val="120000"/>
              </a:lnSpc>
            </a:pPr>
            <a:r>
              <a:rPr lang="en-US" altLang="en-US" sz="1600" b="1" dirty="0">
                <a:solidFill>
                  <a:srgbClr val="C00000"/>
                </a:solidFill>
                <a:latin typeface="Gill Sans MT" panose="020B0502020104020203" pitchFamily="34" charset="77"/>
              </a:rPr>
              <a:t>B</a:t>
            </a:r>
            <a:r>
              <a:rPr lang="en-US" altLang="en-US" sz="1600" dirty="0">
                <a:latin typeface="Gill Sans MT" panose="020B0502020104020203" pitchFamily="34" charset="77"/>
              </a:rPr>
              <a:t> will broadcast on all its </a:t>
            </a:r>
            <a:r>
              <a:rPr lang="en-US" altLang="en-US" sz="1600" b="1" dirty="0">
                <a:solidFill>
                  <a:srgbClr val="C00000"/>
                </a:solidFill>
                <a:latin typeface="Gill Sans MT" panose="020B0502020104020203" pitchFamily="34" charset="77"/>
              </a:rPr>
              <a:t>other ports</a:t>
            </a:r>
            <a:r>
              <a:rPr lang="en-US" altLang="en-US" sz="1600" dirty="0">
                <a:solidFill>
                  <a:srgbClr val="C00000"/>
                </a:solidFill>
                <a:latin typeface="Gill Sans MT" panose="020B0502020104020203" pitchFamily="34" charset="77"/>
              </a:rPr>
              <a:t> </a:t>
            </a:r>
            <a:r>
              <a:rPr lang="en-US" altLang="en-US" sz="1600" dirty="0">
                <a:latin typeface="Gill Sans MT" panose="020B0502020104020203" pitchFamily="34" charset="77"/>
              </a:rPr>
              <a:t>(A,B,C) an </a:t>
            </a:r>
            <a:r>
              <a:rPr lang="en-US" altLang="en-US" sz="1600" b="1" dirty="0">
                <a:solidFill>
                  <a:srgbClr val="0070C0"/>
                </a:solidFill>
                <a:latin typeface="Gill Sans MT" panose="020B0502020104020203" pitchFamily="34" charset="77"/>
              </a:rPr>
              <a:t>updated</a:t>
            </a:r>
            <a:r>
              <a:rPr lang="en-US" altLang="en-US" sz="1600" dirty="0">
                <a:solidFill>
                  <a:srgbClr val="0070C0"/>
                </a:solidFill>
                <a:latin typeface="Gill Sans MT" panose="020B0502020104020203" pitchFamily="34" charset="77"/>
              </a:rPr>
              <a:t> </a:t>
            </a:r>
            <a:r>
              <a:rPr lang="en-US" altLang="en-US" sz="1600" dirty="0">
                <a:latin typeface="Gill Sans MT" panose="020B0502020104020203" pitchFamily="34" charset="77"/>
              </a:rPr>
              <a:t>BPDU:</a:t>
            </a:r>
          </a:p>
          <a:p>
            <a:pPr marL="0" indent="0">
              <a:lnSpc>
                <a:spcPct val="120000"/>
              </a:lnSpc>
              <a:spcBef>
                <a:spcPct val="0"/>
              </a:spcBef>
              <a:buNone/>
            </a:pPr>
            <a:endParaRPr lang="en-US" altLang="en-US" sz="1600" dirty="0">
              <a:latin typeface="Gill Sans MT" panose="020B0502020104020203" pitchFamily="34" charset="77"/>
            </a:endParaRPr>
          </a:p>
          <a:p>
            <a:pPr marL="0" indent="0">
              <a:lnSpc>
                <a:spcPct val="120000"/>
              </a:lnSpc>
              <a:spcBef>
                <a:spcPct val="0"/>
              </a:spcBef>
              <a:buNone/>
            </a:pPr>
            <a:endParaRPr lang="en-US" altLang="en-US" sz="1600" dirty="0">
              <a:latin typeface="Gill Sans MT" panose="020B0502020104020203" pitchFamily="34" charset="77"/>
            </a:endParaRPr>
          </a:p>
          <a:p>
            <a:pPr>
              <a:lnSpc>
                <a:spcPct val="120000"/>
              </a:lnSpc>
              <a:spcBef>
                <a:spcPct val="0"/>
              </a:spcBef>
            </a:pPr>
            <a:r>
              <a:rPr lang="en-US" altLang="en-US" sz="1600" dirty="0">
                <a:latin typeface="Gill Sans MT" panose="020B0502020104020203" pitchFamily="34" charset="77"/>
              </a:rPr>
              <a:t>where “</a:t>
            </a:r>
            <a:r>
              <a:rPr lang="en-US" altLang="ja-JP" sz="1600" b="1" dirty="0">
                <a:solidFill>
                  <a:srgbClr val="0070C0"/>
                </a:solidFill>
                <a:latin typeface="Gill Sans MT" panose="020B0502020104020203" pitchFamily="34" charset="77"/>
              </a:rPr>
              <a:t>4</a:t>
            </a:r>
            <a:r>
              <a:rPr lang="en-US" altLang="en-US" sz="1600" dirty="0">
                <a:latin typeface="Gill Sans MT" panose="020B0502020104020203" pitchFamily="34" charset="77"/>
              </a:rPr>
              <a:t>”</a:t>
            </a:r>
            <a:r>
              <a:rPr lang="en-US" altLang="ja-JP" sz="1600" dirty="0">
                <a:latin typeface="Gill Sans MT" panose="020B0502020104020203" pitchFamily="34" charset="77"/>
              </a:rPr>
              <a:t> (3+1) is new cost from Bridge B on port </a:t>
            </a:r>
            <a:r>
              <a:rPr lang="en-US" altLang="ja-JP" sz="1600" b="1" dirty="0">
                <a:solidFill>
                  <a:srgbClr val="C00000"/>
                </a:solidFill>
                <a:latin typeface="Gill Sans MT" panose="020B0502020104020203" pitchFamily="34" charset="77"/>
              </a:rPr>
              <a:t>X</a:t>
            </a:r>
            <a:r>
              <a:rPr lang="en-US" altLang="ja-JP" sz="1600" dirty="0">
                <a:latin typeface="Gill Sans MT" panose="020B0502020104020203" pitchFamily="34" charset="77"/>
              </a:rPr>
              <a:t> to </a:t>
            </a:r>
            <a:r>
              <a:rPr lang="en-US" altLang="ja-JP" sz="1600" b="1" dirty="0">
                <a:solidFill>
                  <a:srgbClr val="C00000"/>
                </a:solidFill>
                <a:latin typeface="Gill Sans MT" panose="020B0502020104020203" pitchFamily="34" charset="77"/>
              </a:rPr>
              <a:t>root</a:t>
            </a:r>
            <a:r>
              <a:rPr lang="en-US" altLang="ja-JP" sz="1600" dirty="0">
                <a:latin typeface="Gill Sans MT" panose="020B0502020104020203" pitchFamily="34" charset="77"/>
              </a:rPr>
              <a:t> bridge (</a:t>
            </a:r>
            <a:r>
              <a:rPr lang="en-US" altLang="ja-JP" sz="1600" b="1" dirty="0">
                <a:solidFill>
                  <a:srgbClr val="C00000"/>
                </a:solidFill>
                <a:latin typeface="Gill Sans MT" panose="020B0502020104020203" pitchFamily="34" charset="77"/>
              </a:rPr>
              <a:t>ID 2</a:t>
            </a:r>
            <a:r>
              <a:rPr lang="en-US" altLang="ja-JP" sz="1600" dirty="0">
                <a:latin typeface="Gill Sans MT" panose="020B0502020104020203" pitchFamily="34" charset="77"/>
              </a:rPr>
              <a:t>) (via bridge </a:t>
            </a:r>
            <a:r>
              <a:rPr lang="en-US" altLang="ja-JP" sz="1600" b="1" dirty="0">
                <a:solidFill>
                  <a:srgbClr val="C00000"/>
                </a:solidFill>
                <a:latin typeface="Gill Sans MT" panose="020B0502020104020203" pitchFamily="34" charset="77"/>
              </a:rPr>
              <a:t>ID</a:t>
            </a:r>
            <a:r>
              <a:rPr lang="en-US" altLang="ja-JP" sz="1600" dirty="0">
                <a:solidFill>
                  <a:srgbClr val="C00000"/>
                </a:solidFill>
                <a:latin typeface="Gill Sans MT" panose="020B0502020104020203" pitchFamily="34" charset="77"/>
              </a:rPr>
              <a:t> </a:t>
            </a:r>
            <a:r>
              <a:rPr lang="en-US" altLang="ja-JP" sz="1600" b="1" dirty="0">
                <a:solidFill>
                  <a:srgbClr val="C00000"/>
                </a:solidFill>
                <a:latin typeface="Gill Sans MT" panose="020B0502020104020203" pitchFamily="34" charset="77"/>
              </a:rPr>
              <a:t>12</a:t>
            </a:r>
            <a:r>
              <a:rPr lang="en-US" altLang="ja-JP" sz="1600" dirty="0">
                <a:latin typeface="Gill Sans MT" panose="020B0502020104020203" pitchFamily="34" charset="77"/>
              </a:rPr>
              <a:t>). </a:t>
            </a:r>
          </a:p>
          <a:p>
            <a:pPr>
              <a:lnSpc>
                <a:spcPct val="120000"/>
              </a:lnSpc>
              <a:spcBef>
                <a:spcPct val="0"/>
              </a:spcBef>
            </a:pPr>
            <a:r>
              <a:rPr lang="en-US" altLang="ja-JP" sz="1600" dirty="0">
                <a:latin typeface="Gill Sans MT" panose="020B0502020104020203" pitchFamily="34" charset="77"/>
              </a:rPr>
              <a:t>port </a:t>
            </a:r>
            <a:r>
              <a:rPr lang="en-US" altLang="ja-JP" sz="1600" b="1" dirty="0">
                <a:solidFill>
                  <a:srgbClr val="C00000"/>
                </a:solidFill>
                <a:latin typeface="Gill Sans MT" panose="020B0502020104020203" pitchFamily="34" charset="77"/>
              </a:rPr>
              <a:t>X</a:t>
            </a:r>
            <a:r>
              <a:rPr lang="en-US" altLang="ja-JP" sz="1600" dirty="0">
                <a:latin typeface="Gill Sans MT" panose="020B0502020104020203" pitchFamily="34" charset="77"/>
              </a:rPr>
              <a:t> is now its </a:t>
            </a:r>
            <a:r>
              <a:rPr lang="en-US" altLang="ja-JP" sz="1600" b="1" dirty="0">
                <a:solidFill>
                  <a:srgbClr val="C00000"/>
                </a:solidFill>
                <a:latin typeface="Gill Sans MT" panose="020B0502020104020203" pitchFamily="34" charset="77"/>
              </a:rPr>
              <a:t>root</a:t>
            </a:r>
            <a:r>
              <a:rPr lang="en-US" altLang="ja-JP" sz="1600" dirty="0">
                <a:latin typeface="Gill Sans MT" panose="020B0502020104020203" pitchFamily="34" charset="77"/>
              </a:rPr>
              <a:t> port</a:t>
            </a:r>
            <a:endParaRPr lang="en-US" altLang="en-US" sz="1600" dirty="0">
              <a:latin typeface="Gill Sans MT" panose="020B0502020104020203" pitchFamily="34" charset="77"/>
            </a:endParaRPr>
          </a:p>
        </p:txBody>
      </p:sp>
      <p:grpSp>
        <p:nvGrpSpPr>
          <p:cNvPr id="47108" name="Group 22"/>
          <p:cNvGrpSpPr>
            <a:grpSpLocks/>
          </p:cNvGrpSpPr>
          <p:nvPr/>
        </p:nvGrpSpPr>
        <p:grpSpPr bwMode="auto">
          <a:xfrm>
            <a:off x="3695700" y="1257300"/>
            <a:ext cx="3200400" cy="342900"/>
            <a:chOff x="2514600" y="1676400"/>
            <a:chExt cx="4267200" cy="457200"/>
          </a:xfrm>
        </p:grpSpPr>
        <p:grpSp>
          <p:nvGrpSpPr>
            <p:cNvPr id="48152" name="Group 4"/>
            <p:cNvGrpSpPr>
              <a:grpSpLocks/>
            </p:cNvGrpSpPr>
            <p:nvPr/>
          </p:nvGrpSpPr>
          <p:grpSpPr bwMode="auto">
            <a:xfrm>
              <a:off x="2514600" y="1676400"/>
              <a:ext cx="3352800" cy="457200"/>
              <a:chOff x="2514600" y="1981200"/>
              <a:chExt cx="3352800" cy="457200"/>
            </a:xfrm>
          </p:grpSpPr>
          <p:sp>
            <p:nvSpPr>
              <p:cNvPr id="48154" name="Rectangle 4"/>
              <p:cNvSpPr>
                <a:spLocks noChangeArrowheads="1"/>
              </p:cNvSpPr>
              <p:nvPr/>
            </p:nvSpPr>
            <p:spPr bwMode="auto">
              <a:xfrm>
                <a:off x="2514600" y="1981200"/>
                <a:ext cx="1371600" cy="457200"/>
              </a:xfrm>
              <a:prstGeom prst="rect">
                <a:avLst/>
              </a:prstGeom>
              <a:solidFill>
                <a:srgbClr val="FFFF99"/>
              </a:solidFill>
              <a:ln w="28575">
                <a:solidFill>
                  <a:schemeClr val="tx1"/>
                </a:solidFill>
                <a:miter lim="800000"/>
                <a:headEnd/>
                <a:tailEnd/>
              </a:ln>
            </p:spPr>
            <p:txBody>
              <a:bodyPr wrap="none" lIns="68575" tIns="34288" rIns="68575" bIns="34288"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750"/>
                  </a:spcBef>
                  <a:spcAft>
                    <a:spcPts val="750"/>
                  </a:spcAft>
                  <a:buNone/>
                </a:pPr>
                <a:r>
                  <a:rPr lang="en-US" altLang="x-none" sz="1800"/>
                  <a:t>R=2</a:t>
                </a:r>
              </a:p>
            </p:txBody>
          </p:sp>
          <p:sp>
            <p:nvSpPr>
              <p:cNvPr id="48155" name="Rectangle 5"/>
              <p:cNvSpPr>
                <a:spLocks noChangeArrowheads="1"/>
              </p:cNvSpPr>
              <p:nvPr/>
            </p:nvSpPr>
            <p:spPr bwMode="auto">
              <a:xfrm>
                <a:off x="3886200" y="1981200"/>
                <a:ext cx="1066800" cy="457200"/>
              </a:xfrm>
              <a:prstGeom prst="rect">
                <a:avLst/>
              </a:prstGeom>
              <a:solidFill>
                <a:srgbClr val="FFFF99"/>
              </a:solidFill>
              <a:ln w="28575">
                <a:solidFill>
                  <a:schemeClr val="tx1"/>
                </a:solidFill>
                <a:miter lim="800000"/>
                <a:headEnd/>
                <a:tailEnd/>
              </a:ln>
            </p:spPr>
            <p:txBody>
              <a:bodyPr wrap="none" lIns="68575" tIns="34288" rIns="68575" bIns="34288"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750"/>
                  </a:spcBef>
                  <a:spcAft>
                    <a:spcPts val="750"/>
                  </a:spcAft>
                  <a:buNone/>
                </a:pPr>
                <a:r>
                  <a:rPr lang="en-US" altLang="x-none" sz="1800" b="1" dirty="0">
                    <a:solidFill>
                      <a:srgbClr val="3366FF"/>
                    </a:solidFill>
                  </a:rPr>
                  <a:t>Cost=3</a:t>
                </a:r>
                <a:endParaRPr lang="en-US" altLang="x-none" sz="1800" b="1" dirty="0">
                  <a:solidFill>
                    <a:srgbClr val="3366FF"/>
                  </a:solidFill>
                  <a:latin typeface="Times New Roman" charset="0"/>
                </a:endParaRPr>
              </a:p>
            </p:txBody>
          </p:sp>
          <p:sp>
            <p:nvSpPr>
              <p:cNvPr id="48156" name="Rectangle 6"/>
              <p:cNvSpPr>
                <a:spLocks noChangeArrowheads="1"/>
              </p:cNvSpPr>
              <p:nvPr/>
            </p:nvSpPr>
            <p:spPr bwMode="auto">
              <a:xfrm>
                <a:off x="4953000" y="1981200"/>
                <a:ext cx="914400" cy="457200"/>
              </a:xfrm>
              <a:prstGeom prst="rect">
                <a:avLst/>
              </a:prstGeom>
              <a:solidFill>
                <a:srgbClr val="FFFF99"/>
              </a:solidFill>
              <a:ln w="28575">
                <a:solidFill>
                  <a:schemeClr val="tx1"/>
                </a:solidFill>
                <a:miter lim="800000"/>
                <a:headEnd/>
                <a:tailEnd/>
              </a:ln>
            </p:spPr>
            <p:txBody>
              <a:bodyPr wrap="none" lIns="68575" tIns="34288" rIns="68575" bIns="34288"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750"/>
                  </a:spcBef>
                  <a:spcAft>
                    <a:spcPts val="750"/>
                  </a:spcAft>
                  <a:buNone/>
                </a:pPr>
                <a:r>
                  <a:rPr lang="en-US" altLang="x-none" sz="1800"/>
                  <a:t>12</a:t>
                </a:r>
                <a:endParaRPr lang="en-US" altLang="x-none" sz="1800">
                  <a:latin typeface="Times New Roman" charset="0"/>
                </a:endParaRPr>
              </a:p>
            </p:txBody>
          </p:sp>
        </p:grpSp>
        <p:sp>
          <p:nvSpPr>
            <p:cNvPr id="48153" name="Rectangle 6"/>
            <p:cNvSpPr>
              <a:spLocks noChangeArrowheads="1"/>
            </p:cNvSpPr>
            <p:nvPr/>
          </p:nvSpPr>
          <p:spPr bwMode="auto">
            <a:xfrm>
              <a:off x="5867400" y="1676400"/>
              <a:ext cx="914400" cy="457200"/>
            </a:xfrm>
            <a:prstGeom prst="rect">
              <a:avLst/>
            </a:prstGeom>
            <a:solidFill>
              <a:srgbClr val="FFFF99"/>
            </a:solidFill>
            <a:ln w="28575">
              <a:solidFill>
                <a:schemeClr val="tx1"/>
              </a:solidFill>
              <a:miter lim="800000"/>
              <a:headEnd/>
              <a:tailEnd/>
            </a:ln>
          </p:spPr>
          <p:txBody>
            <a:bodyPr wrap="none" lIns="68575" tIns="34288" rIns="68575" bIns="34288"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750"/>
                </a:spcBef>
                <a:spcAft>
                  <a:spcPts val="750"/>
                </a:spcAft>
                <a:buNone/>
              </a:pPr>
              <a:r>
                <a:rPr lang="en-US" altLang="x-none" sz="1800"/>
                <a:t>C</a:t>
              </a:r>
              <a:endParaRPr lang="en-US" altLang="x-none" sz="1800">
                <a:latin typeface="Times New Roman" charset="0"/>
              </a:endParaRPr>
            </a:p>
          </p:txBody>
        </p:sp>
      </p:grpSp>
      <p:grpSp>
        <p:nvGrpSpPr>
          <p:cNvPr id="47109" name="Group 24"/>
          <p:cNvGrpSpPr>
            <a:grpSpLocks/>
          </p:cNvGrpSpPr>
          <p:nvPr/>
        </p:nvGrpSpPr>
        <p:grpSpPr bwMode="auto">
          <a:xfrm>
            <a:off x="3746501" y="1809749"/>
            <a:ext cx="3200400" cy="342900"/>
            <a:chOff x="2438400" y="2590800"/>
            <a:chExt cx="4267200" cy="457200"/>
          </a:xfrm>
        </p:grpSpPr>
        <p:grpSp>
          <p:nvGrpSpPr>
            <p:cNvPr id="48147" name="Group 8"/>
            <p:cNvGrpSpPr>
              <a:grpSpLocks/>
            </p:cNvGrpSpPr>
            <p:nvPr/>
          </p:nvGrpSpPr>
          <p:grpSpPr bwMode="auto">
            <a:xfrm>
              <a:off x="2438400" y="2590800"/>
              <a:ext cx="3352800" cy="457200"/>
              <a:chOff x="2514600" y="1981200"/>
              <a:chExt cx="3352800" cy="457200"/>
            </a:xfrm>
          </p:grpSpPr>
          <p:sp>
            <p:nvSpPr>
              <p:cNvPr id="48149" name="Rectangle 4"/>
              <p:cNvSpPr>
                <a:spLocks noChangeArrowheads="1"/>
              </p:cNvSpPr>
              <p:nvPr/>
            </p:nvSpPr>
            <p:spPr bwMode="auto">
              <a:xfrm>
                <a:off x="2514600" y="1981200"/>
                <a:ext cx="1371600" cy="457200"/>
              </a:xfrm>
              <a:prstGeom prst="rect">
                <a:avLst/>
              </a:prstGeom>
              <a:solidFill>
                <a:srgbClr val="FFFF99"/>
              </a:solidFill>
              <a:ln w="28575">
                <a:solidFill>
                  <a:schemeClr val="tx1"/>
                </a:solidFill>
                <a:miter lim="800000"/>
                <a:headEnd/>
                <a:tailEnd/>
              </a:ln>
            </p:spPr>
            <p:txBody>
              <a:bodyPr wrap="none" lIns="68575" tIns="34288" rIns="68575" bIns="34288"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750"/>
                  </a:spcBef>
                  <a:spcAft>
                    <a:spcPts val="750"/>
                  </a:spcAft>
                  <a:buNone/>
                </a:pPr>
                <a:r>
                  <a:rPr lang="en-US" altLang="x-none" sz="1800"/>
                  <a:t>R=2</a:t>
                </a:r>
              </a:p>
            </p:txBody>
          </p:sp>
          <p:sp>
            <p:nvSpPr>
              <p:cNvPr id="48150" name="Rectangle 5"/>
              <p:cNvSpPr>
                <a:spLocks noChangeArrowheads="1"/>
              </p:cNvSpPr>
              <p:nvPr/>
            </p:nvSpPr>
            <p:spPr bwMode="auto">
              <a:xfrm>
                <a:off x="3886200" y="1981200"/>
                <a:ext cx="1066800" cy="457200"/>
              </a:xfrm>
              <a:prstGeom prst="rect">
                <a:avLst/>
              </a:prstGeom>
              <a:solidFill>
                <a:srgbClr val="FFFF99"/>
              </a:solidFill>
              <a:ln w="28575">
                <a:solidFill>
                  <a:schemeClr val="tx1"/>
                </a:solidFill>
                <a:miter lim="800000"/>
                <a:headEnd/>
                <a:tailEnd/>
              </a:ln>
            </p:spPr>
            <p:txBody>
              <a:bodyPr wrap="none" lIns="68575" tIns="34288" rIns="68575" bIns="34288"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750"/>
                  </a:spcBef>
                  <a:spcAft>
                    <a:spcPts val="750"/>
                  </a:spcAft>
                  <a:buNone/>
                </a:pPr>
                <a:r>
                  <a:rPr lang="en-US" altLang="x-none" sz="1800" b="1" dirty="0">
                    <a:solidFill>
                      <a:srgbClr val="3366FF"/>
                    </a:solidFill>
                  </a:rPr>
                  <a:t>Cost=2</a:t>
                </a:r>
                <a:endParaRPr lang="en-US" altLang="x-none" sz="1800" b="1" dirty="0">
                  <a:solidFill>
                    <a:srgbClr val="3366FF"/>
                  </a:solidFill>
                  <a:latin typeface="Times New Roman" charset="0"/>
                </a:endParaRPr>
              </a:p>
            </p:txBody>
          </p:sp>
          <p:sp>
            <p:nvSpPr>
              <p:cNvPr id="48151" name="Rectangle 6"/>
              <p:cNvSpPr>
                <a:spLocks noChangeArrowheads="1"/>
              </p:cNvSpPr>
              <p:nvPr/>
            </p:nvSpPr>
            <p:spPr bwMode="auto">
              <a:xfrm>
                <a:off x="4953000" y="1981200"/>
                <a:ext cx="914400" cy="457200"/>
              </a:xfrm>
              <a:prstGeom prst="rect">
                <a:avLst/>
              </a:prstGeom>
              <a:solidFill>
                <a:srgbClr val="FFFF99"/>
              </a:solidFill>
              <a:ln w="28575">
                <a:solidFill>
                  <a:schemeClr val="tx1"/>
                </a:solidFill>
                <a:miter lim="800000"/>
                <a:headEnd/>
                <a:tailEnd/>
              </a:ln>
            </p:spPr>
            <p:txBody>
              <a:bodyPr wrap="none" lIns="68575" tIns="34288" rIns="68575" bIns="34288"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750"/>
                  </a:spcBef>
                  <a:spcAft>
                    <a:spcPts val="750"/>
                  </a:spcAft>
                  <a:buNone/>
                </a:pPr>
                <a:r>
                  <a:rPr lang="en-US" altLang="x-none" sz="1800"/>
                  <a:t>8</a:t>
                </a:r>
                <a:endParaRPr lang="en-US" altLang="x-none" sz="1800">
                  <a:latin typeface="Times New Roman" charset="0"/>
                </a:endParaRPr>
              </a:p>
            </p:txBody>
          </p:sp>
        </p:grpSp>
        <p:sp>
          <p:nvSpPr>
            <p:cNvPr id="48148" name="Rectangle 6"/>
            <p:cNvSpPr>
              <a:spLocks noChangeArrowheads="1"/>
            </p:cNvSpPr>
            <p:nvPr/>
          </p:nvSpPr>
          <p:spPr bwMode="auto">
            <a:xfrm>
              <a:off x="5791200" y="2590800"/>
              <a:ext cx="914400" cy="457200"/>
            </a:xfrm>
            <a:prstGeom prst="rect">
              <a:avLst/>
            </a:prstGeom>
            <a:solidFill>
              <a:srgbClr val="FFFF99"/>
            </a:solidFill>
            <a:ln w="28575">
              <a:solidFill>
                <a:schemeClr val="tx1"/>
              </a:solidFill>
              <a:miter lim="800000"/>
              <a:headEnd/>
              <a:tailEnd/>
            </a:ln>
          </p:spPr>
          <p:txBody>
            <a:bodyPr wrap="none" lIns="68575" tIns="34288" rIns="68575" bIns="34288"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750"/>
                </a:spcBef>
                <a:spcAft>
                  <a:spcPts val="750"/>
                </a:spcAft>
                <a:buNone/>
              </a:pPr>
              <a:r>
                <a:rPr lang="en-US" altLang="x-none" sz="1800"/>
                <a:t>A</a:t>
              </a:r>
              <a:endParaRPr lang="en-US" altLang="x-none" sz="1800">
                <a:latin typeface="Times New Roman" charset="0"/>
              </a:endParaRPr>
            </a:p>
          </p:txBody>
        </p:sp>
      </p:grpSp>
      <p:grpSp>
        <p:nvGrpSpPr>
          <p:cNvPr id="47110" name="Group 28"/>
          <p:cNvGrpSpPr>
            <a:grpSpLocks/>
          </p:cNvGrpSpPr>
          <p:nvPr/>
        </p:nvGrpSpPr>
        <p:grpSpPr bwMode="auto">
          <a:xfrm>
            <a:off x="3733801" y="4197349"/>
            <a:ext cx="3200400" cy="342900"/>
            <a:chOff x="4876800" y="4191000"/>
            <a:chExt cx="4267200" cy="457200"/>
          </a:xfrm>
        </p:grpSpPr>
        <p:grpSp>
          <p:nvGrpSpPr>
            <p:cNvPr id="48142" name="Group 12"/>
            <p:cNvGrpSpPr>
              <a:grpSpLocks/>
            </p:cNvGrpSpPr>
            <p:nvPr/>
          </p:nvGrpSpPr>
          <p:grpSpPr bwMode="auto">
            <a:xfrm>
              <a:off x="4876800" y="4191000"/>
              <a:ext cx="3352800" cy="457200"/>
              <a:chOff x="2514600" y="1981200"/>
              <a:chExt cx="3352800" cy="457200"/>
            </a:xfrm>
          </p:grpSpPr>
          <p:sp>
            <p:nvSpPr>
              <p:cNvPr id="48144" name="Rectangle 4"/>
              <p:cNvSpPr>
                <a:spLocks noChangeArrowheads="1"/>
              </p:cNvSpPr>
              <p:nvPr/>
            </p:nvSpPr>
            <p:spPr bwMode="auto">
              <a:xfrm>
                <a:off x="2514600" y="1981200"/>
                <a:ext cx="1371600" cy="457200"/>
              </a:xfrm>
              <a:prstGeom prst="rect">
                <a:avLst/>
              </a:prstGeom>
              <a:solidFill>
                <a:srgbClr val="FFFF99"/>
              </a:solidFill>
              <a:ln w="28575">
                <a:solidFill>
                  <a:schemeClr val="tx1"/>
                </a:solidFill>
                <a:miter lim="800000"/>
                <a:headEnd/>
                <a:tailEnd/>
              </a:ln>
            </p:spPr>
            <p:txBody>
              <a:bodyPr wrap="none" lIns="68575" tIns="34288" rIns="68575" bIns="34288"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750"/>
                  </a:spcBef>
                  <a:spcAft>
                    <a:spcPts val="750"/>
                  </a:spcAft>
                  <a:buNone/>
                </a:pPr>
                <a:r>
                  <a:rPr lang="en-US" altLang="x-none" sz="1800" dirty="0"/>
                  <a:t>2</a:t>
                </a:r>
              </a:p>
            </p:txBody>
          </p:sp>
          <p:sp>
            <p:nvSpPr>
              <p:cNvPr id="48145" name="Rectangle 5"/>
              <p:cNvSpPr>
                <a:spLocks noChangeArrowheads="1"/>
              </p:cNvSpPr>
              <p:nvPr/>
            </p:nvSpPr>
            <p:spPr bwMode="auto">
              <a:xfrm>
                <a:off x="3886200" y="1981200"/>
                <a:ext cx="1066800" cy="457200"/>
              </a:xfrm>
              <a:prstGeom prst="rect">
                <a:avLst/>
              </a:prstGeom>
              <a:solidFill>
                <a:srgbClr val="FFFF99"/>
              </a:solidFill>
              <a:ln w="28575">
                <a:solidFill>
                  <a:schemeClr val="tx1"/>
                </a:solidFill>
                <a:miter lim="800000"/>
                <a:headEnd/>
                <a:tailEnd/>
              </a:ln>
            </p:spPr>
            <p:txBody>
              <a:bodyPr wrap="none" lIns="68575" tIns="34288" rIns="68575" bIns="34288"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750"/>
                  </a:spcBef>
                  <a:spcAft>
                    <a:spcPts val="750"/>
                  </a:spcAft>
                  <a:buNone/>
                </a:pPr>
                <a:r>
                  <a:rPr lang="en-US" altLang="x-none" sz="1800" b="1">
                    <a:solidFill>
                      <a:srgbClr val="3366FF"/>
                    </a:solidFill>
                  </a:rPr>
                  <a:t>5</a:t>
                </a:r>
                <a:endParaRPr lang="en-US" altLang="x-none" sz="1800" b="1">
                  <a:solidFill>
                    <a:srgbClr val="3366FF"/>
                  </a:solidFill>
                  <a:latin typeface="Times New Roman" charset="0"/>
                </a:endParaRPr>
              </a:p>
            </p:txBody>
          </p:sp>
          <p:sp>
            <p:nvSpPr>
              <p:cNvPr id="48146" name="Rectangle 6"/>
              <p:cNvSpPr>
                <a:spLocks noChangeArrowheads="1"/>
              </p:cNvSpPr>
              <p:nvPr/>
            </p:nvSpPr>
            <p:spPr bwMode="auto">
              <a:xfrm>
                <a:off x="4953000" y="1981200"/>
                <a:ext cx="914400" cy="457200"/>
              </a:xfrm>
              <a:prstGeom prst="rect">
                <a:avLst/>
              </a:prstGeom>
              <a:solidFill>
                <a:srgbClr val="FFFF99"/>
              </a:solidFill>
              <a:ln w="28575">
                <a:solidFill>
                  <a:schemeClr val="tx1"/>
                </a:solidFill>
                <a:miter lim="800000"/>
                <a:headEnd/>
                <a:tailEnd/>
              </a:ln>
            </p:spPr>
            <p:txBody>
              <a:bodyPr wrap="none" lIns="68575" tIns="34288" rIns="68575" bIns="34288"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750"/>
                  </a:spcBef>
                  <a:spcAft>
                    <a:spcPts val="750"/>
                  </a:spcAft>
                  <a:buNone/>
                </a:pPr>
                <a:r>
                  <a:rPr lang="en-US" altLang="x-none" sz="1800"/>
                  <a:t>8</a:t>
                </a:r>
                <a:endParaRPr lang="en-US" altLang="x-none" sz="1800">
                  <a:latin typeface="Times New Roman" charset="0"/>
                </a:endParaRPr>
              </a:p>
            </p:txBody>
          </p:sp>
        </p:grpSp>
        <p:sp>
          <p:nvSpPr>
            <p:cNvPr id="48143" name="Rectangle 6"/>
            <p:cNvSpPr>
              <a:spLocks noChangeArrowheads="1"/>
            </p:cNvSpPr>
            <p:nvPr/>
          </p:nvSpPr>
          <p:spPr bwMode="auto">
            <a:xfrm>
              <a:off x="8229600" y="4191000"/>
              <a:ext cx="914400" cy="457200"/>
            </a:xfrm>
            <a:prstGeom prst="rect">
              <a:avLst/>
            </a:prstGeom>
            <a:solidFill>
              <a:srgbClr val="FFFF99"/>
            </a:solidFill>
            <a:ln w="28575">
              <a:solidFill>
                <a:schemeClr val="tx1"/>
              </a:solidFill>
              <a:miter lim="800000"/>
              <a:headEnd/>
              <a:tailEnd/>
            </a:ln>
          </p:spPr>
          <p:txBody>
            <a:bodyPr wrap="none" lIns="68575" tIns="34288" rIns="68575" bIns="34288"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750"/>
                </a:spcBef>
                <a:spcAft>
                  <a:spcPts val="750"/>
                </a:spcAft>
                <a:buNone/>
              </a:pPr>
              <a:r>
                <a:rPr lang="en-US" altLang="x-none" sz="1800"/>
                <a:t>A</a:t>
              </a:r>
              <a:endParaRPr lang="en-US" altLang="x-none" sz="1800">
                <a:latin typeface="Times New Roman" charset="0"/>
              </a:endParaRPr>
            </a:p>
          </p:txBody>
        </p:sp>
      </p:grpSp>
      <p:grpSp>
        <p:nvGrpSpPr>
          <p:cNvPr id="47111" name="Group 27"/>
          <p:cNvGrpSpPr>
            <a:grpSpLocks/>
          </p:cNvGrpSpPr>
          <p:nvPr/>
        </p:nvGrpSpPr>
        <p:grpSpPr bwMode="auto">
          <a:xfrm>
            <a:off x="3773488" y="5355676"/>
            <a:ext cx="3200400" cy="342900"/>
            <a:chOff x="2971800" y="5410200"/>
            <a:chExt cx="4267200" cy="457200"/>
          </a:xfrm>
        </p:grpSpPr>
        <p:grpSp>
          <p:nvGrpSpPr>
            <p:cNvPr id="48137" name="Group 17"/>
            <p:cNvGrpSpPr>
              <a:grpSpLocks/>
            </p:cNvGrpSpPr>
            <p:nvPr/>
          </p:nvGrpSpPr>
          <p:grpSpPr bwMode="auto">
            <a:xfrm>
              <a:off x="2971800" y="5410200"/>
              <a:ext cx="3352800" cy="457200"/>
              <a:chOff x="2514600" y="1981200"/>
              <a:chExt cx="3352800" cy="457200"/>
            </a:xfrm>
          </p:grpSpPr>
          <p:sp>
            <p:nvSpPr>
              <p:cNvPr id="48139" name="Rectangle 4"/>
              <p:cNvSpPr>
                <a:spLocks noChangeArrowheads="1"/>
              </p:cNvSpPr>
              <p:nvPr/>
            </p:nvSpPr>
            <p:spPr bwMode="auto">
              <a:xfrm>
                <a:off x="2514600" y="1981200"/>
                <a:ext cx="1371600" cy="457200"/>
              </a:xfrm>
              <a:prstGeom prst="rect">
                <a:avLst/>
              </a:prstGeom>
              <a:solidFill>
                <a:srgbClr val="FFFF99"/>
              </a:solidFill>
              <a:ln w="28575">
                <a:solidFill>
                  <a:schemeClr val="tx1"/>
                </a:solidFill>
                <a:miter lim="800000"/>
                <a:headEnd/>
                <a:tailEnd/>
              </a:ln>
            </p:spPr>
            <p:txBody>
              <a:bodyPr wrap="none" lIns="68575" tIns="34288" rIns="68575" bIns="34288"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750"/>
                  </a:spcBef>
                  <a:spcAft>
                    <a:spcPts val="750"/>
                  </a:spcAft>
                  <a:buNone/>
                </a:pPr>
                <a:r>
                  <a:rPr lang="en-US" altLang="x-none" sz="1800"/>
                  <a:t>2</a:t>
                </a:r>
              </a:p>
            </p:txBody>
          </p:sp>
          <p:sp>
            <p:nvSpPr>
              <p:cNvPr id="48140" name="Rectangle 5"/>
              <p:cNvSpPr>
                <a:spLocks noChangeArrowheads="1"/>
              </p:cNvSpPr>
              <p:nvPr/>
            </p:nvSpPr>
            <p:spPr bwMode="auto">
              <a:xfrm>
                <a:off x="3886200" y="1981200"/>
                <a:ext cx="1066800" cy="457200"/>
              </a:xfrm>
              <a:prstGeom prst="rect">
                <a:avLst/>
              </a:prstGeom>
              <a:solidFill>
                <a:srgbClr val="FFFF99"/>
              </a:solidFill>
              <a:ln w="28575">
                <a:solidFill>
                  <a:schemeClr val="tx1"/>
                </a:solidFill>
                <a:miter lim="800000"/>
                <a:headEnd/>
                <a:tailEnd/>
              </a:ln>
            </p:spPr>
            <p:txBody>
              <a:bodyPr wrap="none" lIns="68575" tIns="34288" rIns="68575" bIns="34288"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750"/>
                  </a:spcBef>
                  <a:spcAft>
                    <a:spcPts val="750"/>
                  </a:spcAft>
                  <a:buNone/>
                </a:pPr>
                <a:r>
                  <a:rPr lang="en-US" altLang="x-none" sz="1800" b="1" u="sng" dirty="0">
                    <a:solidFill>
                      <a:srgbClr val="3366FF"/>
                    </a:solidFill>
                  </a:rPr>
                  <a:t>3+1=4</a:t>
                </a:r>
                <a:endParaRPr lang="en-US" altLang="x-none" sz="1800" b="1" u="sng" dirty="0">
                  <a:solidFill>
                    <a:srgbClr val="3366FF"/>
                  </a:solidFill>
                  <a:latin typeface="Times New Roman" charset="0"/>
                </a:endParaRPr>
              </a:p>
            </p:txBody>
          </p:sp>
          <p:sp>
            <p:nvSpPr>
              <p:cNvPr id="48141" name="Rectangle 6"/>
              <p:cNvSpPr>
                <a:spLocks noChangeArrowheads="1"/>
              </p:cNvSpPr>
              <p:nvPr/>
            </p:nvSpPr>
            <p:spPr bwMode="auto">
              <a:xfrm>
                <a:off x="4953000" y="1981200"/>
                <a:ext cx="914400" cy="457200"/>
              </a:xfrm>
              <a:prstGeom prst="rect">
                <a:avLst/>
              </a:prstGeom>
              <a:solidFill>
                <a:srgbClr val="FFFF99"/>
              </a:solidFill>
              <a:ln w="28575">
                <a:solidFill>
                  <a:schemeClr val="tx1"/>
                </a:solidFill>
                <a:miter lim="800000"/>
                <a:headEnd/>
                <a:tailEnd/>
              </a:ln>
            </p:spPr>
            <p:txBody>
              <a:bodyPr wrap="none" lIns="68575" tIns="34288" rIns="68575" bIns="34288"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750"/>
                  </a:spcBef>
                  <a:spcAft>
                    <a:spcPts val="750"/>
                  </a:spcAft>
                  <a:buNone/>
                </a:pPr>
                <a:r>
                  <a:rPr lang="en-US" altLang="x-none" sz="1800"/>
                  <a:t>8</a:t>
                </a:r>
                <a:endParaRPr lang="en-US" altLang="x-none" sz="1800">
                  <a:latin typeface="Times New Roman" charset="0"/>
                </a:endParaRPr>
              </a:p>
            </p:txBody>
          </p:sp>
        </p:grpSp>
        <p:sp>
          <p:nvSpPr>
            <p:cNvPr id="48138" name="Rectangle 6"/>
            <p:cNvSpPr>
              <a:spLocks noChangeArrowheads="1"/>
            </p:cNvSpPr>
            <p:nvPr/>
          </p:nvSpPr>
          <p:spPr bwMode="auto">
            <a:xfrm>
              <a:off x="6324600" y="5410200"/>
              <a:ext cx="914400" cy="457200"/>
            </a:xfrm>
            <a:prstGeom prst="rect">
              <a:avLst/>
            </a:prstGeom>
            <a:solidFill>
              <a:srgbClr val="FFFF99"/>
            </a:solidFill>
            <a:ln w="28575">
              <a:solidFill>
                <a:schemeClr val="tx1"/>
              </a:solidFill>
              <a:miter lim="800000"/>
              <a:headEnd/>
              <a:tailEnd/>
            </a:ln>
          </p:spPr>
          <p:txBody>
            <a:bodyPr wrap="none" lIns="68575" tIns="34288" rIns="68575" bIns="34288"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750"/>
                </a:spcBef>
                <a:spcAft>
                  <a:spcPts val="750"/>
                </a:spcAft>
                <a:buNone/>
              </a:pPr>
              <a:r>
                <a:rPr lang="en-US" altLang="x-none" sz="1800" b="1" u="sng">
                  <a:solidFill>
                    <a:srgbClr val="FF0000"/>
                  </a:solidFill>
                </a:rPr>
                <a:t>X</a:t>
              </a:r>
              <a:endParaRPr lang="en-US" altLang="x-none" sz="1800" b="1" u="sng">
                <a:solidFill>
                  <a:srgbClr val="FF0000"/>
                </a:solidFill>
                <a:latin typeface="Times New Roman" charset="0"/>
              </a:endParaRPr>
            </a:p>
          </p:txBody>
        </p:sp>
      </p:grpSp>
      <p:pic>
        <p:nvPicPr>
          <p:cNvPr id="30" name="Picture 16" descr="underline_base">
            <a:extLst>
              <a:ext uri="{FF2B5EF4-FFF2-40B4-BE49-F238E27FC236}">
                <a16:creationId xmlns:a16="http://schemas.microsoft.com/office/drawing/2014/main" id="{5E295C86-A053-9E4B-BBAD-C3A9F19233A6}"/>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V="1">
            <a:off x="322341" y="730013"/>
            <a:ext cx="5171024" cy="49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239161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10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710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1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71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460BE-754A-814C-ADF8-B0B7AF908F0C}"/>
              </a:ext>
            </a:extLst>
          </p:cNvPr>
          <p:cNvSpPr>
            <a:spLocks noGrp="1"/>
          </p:cNvSpPr>
          <p:nvPr>
            <p:ph type="title"/>
          </p:nvPr>
        </p:nvSpPr>
        <p:spPr>
          <a:xfrm>
            <a:off x="213190" y="176996"/>
            <a:ext cx="8562509" cy="536852"/>
          </a:xfrm>
        </p:spPr>
        <p:txBody>
          <a:bodyPr/>
          <a:lstStyle/>
          <a:p>
            <a:r>
              <a:rPr lang="en-US" dirty="0">
                <a:latin typeface="Gill Sans MT" panose="020B0502020104020203" pitchFamily="34" charset="77"/>
              </a:rPr>
              <a:t>Animating the previous example</a:t>
            </a:r>
          </a:p>
        </p:txBody>
      </p:sp>
      <p:sp>
        <p:nvSpPr>
          <p:cNvPr id="34" name="TextBox 33">
            <a:extLst>
              <a:ext uri="{FF2B5EF4-FFF2-40B4-BE49-F238E27FC236}">
                <a16:creationId xmlns:a16="http://schemas.microsoft.com/office/drawing/2014/main" id="{9CE94785-5086-C94A-A117-CAA7E3CF4720}"/>
              </a:ext>
            </a:extLst>
          </p:cNvPr>
          <p:cNvSpPr txBox="1"/>
          <p:nvPr/>
        </p:nvSpPr>
        <p:spPr>
          <a:xfrm>
            <a:off x="280676" y="2128789"/>
            <a:ext cx="8863324" cy="923330"/>
          </a:xfrm>
          <a:prstGeom prst="rect">
            <a:avLst/>
          </a:prstGeom>
          <a:noFill/>
        </p:spPr>
        <p:txBody>
          <a:bodyPr wrap="none" rtlCol="0">
            <a:spAutoFit/>
          </a:bodyPr>
          <a:lstStyle/>
          <a:p>
            <a:r>
              <a:rPr lang="en-US" dirty="0"/>
              <a:t>Bridge8 BPDU is </a:t>
            </a:r>
            <a:r>
              <a:rPr lang="en-US" dirty="0">
                <a:solidFill>
                  <a:srgbClr val="C00000"/>
                </a:solidFill>
              </a:rPr>
              <a:t>&lt;&lt;</a:t>
            </a:r>
            <a:r>
              <a:rPr lang="en-US" dirty="0"/>
              <a:t> Received BPDU from Bridge12 via port X</a:t>
            </a:r>
          </a:p>
          <a:p>
            <a:r>
              <a:rPr lang="en-US" dirty="0"/>
              <a:t>Bridge8 claims it has better INFO (news) (C</a:t>
            </a:r>
            <a:r>
              <a:rPr lang="en-US" baseline="-25000" dirty="0"/>
              <a:t>8</a:t>
            </a:r>
            <a:r>
              <a:rPr lang="en-US" dirty="0"/>
              <a:t>=2</a:t>
            </a:r>
            <a:r>
              <a:rPr lang="en-US" baseline="-25000" dirty="0"/>
              <a:t> </a:t>
            </a:r>
            <a:r>
              <a:rPr lang="en-US" dirty="0"/>
              <a:t>&lt; C</a:t>
            </a:r>
            <a:r>
              <a:rPr lang="en-US" baseline="-25000" dirty="0"/>
              <a:t>12</a:t>
            </a:r>
            <a:r>
              <a:rPr lang="en-US" dirty="0"/>
              <a:t>=3), i.e., received news is </a:t>
            </a:r>
            <a:r>
              <a:rPr lang="en-US" dirty="0">
                <a:solidFill>
                  <a:srgbClr val="C00000"/>
                </a:solidFill>
              </a:rPr>
              <a:t>worse</a:t>
            </a:r>
          </a:p>
          <a:p>
            <a:r>
              <a:rPr lang="en-US" dirty="0"/>
              <a:t>Bridge8 sends its BPDU to neighboring Bridge12 via Port X</a:t>
            </a:r>
          </a:p>
        </p:txBody>
      </p:sp>
      <p:sp>
        <p:nvSpPr>
          <p:cNvPr id="84" name="TextBox 83">
            <a:extLst>
              <a:ext uri="{FF2B5EF4-FFF2-40B4-BE49-F238E27FC236}">
                <a16:creationId xmlns:a16="http://schemas.microsoft.com/office/drawing/2014/main" id="{C0F6DAB8-3D5F-2340-8532-E16E55FE0A05}"/>
              </a:ext>
            </a:extLst>
          </p:cNvPr>
          <p:cNvSpPr txBox="1"/>
          <p:nvPr/>
        </p:nvSpPr>
        <p:spPr>
          <a:xfrm>
            <a:off x="146518" y="5540147"/>
            <a:ext cx="2659702" cy="369332"/>
          </a:xfrm>
          <a:prstGeom prst="rect">
            <a:avLst/>
          </a:prstGeom>
          <a:noFill/>
        </p:spPr>
        <p:txBody>
          <a:bodyPr wrap="none" rtlCol="0">
            <a:spAutoFit/>
          </a:bodyPr>
          <a:lstStyle/>
          <a:p>
            <a:r>
              <a:rPr lang="en-US" dirty="0"/>
              <a:t>If ?? &gt; 8 ? e.g. (?? = 20)</a:t>
            </a:r>
          </a:p>
        </p:txBody>
      </p:sp>
      <p:cxnSp>
        <p:nvCxnSpPr>
          <p:cNvPr id="102" name="Straight Arrow Connector 101">
            <a:extLst>
              <a:ext uri="{FF2B5EF4-FFF2-40B4-BE49-F238E27FC236}">
                <a16:creationId xmlns:a16="http://schemas.microsoft.com/office/drawing/2014/main" id="{6391625B-6824-C841-A5A4-F5F3909CBEC1}"/>
              </a:ext>
            </a:extLst>
          </p:cNvPr>
          <p:cNvCxnSpPr>
            <a:cxnSpLocks/>
          </p:cNvCxnSpPr>
          <p:nvPr/>
        </p:nvCxnSpPr>
        <p:spPr bwMode="auto">
          <a:xfrm>
            <a:off x="2667079" y="5740318"/>
            <a:ext cx="380997" cy="820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03" name="Straight Arrow Connector 102">
            <a:extLst>
              <a:ext uri="{FF2B5EF4-FFF2-40B4-BE49-F238E27FC236}">
                <a16:creationId xmlns:a16="http://schemas.microsoft.com/office/drawing/2014/main" id="{574A95D2-F448-FE46-890B-EC7822C7834A}"/>
              </a:ext>
            </a:extLst>
          </p:cNvPr>
          <p:cNvCxnSpPr>
            <a:cxnSpLocks/>
          </p:cNvCxnSpPr>
          <p:nvPr/>
        </p:nvCxnSpPr>
        <p:spPr bwMode="auto">
          <a:xfrm>
            <a:off x="2586955" y="6085100"/>
            <a:ext cx="380997"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04" name="TextBox 103">
            <a:extLst>
              <a:ext uri="{FF2B5EF4-FFF2-40B4-BE49-F238E27FC236}">
                <a16:creationId xmlns:a16="http://schemas.microsoft.com/office/drawing/2014/main" id="{B0EE3E29-B84C-1D4D-A242-ED9B19EF0F32}"/>
              </a:ext>
            </a:extLst>
          </p:cNvPr>
          <p:cNvSpPr txBox="1"/>
          <p:nvPr/>
        </p:nvSpPr>
        <p:spPr>
          <a:xfrm>
            <a:off x="3060432" y="5578247"/>
            <a:ext cx="5272597" cy="338554"/>
          </a:xfrm>
          <a:prstGeom prst="rect">
            <a:avLst/>
          </a:prstGeom>
          <a:noFill/>
        </p:spPr>
        <p:txBody>
          <a:bodyPr wrap="none" rtlCol="0">
            <a:spAutoFit/>
          </a:bodyPr>
          <a:lstStyle/>
          <a:p>
            <a:r>
              <a:rPr lang="en-US" sz="1600" dirty="0">
                <a:solidFill>
                  <a:srgbClr val="0070C0"/>
                </a:solidFill>
              </a:rPr>
              <a:t>Changes</a:t>
            </a:r>
            <a:r>
              <a:rPr lang="en-US" sz="1600" dirty="0"/>
              <a:t> its choice to Bridge8 to connect to Root via “</a:t>
            </a:r>
            <a:r>
              <a:rPr lang="en-US" sz="1600" b="1" dirty="0">
                <a:solidFill>
                  <a:srgbClr val="0070C0"/>
                </a:solidFill>
              </a:rPr>
              <a:t>F</a:t>
            </a:r>
            <a:r>
              <a:rPr lang="en-US" sz="1600" dirty="0"/>
              <a:t>”</a:t>
            </a:r>
          </a:p>
        </p:txBody>
      </p:sp>
      <p:sp>
        <p:nvSpPr>
          <p:cNvPr id="105" name="TextBox 104">
            <a:extLst>
              <a:ext uri="{FF2B5EF4-FFF2-40B4-BE49-F238E27FC236}">
                <a16:creationId xmlns:a16="http://schemas.microsoft.com/office/drawing/2014/main" id="{1AA02096-C752-634C-A213-4C9F26BE8E53}"/>
              </a:ext>
            </a:extLst>
          </p:cNvPr>
          <p:cNvSpPr txBox="1"/>
          <p:nvPr/>
        </p:nvSpPr>
        <p:spPr>
          <a:xfrm>
            <a:off x="3000969" y="5895800"/>
            <a:ext cx="5981125" cy="338554"/>
          </a:xfrm>
          <a:prstGeom prst="rect">
            <a:avLst/>
          </a:prstGeom>
          <a:noFill/>
        </p:spPr>
        <p:txBody>
          <a:bodyPr wrap="none" rtlCol="0">
            <a:spAutoFit/>
          </a:bodyPr>
          <a:lstStyle/>
          <a:p>
            <a:r>
              <a:rPr lang="en-US" sz="1600" dirty="0">
                <a:solidFill>
                  <a:srgbClr val="C00000"/>
                </a:solidFill>
              </a:rPr>
              <a:t>Retains</a:t>
            </a:r>
            <a:r>
              <a:rPr lang="en-US" sz="1600" dirty="0"/>
              <a:t> its current choice of Bridge?? to connect to Root via “</a:t>
            </a:r>
            <a:r>
              <a:rPr lang="en-US" sz="1600" dirty="0">
                <a:solidFill>
                  <a:srgbClr val="C00000"/>
                </a:solidFill>
              </a:rPr>
              <a:t>C</a:t>
            </a:r>
            <a:r>
              <a:rPr lang="en-US" sz="1600" dirty="0"/>
              <a:t>”</a:t>
            </a:r>
          </a:p>
        </p:txBody>
      </p:sp>
      <p:grpSp>
        <p:nvGrpSpPr>
          <p:cNvPr id="3" name="Group 2">
            <a:extLst>
              <a:ext uri="{FF2B5EF4-FFF2-40B4-BE49-F238E27FC236}">
                <a16:creationId xmlns:a16="http://schemas.microsoft.com/office/drawing/2014/main" id="{4253AEB4-11C1-E544-BFD7-2CC212E6A9BA}"/>
              </a:ext>
            </a:extLst>
          </p:cNvPr>
          <p:cNvGrpSpPr/>
          <p:nvPr/>
        </p:nvGrpSpPr>
        <p:grpSpPr>
          <a:xfrm>
            <a:off x="1151158" y="1065164"/>
            <a:ext cx="5745621" cy="1016106"/>
            <a:chOff x="1252758" y="1674764"/>
            <a:chExt cx="5745621" cy="1016106"/>
          </a:xfrm>
        </p:grpSpPr>
        <p:grpSp>
          <p:nvGrpSpPr>
            <p:cNvPr id="92" name="Group 91">
              <a:extLst>
                <a:ext uri="{FF2B5EF4-FFF2-40B4-BE49-F238E27FC236}">
                  <a16:creationId xmlns:a16="http://schemas.microsoft.com/office/drawing/2014/main" id="{604416D2-10BA-3446-957C-CE1AE62594C3}"/>
                </a:ext>
              </a:extLst>
            </p:cNvPr>
            <p:cNvGrpSpPr/>
            <p:nvPr/>
          </p:nvGrpSpPr>
          <p:grpSpPr>
            <a:xfrm>
              <a:off x="1795759" y="2188647"/>
              <a:ext cx="2400300" cy="257175"/>
              <a:chOff x="1355500" y="1692798"/>
              <a:chExt cx="3200400" cy="342900"/>
            </a:xfrm>
          </p:grpSpPr>
          <p:grpSp>
            <p:nvGrpSpPr>
              <p:cNvPr id="7" name="Group 4">
                <a:extLst>
                  <a:ext uri="{FF2B5EF4-FFF2-40B4-BE49-F238E27FC236}">
                    <a16:creationId xmlns:a16="http://schemas.microsoft.com/office/drawing/2014/main" id="{B94C66BD-218A-8B43-8B5F-25C06F5D3B6D}"/>
                  </a:ext>
                </a:extLst>
              </p:cNvPr>
              <p:cNvGrpSpPr>
                <a:grpSpLocks/>
              </p:cNvGrpSpPr>
              <p:nvPr/>
            </p:nvGrpSpPr>
            <p:grpSpPr bwMode="auto">
              <a:xfrm>
                <a:off x="1355500" y="1692798"/>
                <a:ext cx="2514600" cy="342900"/>
                <a:chOff x="2514600" y="1981200"/>
                <a:chExt cx="3352800" cy="457200"/>
              </a:xfrm>
            </p:grpSpPr>
            <p:sp>
              <p:nvSpPr>
                <p:cNvPr id="9" name="Rectangle 4">
                  <a:extLst>
                    <a:ext uri="{FF2B5EF4-FFF2-40B4-BE49-F238E27FC236}">
                      <a16:creationId xmlns:a16="http://schemas.microsoft.com/office/drawing/2014/main" id="{AFE35CE1-8808-ED47-B564-EC64F6B9C92E}"/>
                    </a:ext>
                  </a:extLst>
                </p:cNvPr>
                <p:cNvSpPr>
                  <a:spLocks noChangeArrowheads="1"/>
                </p:cNvSpPr>
                <p:nvPr/>
              </p:nvSpPr>
              <p:spPr bwMode="auto">
                <a:xfrm>
                  <a:off x="2514600" y="1981200"/>
                  <a:ext cx="1371600" cy="457200"/>
                </a:xfrm>
                <a:prstGeom prst="rect">
                  <a:avLst/>
                </a:prstGeom>
                <a:solidFill>
                  <a:srgbClr val="FFFF99"/>
                </a:solidFill>
                <a:ln w="28575">
                  <a:solidFill>
                    <a:schemeClr val="tx1"/>
                  </a:solidFill>
                  <a:miter lim="800000"/>
                  <a:headEnd/>
                  <a:tailEnd/>
                </a:ln>
              </p:spPr>
              <p:txBody>
                <a:bodyPr wrap="none" lIns="51431" tIns="25716" rIns="51431" bIns="25716"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563"/>
                    </a:spcBef>
                    <a:spcAft>
                      <a:spcPts val="563"/>
                    </a:spcAft>
                    <a:buNone/>
                  </a:pPr>
                  <a:r>
                    <a:rPr lang="en-US" altLang="x-none" sz="1350"/>
                    <a:t>R=2</a:t>
                  </a:r>
                </a:p>
              </p:txBody>
            </p:sp>
            <p:sp>
              <p:nvSpPr>
                <p:cNvPr id="10" name="Rectangle 5">
                  <a:extLst>
                    <a:ext uri="{FF2B5EF4-FFF2-40B4-BE49-F238E27FC236}">
                      <a16:creationId xmlns:a16="http://schemas.microsoft.com/office/drawing/2014/main" id="{02DB37EA-5543-034F-A25C-520D2460F52D}"/>
                    </a:ext>
                  </a:extLst>
                </p:cNvPr>
                <p:cNvSpPr>
                  <a:spLocks noChangeArrowheads="1"/>
                </p:cNvSpPr>
                <p:nvPr/>
              </p:nvSpPr>
              <p:spPr bwMode="auto">
                <a:xfrm>
                  <a:off x="3886200" y="1981200"/>
                  <a:ext cx="1066800" cy="457200"/>
                </a:xfrm>
                <a:prstGeom prst="rect">
                  <a:avLst/>
                </a:prstGeom>
                <a:solidFill>
                  <a:srgbClr val="FFFF99"/>
                </a:solidFill>
                <a:ln w="28575">
                  <a:solidFill>
                    <a:schemeClr val="tx1"/>
                  </a:solidFill>
                  <a:miter lim="800000"/>
                  <a:headEnd/>
                  <a:tailEnd/>
                </a:ln>
              </p:spPr>
              <p:txBody>
                <a:bodyPr wrap="none" lIns="51431" tIns="25716" rIns="51431" bIns="25716"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563"/>
                    </a:spcBef>
                    <a:spcAft>
                      <a:spcPts val="563"/>
                    </a:spcAft>
                    <a:buNone/>
                  </a:pPr>
                  <a:r>
                    <a:rPr lang="en-US" altLang="x-none" sz="1350" b="1" dirty="0">
                      <a:solidFill>
                        <a:srgbClr val="3366FF"/>
                      </a:solidFill>
                    </a:rPr>
                    <a:t>Cost=3</a:t>
                  </a:r>
                  <a:endParaRPr lang="en-US" altLang="x-none" sz="1350" b="1" dirty="0">
                    <a:solidFill>
                      <a:srgbClr val="3366FF"/>
                    </a:solidFill>
                    <a:latin typeface="Times New Roman" charset="0"/>
                  </a:endParaRPr>
                </a:p>
              </p:txBody>
            </p:sp>
            <p:sp>
              <p:nvSpPr>
                <p:cNvPr id="11" name="Rectangle 6">
                  <a:extLst>
                    <a:ext uri="{FF2B5EF4-FFF2-40B4-BE49-F238E27FC236}">
                      <a16:creationId xmlns:a16="http://schemas.microsoft.com/office/drawing/2014/main" id="{DB662650-B2CA-5947-AAC4-C763FA4B5FDB}"/>
                    </a:ext>
                  </a:extLst>
                </p:cNvPr>
                <p:cNvSpPr>
                  <a:spLocks noChangeArrowheads="1"/>
                </p:cNvSpPr>
                <p:nvPr/>
              </p:nvSpPr>
              <p:spPr bwMode="auto">
                <a:xfrm>
                  <a:off x="4953000" y="1981200"/>
                  <a:ext cx="914400" cy="457200"/>
                </a:xfrm>
                <a:prstGeom prst="rect">
                  <a:avLst/>
                </a:prstGeom>
                <a:solidFill>
                  <a:srgbClr val="FFFF99"/>
                </a:solidFill>
                <a:ln w="28575">
                  <a:solidFill>
                    <a:schemeClr val="tx1"/>
                  </a:solidFill>
                  <a:miter lim="800000"/>
                  <a:headEnd/>
                  <a:tailEnd/>
                </a:ln>
              </p:spPr>
              <p:txBody>
                <a:bodyPr wrap="none" lIns="51431" tIns="25716" rIns="51431" bIns="25716"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563"/>
                    </a:spcBef>
                    <a:spcAft>
                      <a:spcPts val="563"/>
                    </a:spcAft>
                    <a:buNone/>
                  </a:pPr>
                  <a:r>
                    <a:rPr lang="en-US" altLang="x-none" sz="1350"/>
                    <a:t>12</a:t>
                  </a:r>
                  <a:endParaRPr lang="en-US" altLang="x-none" sz="1350">
                    <a:latin typeface="Times New Roman" charset="0"/>
                  </a:endParaRPr>
                </a:p>
              </p:txBody>
            </p:sp>
          </p:grpSp>
          <p:sp>
            <p:nvSpPr>
              <p:cNvPr id="8" name="Rectangle 6">
                <a:extLst>
                  <a:ext uri="{FF2B5EF4-FFF2-40B4-BE49-F238E27FC236}">
                    <a16:creationId xmlns:a16="http://schemas.microsoft.com/office/drawing/2014/main" id="{5ACF9D5C-C6CE-FC41-9A38-78D7FE8B1B18}"/>
                  </a:ext>
                </a:extLst>
              </p:cNvPr>
              <p:cNvSpPr>
                <a:spLocks noChangeArrowheads="1"/>
              </p:cNvSpPr>
              <p:nvPr/>
            </p:nvSpPr>
            <p:spPr bwMode="auto">
              <a:xfrm>
                <a:off x="3870100" y="1692798"/>
                <a:ext cx="685800" cy="342900"/>
              </a:xfrm>
              <a:prstGeom prst="rect">
                <a:avLst/>
              </a:prstGeom>
              <a:solidFill>
                <a:srgbClr val="FFFF99"/>
              </a:solidFill>
              <a:ln w="28575">
                <a:solidFill>
                  <a:schemeClr val="tx1"/>
                </a:solidFill>
                <a:miter lim="800000"/>
                <a:headEnd/>
                <a:tailEnd/>
              </a:ln>
            </p:spPr>
            <p:txBody>
              <a:bodyPr wrap="none" lIns="51431" tIns="25716" rIns="51431" bIns="25716"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563"/>
                  </a:spcBef>
                  <a:spcAft>
                    <a:spcPts val="563"/>
                  </a:spcAft>
                  <a:buNone/>
                </a:pPr>
                <a:r>
                  <a:rPr lang="en-US" altLang="x-none" sz="1350"/>
                  <a:t>C</a:t>
                </a:r>
                <a:endParaRPr lang="en-US" altLang="x-none" sz="1350">
                  <a:latin typeface="Times New Roman" charset="0"/>
                </a:endParaRPr>
              </a:p>
            </p:txBody>
          </p:sp>
        </p:grpSp>
        <p:sp>
          <p:nvSpPr>
            <p:cNvPr id="13" name="Rectangle 12">
              <a:extLst>
                <a:ext uri="{FF2B5EF4-FFF2-40B4-BE49-F238E27FC236}">
                  <a16:creationId xmlns:a16="http://schemas.microsoft.com/office/drawing/2014/main" id="{D7B01881-5F06-8545-A4A5-A1F3283DC37E}"/>
                </a:ext>
              </a:extLst>
            </p:cNvPr>
            <p:cNvSpPr/>
            <p:nvPr/>
          </p:nvSpPr>
          <p:spPr bwMode="auto">
            <a:xfrm>
              <a:off x="5305903" y="1861461"/>
              <a:ext cx="758861" cy="27699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7D37E7E0-5E19-D642-B339-FBE59D8F6249}"/>
                </a:ext>
              </a:extLst>
            </p:cNvPr>
            <p:cNvSpPr txBox="1">
              <a:spLocks noChangeArrowheads="1"/>
            </p:cNvSpPr>
            <p:nvPr/>
          </p:nvSpPr>
          <p:spPr bwMode="auto">
            <a:xfrm>
              <a:off x="5300869" y="1882036"/>
              <a:ext cx="8354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ts val="563"/>
                </a:spcBef>
                <a:spcAft>
                  <a:spcPts val="563"/>
                </a:spcAft>
                <a:buNone/>
              </a:pPr>
              <a:r>
                <a:rPr lang="en-US" altLang="x-none" sz="1200" b="1" dirty="0">
                  <a:solidFill>
                    <a:srgbClr val="000000"/>
                  </a:solidFill>
                  <a:latin typeface="Courier New" charset="0"/>
                </a:rPr>
                <a:t>BRIDGE8</a:t>
              </a:r>
            </a:p>
          </p:txBody>
        </p:sp>
        <p:grpSp>
          <p:nvGrpSpPr>
            <p:cNvPr id="96" name="Group 95">
              <a:extLst>
                <a:ext uri="{FF2B5EF4-FFF2-40B4-BE49-F238E27FC236}">
                  <a16:creationId xmlns:a16="http://schemas.microsoft.com/office/drawing/2014/main" id="{42276C3D-AAA9-C949-8C91-520D4299A3C2}"/>
                </a:ext>
              </a:extLst>
            </p:cNvPr>
            <p:cNvGrpSpPr/>
            <p:nvPr/>
          </p:nvGrpSpPr>
          <p:grpSpPr>
            <a:xfrm>
              <a:off x="4598079" y="2433695"/>
              <a:ext cx="2400300" cy="257175"/>
              <a:chOff x="4370357" y="2477597"/>
              <a:chExt cx="3200400" cy="342900"/>
            </a:xfrm>
          </p:grpSpPr>
          <p:sp>
            <p:nvSpPr>
              <p:cNvPr id="18" name="Rectangle 4">
                <a:extLst>
                  <a:ext uri="{FF2B5EF4-FFF2-40B4-BE49-F238E27FC236}">
                    <a16:creationId xmlns:a16="http://schemas.microsoft.com/office/drawing/2014/main" id="{915D7AED-9441-714C-9714-D4AC662B3F07}"/>
                  </a:ext>
                </a:extLst>
              </p:cNvPr>
              <p:cNvSpPr>
                <a:spLocks noChangeArrowheads="1"/>
              </p:cNvSpPr>
              <p:nvPr/>
            </p:nvSpPr>
            <p:spPr bwMode="auto">
              <a:xfrm>
                <a:off x="4370357" y="2477597"/>
                <a:ext cx="1028700" cy="342900"/>
              </a:xfrm>
              <a:prstGeom prst="rect">
                <a:avLst/>
              </a:prstGeom>
              <a:solidFill>
                <a:srgbClr val="FFFF99"/>
              </a:solidFill>
              <a:ln w="28575">
                <a:solidFill>
                  <a:schemeClr val="tx1"/>
                </a:solidFill>
                <a:miter lim="800000"/>
                <a:headEnd/>
                <a:tailEnd/>
              </a:ln>
            </p:spPr>
            <p:txBody>
              <a:bodyPr wrap="none" lIns="51431" tIns="25716" rIns="51431" bIns="25716"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563"/>
                  </a:spcBef>
                  <a:spcAft>
                    <a:spcPts val="563"/>
                  </a:spcAft>
                  <a:buNone/>
                </a:pPr>
                <a:r>
                  <a:rPr lang="en-US" altLang="x-none" sz="1350"/>
                  <a:t>R=2</a:t>
                </a:r>
              </a:p>
            </p:txBody>
          </p:sp>
          <p:sp>
            <p:nvSpPr>
              <p:cNvPr id="19" name="Rectangle 5">
                <a:extLst>
                  <a:ext uri="{FF2B5EF4-FFF2-40B4-BE49-F238E27FC236}">
                    <a16:creationId xmlns:a16="http://schemas.microsoft.com/office/drawing/2014/main" id="{46D99F93-9495-644B-92DA-FF012390BC3E}"/>
                  </a:ext>
                </a:extLst>
              </p:cNvPr>
              <p:cNvSpPr>
                <a:spLocks noChangeArrowheads="1"/>
              </p:cNvSpPr>
              <p:nvPr/>
            </p:nvSpPr>
            <p:spPr bwMode="auto">
              <a:xfrm>
                <a:off x="5399057" y="2477597"/>
                <a:ext cx="800100" cy="342900"/>
              </a:xfrm>
              <a:prstGeom prst="rect">
                <a:avLst/>
              </a:prstGeom>
              <a:solidFill>
                <a:srgbClr val="FFFF99"/>
              </a:solidFill>
              <a:ln w="28575">
                <a:solidFill>
                  <a:schemeClr val="tx1"/>
                </a:solidFill>
                <a:miter lim="800000"/>
                <a:headEnd/>
                <a:tailEnd/>
              </a:ln>
            </p:spPr>
            <p:txBody>
              <a:bodyPr wrap="none" lIns="51431" tIns="25716" rIns="51431" bIns="25716"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563"/>
                  </a:spcBef>
                  <a:spcAft>
                    <a:spcPts val="563"/>
                  </a:spcAft>
                  <a:buNone/>
                </a:pPr>
                <a:r>
                  <a:rPr lang="en-US" altLang="x-none" sz="1350" b="1" dirty="0">
                    <a:solidFill>
                      <a:srgbClr val="3366FF"/>
                    </a:solidFill>
                  </a:rPr>
                  <a:t>Cost=2</a:t>
                </a:r>
                <a:endParaRPr lang="en-US" altLang="x-none" sz="1350" b="1" dirty="0">
                  <a:solidFill>
                    <a:srgbClr val="3366FF"/>
                  </a:solidFill>
                  <a:latin typeface="Times New Roman" charset="0"/>
                </a:endParaRPr>
              </a:p>
            </p:txBody>
          </p:sp>
          <p:sp>
            <p:nvSpPr>
              <p:cNvPr id="20" name="Rectangle 6">
                <a:extLst>
                  <a:ext uri="{FF2B5EF4-FFF2-40B4-BE49-F238E27FC236}">
                    <a16:creationId xmlns:a16="http://schemas.microsoft.com/office/drawing/2014/main" id="{A162DB76-59A7-2240-9B59-74C58FD462F2}"/>
                  </a:ext>
                </a:extLst>
              </p:cNvPr>
              <p:cNvSpPr>
                <a:spLocks noChangeArrowheads="1"/>
              </p:cNvSpPr>
              <p:nvPr/>
            </p:nvSpPr>
            <p:spPr bwMode="auto">
              <a:xfrm>
                <a:off x="6199157" y="2477597"/>
                <a:ext cx="685800" cy="342900"/>
              </a:xfrm>
              <a:prstGeom prst="rect">
                <a:avLst/>
              </a:prstGeom>
              <a:solidFill>
                <a:srgbClr val="FFFF99"/>
              </a:solidFill>
              <a:ln w="28575">
                <a:solidFill>
                  <a:schemeClr val="tx1"/>
                </a:solidFill>
                <a:miter lim="800000"/>
                <a:headEnd/>
                <a:tailEnd/>
              </a:ln>
            </p:spPr>
            <p:txBody>
              <a:bodyPr wrap="none" lIns="51431" tIns="25716" rIns="51431" bIns="25716"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563"/>
                  </a:spcBef>
                  <a:spcAft>
                    <a:spcPts val="563"/>
                  </a:spcAft>
                  <a:buNone/>
                </a:pPr>
                <a:r>
                  <a:rPr lang="en-US" altLang="x-none" sz="1350"/>
                  <a:t>8</a:t>
                </a:r>
                <a:endParaRPr lang="en-US" altLang="x-none" sz="1350">
                  <a:latin typeface="Times New Roman" charset="0"/>
                </a:endParaRPr>
              </a:p>
            </p:txBody>
          </p:sp>
          <p:sp>
            <p:nvSpPr>
              <p:cNvPr id="17" name="Rectangle 6">
                <a:extLst>
                  <a:ext uri="{FF2B5EF4-FFF2-40B4-BE49-F238E27FC236}">
                    <a16:creationId xmlns:a16="http://schemas.microsoft.com/office/drawing/2014/main" id="{0FD81E27-A97A-9845-9404-F1272A10326A}"/>
                  </a:ext>
                </a:extLst>
              </p:cNvPr>
              <p:cNvSpPr>
                <a:spLocks noChangeArrowheads="1"/>
              </p:cNvSpPr>
              <p:nvPr/>
            </p:nvSpPr>
            <p:spPr bwMode="auto">
              <a:xfrm>
                <a:off x="6884957" y="2477597"/>
                <a:ext cx="685800" cy="342900"/>
              </a:xfrm>
              <a:prstGeom prst="rect">
                <a:avLst/>
              </a:prstGeom>
              <a:solidFill>
                <a:srgbClr val="FFFF99"/>
              </a:solidFill>
              <a:ln w="28575">
                <a:solidFill>
                  <a:schemeClr val="tx1"/>
                </a:solidFill>
                <a:miter lim="800000"/>
                <a:headEnd/>
                <a:tailEnd/>
              </a:ln>
            </p:spPr>
            <p:txBody>
              <a:bodyPr wrap="none" lIns="51431" tIns="25716" rIns="51431" bIns="25716"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563"/>
                  </a:spcBef>
                  <a:spcAft>
                    <a:spcPts val="563"/>
                  </a:spcAft>
                  <a:buNone/>
                </a:pPr>
                <a:r>
                  <a:rPr lang="en-US" altLang="x-none" sz="1350"/>
                  <a:t>A</a:t>
                </a:r>
                <a:endParaRPr lang="en-US" altLang="x-none" sz="1350">
                  <a:latin typeface="Times New Roman" charset="0"/>
                </a:endParaRPr>
              </a:p>
            </p:txBody>
          </p:sp>
        </p:grpSp>
        <p:sp>
          <p:nvSpPr>
            <p:cNvPr id="21" name="TextBox 20">
              <a:extLst>
                <a:ext uri="{FF2B5EF4-FFF2-40B4-BE49-F238E27FC236}">
                  <a16:creationId xmlns:a16="http://schemas.microsoft.com/office/drawing/2014/main" id="{33A0F605-9FD9-3A41-8802-1097A02B4196}"/>
                </a:ext>
              </a:extLst>
            </p:cNvPr>
            <p:cNvSpPr txBox="1"/>
            <p:nvPr/>
          </p:nvSpPr>
          <p:spPr>
            <a:xfrm>
              <a:off x="5062191" y="1728503"/>
              <a:ext cx="338554" cy="369332"/>
            </a:xfrm>
            <a:prstGeom prst="rect">
              <a:avLst/>
            </a:prstGeom>
            <a:noFill/>
          </p:spPr>
          <p:txBody>
            <a:bodyPr wrap="none" rtlCol="0">
              <a:spAutoFit/>
            </a:bodyPr>
            <a:lstStyle/>
            <a:p>
              <a:r>
                <a:rPr lang="en-US" dirty="0"/>
                <a:t>X</a:t>
              </a:r>
            </a:p>
          </p:txBody>
        </p:sp>
        <p:cxnSp>
          <p:nvCxnSpPr>
            <p:cNvPr id="25" name="Straight Connector 24">
              <a:extLst>
                <a:ext uri="{FF2B5EF4-FFF2-40B4-BE49-F238E27FC236}">
                  <a16:creationId xmlns:a16="http://schemas.microsoft.com/office/drawing/2014/main" id="{5C7AA10D-DB31-6142-AAC8-642C8D8DCDF9}"/>
                </a:ext>
              </a:extLst>
            </p:cNvPr>
            <p:cNvCxnSpPr/>
            <p:nvPr/>
          </p:nvCxnSpPr>
          <p:spPr bwMode="auto">
            <a:xfrm flipV="1">
              <a:off x="6087061" y="1837869"/>
              <a:ext cx="581980" cy="9235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7" name="Straight Connector 26">
              <a:extLst>
                <a:ext uri="{FF2B5EF4-FFF2-40B4-BE49-F238E27FC236}">
                  <a16:creationId xmlns:a16="http://schemas.microsoft.com/office/drawing/2014/main" id="{491D3013-DCA6-F144-8C4F-C0775D6AEF80}"/>
                </a:ext>
              </a:extLst>
            </p:cNvPr>
            <p:cNvCxnSpPr>
              <a:cxnSpLocks/>
            </p:cNvCxnSpPr>
            <p:nvPr/>
          </p:nvCxnSpPr>
          <p:spPr bwMode="auto">
            <a:xfrm>
              <a:off x="6076942" y="2010294"/>
              <a:ext cx="620049" cy="1154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9" name="Straight Connector 28">
              <a:extLst>
                <a:ext uri="{FF2B5EF4-FFF2-40B4-BE49-F238E27FC236}">
                  <a16:creationId xmlns:a16="http://schemas.microsoft.com/office/drawing/2014/main" id="{C9CB13A3-72BF-3543-8556-AFCDD7E4AA65}"/>
                </a:ext>
              </a:extLst>
            </p:cNvPr>
            <p:cNvCxnSpPr/>
            <p:nvPr/>
          </p:nvCxnSpPr>
          <p:spPr bwMode="auto">
            <a:xfrm>
              <a:off x="6078310" y="2101903"/>
              <a:ext cx="557772" cy="12606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0" name="TextBox 29">
              <a:extLst>
                <a:ext uri="{FF2B5EF4-FFF2-40B4-BE49-F238E27FC236}">
                  <a16:creationId xmlns:a16="http://schemas.microsoft.com/office/drawing/2014/main" id="{6472E894-C72F-F34F-AB3E-31EBFD6E534B}"/>
                </a:ext>
              </a:extLst>
            </p:cNvPr>
            <p:cNvSpPr txBox="1"/>
            <p:nvPr/>
          </p:nvSpPr>
          <p:spPr>
            <a:xfrm>
              <a:off x="6095352" y="1674764"/>
              <a:ext cx="338554" cy="369332"/>
            </a:xfrm>
            <a:prstGeom prst="rect">
              <a:avLst/>
            </a:prstGeom>
            <a:noFill/>
          </p:spPr>
          <p:txBody>
            <a:bodyPr wrap="none" rtlCol="0">
              <a:spAutoFit/>
            </a:bodyPr>
            <a:lstStyle/>
            <a:p>
              <a:r>
                <a:rPr lang="en-US" dirty="0"/>
                <a:t>A</a:t>
              </a:r>
            </a:p>
          </p:txBody>
        </p:sp>
        <p:sp>
          <p:nvSpPr>
            <p:cNvPr id="31" name="TextBox 30">
              <a:extLst>
                <a:ext uri="{FF2B5EF4-FFF2-40B4-BE49-F238E27FC236}">
                  <a16:creationId xmlns:a16="http://schemas.microsoft.com/office/drawing/2014/main" id="{EA3D0A0E-2DDF-3149-B37A-EF25A3AB5F30}"/>
                </a:ext>
              </a:extLst>
            </p:cNvPr>
            <p:cNvSpPr txBox="1"/>
            <p:nvPr/>
          </p:nvSpPr>
          <p:spPr>
            <a:xfrm>
              <a:off x="6144311" y="1897227"/>
              <a:ext cx="338554" cy="369332"/>
            </a:xfrm>
            <a:prstGeom prst="rect">
              <a:avLst/>
            </a:prstGeom>
            <a:noFill/>
          </p:spPr>
          <p:txBody>
            <a:bodyPr wrap="none" rtlCol="0">
              <a:spAutoFit/>
            </a:bodyPr>
            <a:lstStyle/>
            <a:p>
              <a:r>
                <a:rPr lang="en-US" dirty="0"/>
                <a:t>B</a:t>
              </a:r>
            </a:p>
          </p:txBody>
        </p:sp>
        <p:sp>
          <p:nvSpPr>
            <p:cNvPr id="32" name="TextBox 31">
              <a:extLst>
                <a:ext uri="{FF2B5EF4-FFF2-40B4-BE49-F238E27FC236}">
                  <a16:creationId xmlns:a16="http://schemas.microsoft.com/office/drawing/2014/main" id="{409FE597-22FE-3342-AC60-BD3611DEBAE0}"/>
                </a:ext>
              </a:extLst>
            </p:cNvPr>
            <p:cNvSpPr txBox="1"/>
            <p:nvPr/>
          </p:nvSpPr>
          <p:spPr>
            <a:xfrm>
              <a:off x="6019954" y="2101757"/>
              <a:ext cx="351378" cy="369332"/>
            </a:xfrm>
            <a:prstGeom prst="rect">
              <a:avLst/>
            </a:prstGeom>
            <a:noFill/>
          </p:spPr>
          <p:txBody>
            <a:bodyPr wrap="none" rtlCol="0">
              <a:spAutoFit/>
            </a:bodyPr>
            <a:lstStyle/>
            <a:p>
              <a:r>
                <a:rPr lang="en-US" dirty="0"/>
                <a:t>C</a:t>
              </a:r>
            </a:p>
          </p:txBody>
        </p:sp>
        <p:grpSp>
          <p:nvGrpSpPr>
            <p:cNvPr id="71" name="Group 70">
              <a:extLst>
                <a:ext uri="{FF2B5EF4-FFF2-40B4-BE49-F238E27FC236}">
                  <a16:creationId xmlns:a16="http://schemas.microsoft.com/office/drawing/2014/main" id="{209BAD83-34D3-4648-B925-046B5F1B8F58}"/>
                </a:ext>
              </a:extLst>
            </p:cNvPr>
            <p:cNvGrpSpPr/>
            <p:nvPr/>
          </p:nvGrpSpPr>
          <p:grpSpPr>
            <a:xfrm>
              <a:off x="1252758" y="1867003"/>
              <a:ext cx="838530" cy="276999"/>
              <a:chOff x="4142292" y="1345168"/>
              <a:chExt cx="1118041" cy="369332"/>
            </a:xfrm>
          </p:grpSpPr>
          <p:sp>
            <p:nvSpPr>
              <p:cNvPr id="72" name="Rectangle 71">
                <a:extLst>
                  <a:ext uri="{FF2B5EF4-FFF2-40B4-BE49-F238E27FC236}">
                    <a16:creationId xmlns:a16="http://schemas.microsoft.com/office/drawing/2014/main" id="{0172104D-F3F7-E94D-8429-E9C10E07634E}"/>
                  </a:ext>
                </a:extLst>
              </p:cNvPr>
              <p:cNvSpPr/>
              <p:nvPr/>
            </p:nvSpPr>
            <p:spPr bwMode="auto">
              <a:xfrm>
                <a:off x="4142292" y="1345168"/>
                <a:ext cx="1011815" cy="369332"/>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41636DB5-878F-1E42-A273-5BBD7495A912}"/>
                  </a:ext>
                </a:extLst>
              </p:cNvPr>
              <p:cNvSpPr txBox="1">
                <a:spLocks noChangeArrowheads="1"/>
              </p:cNvSpPr>
              <p:nvPr/>
            </p:nvSpPr>
            <p:spPr bwMode="auto">
              <a:xfrm>
                <a:off x="4159177" y="1371600"/>
                <a:ext cx="1101156"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ts val="563"/>
                  </a:spcBef>
                  <a:spcAft>
                    <a:spcPts val="563"/>
                  </a:spcAft>
                  <a:buNone/>
                </a:pPr>
                <a:r>
                  <a:rPr lang="en-US" altLang="x-none" sz="1050" b="1" dirty="0">
                    <a:solidFill>
                      <a:srgbClr val="000000"/>
                    </a:solidFill>
                    <a:latin typeface="Courier New" charset="0"/>
                  </a:rPr>
                  <a:t>BRIDGE12</a:t>
                </a:r>
              </a:p>
            </p:txBody>
          </p:sp>
        </p:grpSp>
        <p:cxnSp>
          <p:nvCxnSpPr>
            <p:cNvPr id="90" name="Straight Connector 89">
              <a:extLst>
                <a:ext uri="{FF2B5EF4-FFF2-40B4-BE49-F238E27FC236}">
                  <a16:creationId xmlns:a16="http://schemas.microsoft.com/office/drawing/2014/main" id="{FA23A71D-F191-B841-ADA1-DDC3615C7215}"/>
                </a:ext>
              </a:extLst>
            </p:cNvPr>
            <p:cNvCxnSpPr>
              <a:cxnSpLocks/>
            </p:cNvCxnSpPr>
            <p:nvPr/>
          </p:nvCxnSpPr>
          <p:spPr bwMode="auto">
            <a:xfrm>
              <a:off x="2036416" y="1993689"/>
              <a:ext cx="3218570" cy="146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99" name="TextBox 98">
              <a:extLst>
                <a:ext uri="{FF2B5EF4-FFF2-40B4-BE49-F238E27FC236}">
                  <a16:creationId xmlns:a16="http://schemas.microsoft.com/office/drawing/2014/main" id="{BA506AD1-CF31-9C48-907A-24B116B2AF50}"/>
                </a:ext>
              </a:extLst>
            </p:cNvPr>
            <p:cNvSpPr txBox="1"/>
            <p:nvPr/>
          </p:nvSpPr>
          <p:spPr>
            <a:xfrm>
              <a:off x="2036609" y="1699684"/>
              <a:ext cx="325730" cy="369332"/>
            </a:xfrm>
            <a:prstGeom prst="rect">
              <a:avLst/>
            </a:prstGeom>
            <a:noFill/>
          </p:spPr>
          <p:txBody>
            <a:bodyPr wrap="none" rtlCol="0">
              <a:spAutoFit/>
            </a:bodyPr>
            <a:lstStyle/>
            <a:p>
              <a:r>
                <a:rPr lang="en-US" dirty="0"/>
                <a:t>F</a:t>
              </a:r>
            </a:p>
          </p:txBody>
        </p:sp>
        <p:cxnSp>
          <p:nvCxnSpPr>
            <p:cNvPr id="6" name="Straight Arrow Connector 5">
              <a:extLst>
                <a:ext uri="{FF2B5EF4-FFF2-40B4-BE49-F238E27FC236}">
                  <a16:creationId xmlns:a16="http://schemas.microsoft.com/office/drawing/2014/main" id="{34AF2C74-3672-7845-8862-2E3FCFAC43C8}"/>
                </a:ext>
              </a:extLst>
            </p:cNvPr>
            <p:cNvCxnSpPr/>
            <p:nvPr/>
          </p:nvCxnSpPr>
          <p:spPr bwMode="auto">
            <a:xfrm>
              <a:off x="3758611" y="2101757"/>
              <a:ext cx="1188188"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sp>
        <p:nvSpPr>
          <p:cNvPr id="16" name="TextBox 15">
            <a:extLst>
              <a:ext uri="{FF2B5EF4-FFF2-40B4-BE49-F238E27FC236}">
                <a16:creationId xmlns:a16="http://schemas.microsoft.com/office/drawing/2014/main" id="{9B0B0162-23D9-2944-AD0D-721A009B9AFD}"/>
              </a:ext>
            </a:extLst>
          </p:cNvPr>
          <p:cNvSpPr txBox="1"/>
          <p:nvPr/>
        </p:nvSpPr>
        <p:spPr>
          <a:xfrm>
            <a:off x="0" y="4148327"/>
            <a:ext cx="5109091" cy="646331"/>
          </a:xfrm>
          <a:prstGeom prst="rect">
            <a:avLst/>
          </a:prstGeom>
          <a:noFill/>
        </p:spPr>
        <p:txBody>
          <a:bodyPr wrap="none" rtlCol="0">
            <a:spAutoFit/>
          </a:bodyPr>
          <a:lstStyle/>
          <a:p>
            <a:r>
              <a:rPr lang="en-US" dirty="0">
                <a:solidFill>
                  <a:srgbClr val="C00000"/>
                </a:solidFill>
              </a:rPr>
              <a:t>Q:</a:t>
            </a:r>
            <a:r>
              <a:rPr lang="en-US" dirty="0"/>
              <a:t> What will Bridge12 do? Cost 2+1=3. </a:t>
            </a:r>
          </a:p>
          <a:p>
            <a:r>
              <a:rPr lang="en-US" dirty="0"/>
              <a:t>Its </a:t>
            </a:r>
            <a:r>
              <a:rPr lang="en-US" dirty="0">
                <a:solidFill>
                  <a:srgbClr val="C00000"/>
                </a:solidFill>
              </a:rPr>
              <a:t>current</a:t>
            </a:r>
            <a:r>
              <a:rPr lang="en-US" dirty="0"/>
              <a:t> BPDU came via port C from Bridge??</a:t>
            </a:r>
          </a:p>
        </p:txBody>
      </p:sp>
      <p:sp>
        <p:nvSpPr>
          <p:cNvPr id="23" name="TextBox 22">
            <a:extLst>
              <a:ext uri="{FF2B5EF4-FFF2-40B4-BE49-F238E27FC236}">
                <a16:creationId xmlns:a16="http://schemas.microsoft.com/office/drawing/2014/main" id="{6FF3AB81-CF0B-D743-85B0-2B02EA97EEC2}"/>
              </a:ext>
            </a:extLst>
          </p:cNvPr>
          <p:cNvSpPr txBox="1"/>
          <p:nvPr/>
        </p:nvSpPr>
        <p:spPr>
          <a:xfrm>
            <a:off x="0" y="5077834"/>
            <a:ext cx="4801314" cy="369332"/>
          </a:xfrm>
          <a:prstGeom prst="rect">
            <a:avLst/>
          </a:prstGeom>
          <a:noFill/>
        </p:spPr>
        <p:txBody>
          <a:bodyPr wrap="none" rtlCol="0">
            <a:spAutoFit/>
          </a:bodyPr>
          <a:lstStyle/>
          <a:p>
            <a:r>
              <a:rPr lang="en-US" dirty="0">
                <a:solidFill>
                  <a:srgbClr val="C00000"/>
                </a:solidFill>
              </a:rPr>
              <a:t>A: </a:t>
            </a:r>
            <a:r>
              <a:rPr lang="en-US" dirty="0"/>
              <a:t>Compare </a:t>
            </a:r>
            <a:r>
              <a:rPr lang="en-US" dirty="0">
                <a:solidFill>
                  <a:srgbClr val="C00000"/>
                </a:solidFill>
              </a:rPr>
              <a:t>current</a:t>
            </a:r>
            <a:r>
              <a:rPr lang="en-US" dirty="0"/>
              <a:t> BPDU to </a:t>
            </a:r>
            <a:r>
              <a:rPr lang="en-US" dirty="0">
                <a:solidFill>
                  <a:srgbClr val="0070C0"/>
                </a:solidFill>
              </a:rPr>
              <a:t>received</a:t>
            </a:r>
            <a:r>
              <a:rPr lang="en-US" dirty="0"/>
              <a:t> BPDU</a:t>
            </a:r>
            <a:endParaRPr lang="en-US" dirty="0">
              <a:solidFill>
                <a:srgbClr val="C00000"/>
              </a:solidFill>
            </a:endParaRPr>
          </a:p>
        </p:txBody>
      </p:sp>
      <p:grpSp>
        <p:nvGrpSpPr>
          <p:cNvPr id="70" name="Group 69">
            <a:extLst>
              <a:ext uri="{FF2B5EF4-FFF2-40B4-BE49-F238E27FC236}">
                <a16:creationId xmlns:a16="http://schemas.microsoft.com/office/drawing/2014/main" id="{39C9059A-024F-1346-89AA-07FA2F7EE9F2}"/>
              </a:ext>
            </a:extLst>
          </p:cNvPr>
          <p:cNvGrpSpPr/>
          <p:nvPr/>
        </p:nvGrpSpPr>
        <p:grpSpPr>
          <a:xfrm>
            <a:off x="5325262" y="6290307"/>
            <a:ext cx="2400300" cy="257175"/>
            <a:chOff x="1355500" y="1692798"/>
            <a:chExt cx="3200400" cy="342900"/>
          </a:xfrm>
        </p:grpSpPr>
        <p:grpSp>
          <p:nvGrpSpPr>
            <p:cNvPr id="74" name="Group 4">
              <a:extLst>
                <a:ext uri="{FF2B5EF4-FFF2-40B4-BE49-F238E27FC236}">
                  <a16:creationId xmlns:a16="http://schemas.microsoft.com/office/drawing/2014/main" id="{26EAF7FC-CD0A-E347-B40D-EA542B3FF50B}"/>
                </a:ext>
              </a:extLst>
            </p:cNvPr>
            <p:cNvGrpSpPr>
              <a:grpSpLocks/>
            </p:cNvGrpSpPr>
            <p:nvPr/>
          </p:nvGrpSpPr>
          <p:grpSpPr bwMode="auto">
            <a:xfrm>
              <a:off x="1355500" y="1692798"/>
              <a:ext cx="2514600" cy="342900"/>
              <a:chOff x="2514600" y="1981200"/>
              <a:chExt cx="3352800" cy="457200"/>
            </a:xfrm>
          </p:grpSpPr>
          <p:sp>
            <p:nvSpPr>
              <p:cNvPr id="81" name="Rectangle 4">
                <a:extLst>
                  <a:ext uri="{FF2B5EF4-FFF2-40B4-BE49-F238E27FC236}">
                    <a16:creationId xmlns:a16="http://schemas.microsoft.com/office/drawing/2014/main" id="{01B4DDA5-2B68-0649-B296-59E1CA977F9A}"/>
                  </a:ext>
                </a:extLst>
              </p:cNvPr>
              <p:cNvSpPr>
                <a:spLocks noChangeArrowheads="1"/>
              </p:cNvSpPr>
              <p:nvPr/>
            </p:nvSpPr>
            <p:spPr bwMode="auto">
              <a:xfrm>
                <a:off x="2514600" y="1981200"/>
                <a:ext cx="1371600" cy="457200"/>
              </a:xfrm>
              <a:prstGeom prst="rect">
                <a:avLst/>
              </a:prstGeom>
              <a:solidFill>
                <a:srgbClr val="FFFF99"/>
              </a:solidFill>
              <a:ln w="28575">
                <a:solidFill>
                  <a:schemeClr val="tx1"/>
                </a:solidFill>
                <a:miter lim="800000"/>
                <a:headEnd/>
                <a:tailEnd/>
              </a:ln>
            </p:spPr>
            <p:txBody>
              <a:bodyPr wrap="none" lIns="51431" tIns="25716" rIns="51431" bIns="25716"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563"/>
                  </a:spcBef>
                  <a:spcAft>
                    <a:spcPts val="563"/>
                  </a:spcAft>
                  <a:buNone/>
                </a:pPr>
                <a:r>
                  <a:rPr lang="en-US" altLang="x-none" sz="1350"/>
                  <a:t>R=2</a:t>
                </a:r>
              </a:p>
            </p:txBody>
          </p:sp>
          <p:sp>
            <p:nvSpPr>
              <p:cNvPr id="82" name="Rectangle 5">
                <a:extLst>
                  <a:ext uri="{FF2B5EF4-FFF2-40B4-BE49-F238E27FC236}">
                    <a16:creationId xmlns:a16="http://schemas.microsoft.com/office/drawing/2014/main" id="{E47AB6CC-56B8-514B-B7DE-F8A7C314FB4E}"/>
                  </a:ext>
                </a:extLst>
              </p:cNvPr>
              <p:cNvSpPr>
                <a:spLocks noChangeArrowheads="1"/>
              </p:cNvSpPr>
              <p:nvPr/>
            </p:nvSpPr>
            <p:spPr bwMode="auto">
              <a:xfrm>
                <a:off x="3886200" y="1981200"/>
                <a:ext cx="1066800" cy="457200"/>
              </a:xfrm>
              <a:prstGeom prst="rect">
                <a:avLst/>
              </a:prstGeom>
              <a:solidFill>
                <a:srgbClr val="FFFF99"/>
              </a:solidFill>
              <a:ln w="28575">
                <a:solidFill>
                  <a:schemeClr val="tx1"/>
                </a:solidFill>
                <a:miter lim="800000"/>
                <a:headEnd/>
                <a:tailEnd/>
              </a:ln>
            </p:spPr>
            <p:txBody>
              <a:bodyPr wrap="none" lIns="51431" tIns="25716" rIns="51431" bIns="25716"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563"/>
                  </a:spcBef>
                  <a:spcAft>
                    <a:spcPts val="563"/>
                  </a:spcAft>
                  <a:buNone/>
                </a:pPr>
                <a:r>
                  <a:rPr lang="en-US" altLang="x-none" sz="1350" b="1" dirty="0">
                    <a:solidFill>
                      <a:srgbClr val="3366FF"/>
                    </a:solidFill>
                  </a:rPr>
                  <a:t>Cost=3</a:t>
                </a:r>
                <a:endParaRPr lang="en-US" altLang="x-none" sz="1350" b="1" dirty="0">
                  <a:solidFill>
                    <a:srgbClr val="3366FF"/>
                  </a:solidFill>
                  <a:latin typeface="Times New Roman" charset="0"/>
                </a:endParaRPr>
              </a:p>
            </p:txBody>
          </p:sp>
          <p:sp>
            <p:nvSpPr>
              <p:cNvPr id="83" name="Rectangle 6">
                <a:extLst>
                  <a:ext uri="{FF2B5EF4-FFF2-40B4-BE49-F238E27FC236}">
                    <a16:creationId xmlns:a16="http://schemas.microsoft.com/office/drawing/2014/main" id="{560D833E-EDAA-3C4C-8E3D-5F817CAB0334}"/>
                  </a:ext>
                </a:extLst>
              </p:cNvPr>
              <p:cNvSpPr>
                <a:spLocks noChangeArrowheads="1"/>
              </p:cNvSpPr>
              <p:nvPr/>
            </p:nvSpPr>
            <p:spPr bwMode="auto">
              <a:xfrm>
                <a:off x="4953000" y="1981200"/>
                <a:ext cx="914400" cy="457200"/>
              </a:xfrm>
              <a:prstGeom prst="rect">
                <a:avLst/>
              </a:prstGeom>
              <a:solidFill>
                <a:srgbClr val="FFFF99"/>
              </a:solidFill>
              <a:ln w="28575">
                <a:solidFill>
                  <a:schemeClr val="tx1"/>
                </a:solidFill>
                <a:miter lim="800000"/>
                <a:headEnd/>
                <a:tailEnd/>
              </a:ln>
            </p:spPr>
            <p:txBody>
              <a:bodyPr wrap="none" lIns="51431" tIns="25716" rIns="51431" bIns="25716"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563"/>
                  </a:spcBef>
                  <a:spcAft>
                    <a:spcPts val="563"/>
                  </a:spcAft>
                  <a:buNone/>
                </a:pPr>
                <a:r>
                  <a:rPr lang="en-US" altLang="x-none" sz="1350"/>
                  <a:t>12</a:t>
                </a:r>
                <a:endParaRPr lang="en-US" altLang="x-none" sz="1350">
                  <a:latin typeface="Times New Roman" charset="0"/>
                </a:endParaRPr>
              </a:p>
            </p:txBody>
          </p:sp>
        </p:grpSp>
        <p:sp>
          <p:nvSpPr>
            <p:cNvPr id="76" name="Rectangle 6">
              <a:extLst>
                <a:ext uri="{FF2B5EF4-FFF2-40B4-BE49-F238E27FC236}">
                  <a16:creationId xmlns:a16="http://schemas.microsoft.com/office/drawing/2014/main" id="{F2B01386-3838-5F44-98FA-38F0F6D1927D}"/>
                </a:ext>
              </a:extLst>
            </p:cNvPr>
            <p:cNvSpPr>
              <a:spLocks noChangeArrowheads="1"/>
            </p:cNvSpPr>
            <p:nvPr/>
          </p:nvSpPr>
          <p:spPr bwMode="auto">
            <a:xfrm>
              <a:off x="3870100" y="1692798"/>
              <a:ext cx="685800" cy="342900"/>
            </a:xfrm>
            <a:prstGeom prst="rect">
              <a:avLst/>
            </a:prstGeom>
            <a:solidFill>
              <a:srgbClr val="FFFF99"/>
            </a:solidFill>
            <a:ln w="28575">
              <a:solidFill>
                <a:schemeClr val="tx1"/>
              </a:solidFill>
              <a:miter lim="800000"/>
              <a:headEnd/>
              <a:tailEnd/>
            </a:ln>
          </p:spPr>
          <p:txBody>
            <a:bodyPr wrap="none" lIns="51431" tIns="25716" rIns="51431" bIns="25716"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563"/>
                </a:spcBef>
                <a:spcAft>
                  <a:spcPts val="563"/>
                </a:spcAft>
                <a:buNone/>
              </a:pPr>
              <a:r>
                <a:rPr lang="en-US" altLang="x-none" sz="1350"/>
                <a:t>C</a:t>
              </a:r>
              <a:endParaRPr lang="en-US" altLang="x-none" sz="1350">
                <a:latin typeface="Times New Roman" charset="0"/>
              </a:endParaRPr>
            </a:p>
          </p:txBody>
        </p:sp>
      </p:grpSp>
      <p:pic>
        <p:nvPicPr>
          <p:cNvPr id="85" name="Picture 16" descr="underline_base">
            <a:extLst>
              <a:ext uri="{FF2B5EF4-FFF2-40B4-BE49-F238E27FC236}">
                <a16:creationId xmlns:a16="http://schemas.microsoft.com/office/drawing/2014/main" id="{2D3C009F-48DF-0E47-934B-744FE84CDD53}"/>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846" y="798251"/>
            <a:ext cx="5497854" cy="1953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4" name="Straight Arrow Connector 3">
            <a:extLst>
              <a:ext uri="{FF2B5EF4-FFF2-40B4-BE49-F238E27FC236}">
                <a16:creationId xmlns:a16="http://schemas.microsoft.com/office/drawing/2014/main" id="{1A09E180-F9B4-184E-B886-A895FF0F66D3}"/>
              </a:ext>
            </a:extLst>
          </p:cNvPr>
          <p:cNvCxnSpPr>
            <a:cxnSpLocks/>
          </p:cNvCxnSpPr>
          <p:nvPr/>
        </p:nvCxnSpPr>
        <p:spPr>
          <a:xfrm flipH="1" flipV="1">
            <a:off x="7599405" y="5375189"/>
            <a:ext cx="284206" cy="1729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219E882D-CEA8-2A47-A2A0-C49FE369E014}"/>
              </a:ext>
            </a:extLst>
          </p:cNvPr>
          <p:cNvCxnSpPr>
            <a:cxnSpLocks/>
          </p:cNvCxnSpPr>
          <p:nvPr/>
        </p:nvCxnSpPr>
        <p:spPr>
          <a:xfrm flipH="1">
            <a:off x="7834185" y="6190735"/>
            <a:ext cx="815545" cy="1606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7DA8EB6-51C8-5A43-88A3-498ABEB537DC}"/>
              </a:ext>
            </a:extLst>
          </p:cNvPr>
          <p:cNvSpPr txBox="1"/>
          <p:nvPr/>
        </p:nvSpPr>
        <p:spPr>
          <a:xfrm>
            <a:off x="8702940" y="6349688"/>
            <a:ext cx="351378" cy="369332"/>
          </a:xfrm>
          <a:prstGeom prst="rect">
            <a:avLst/>
          </a:prstGeom>
          <a:noFill/>
        </p:spPr>
        <p:txBody>
          <a:bodyPr wrap="none" rtlCol="0">
            <a:spAutoFit/>
          </a:bodyPr>
          <a:lstStyle/>
          <a:p>
            <a:r>
              <a:rPr lang="en-US" dirty="0"/>
              <a:t>C</a:t>
            </a:r>
          </a:p>
        </p:txBody>
      </p:sp>
      <p:grpSp>
        <p:nvGrpSpPr>
          <p:cNvPr id="78" name="Group 77">
            <a:extLst>
              <a:ext uri="{FF2B5EF4-FFF2-40B4-BE49-F238E27FC236}">
                <a16:creationId xmlns:a16="http://schemas.microsoft.com/office/drawing/2014/main" id="{EE0300A4-9E75-AB4D-B878-9D0C27803D43}"/>
              </a:ext>
            </a:extLst>
          </p:cNvPr>
          <p:cNvGrpSpPr/>
          <p:nvPr/>
        </p:nvGrpSpPr>
        <p:grpSpPr>
          <a:xfrm>
            <a:off x="6473867" y="3723022"/>
            <a:ext cx="838530" cy="276999"/>
            <a:chOff x="4142292" y="1345168"/>
            <a:chExt cx="1118041" cy="369332"/>
          </a:xfrm>
        </p:grpSpPr>
        <p:sp>
          <p:nvSpPr>
            <p:cNvPr id="79" name="Rectangle 78">
              <a:extLst>
                <a:ext uri="{FF2B5EF4-FFF2-40B4-BE49-F238E27FC236}">
                  <a16:creationId xmlns:a16="http://schemas.microsoft.com/office/drawing/2014/main" id="{F965A2AC-AF77-114B-AF05-F22CB16F5742}"/>
                </a:ext>
              </a:extLst>
            </p:cNvPr>
            <p:cNvSpPr/>
            <p:nvPr/>
          </p:nvSpPr>
          <p:spPr bwMode="auto">
            <a:xfrm>
              <a:off x="4142292" y="1345168"/>
              <a:ext cx="1011815" cy="369332"/>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B4FEE65F-A471-7D46-863C-A289EE5DBA13}"/>
                </a:ext>
              </a:extLst>
            </p:cNvPr>
            <p:cNvSpPr txBox="1">
              <a:spLocks noChangeArrowheads="1"/>
            </p:cNvSpPr>
            <p:nvPr/>
          </p:nvSpPr>
          <p:spPr bwMode="auto">
            <a:xfrm>
              <a:off x="4159177" y="1371600"/>
              <a:ext cx="1101156"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ts val="563"/>
                </a:spcBef>
                <a:spcAft>
                  <a:spcPts val="563"/>
                </a:spcAft>
                <a:buNone/>
              </a:pPr>
              <a:r>
                <a:rPr lang="en-US" altLang="x-none" sz="1050" b="1" dirty="0">
                  <a:solidFill>
                    <a:srgbClr val="000000"/>
                  </a:solidFill>
                  <a:latin typeface="Courier New" charset="0"/>
                </a:rPr>
                <a:t>BRIDGE??</a:t>
              </a:r>
            </a:p>
          </p:txBody>
        </p:sp>
      </p:grpSp>
      <p:grpSp>
        <p:nvGrpSpPr>
          <p:cNvPr id="64" name="Group 63">
            <a:extLst>
              <a:ext uri="{FF2B5EF4-FFF2-40B4-BE49-F238E27FC236}">
                <a16:creationId xmlns:a16="http://schemas.microsoft.com/office/drawing/2014/main" id="{3390A79A-57C7-8B42-B39F-2B3714AE6BAD}"/>
              </a:ext>
            </a:extLst>
          </p:cNvPr>
          <p:cNvGrpSpPr/>
          <p:nvPr/>
        </p:nvGrpSpPr>
        <p:grpSpPr>
          <a:xfrm>
            <a:off x="5107695" y="5278816"/>
            <a:ext cx="2400300" cy="257175"/>
            <a:chOff x="1355500" y="1692798"/>
            <a:chExt cx="3200400" cy="342900"/>
          </a:xfrm>
        </p:grpSpPr>
        <p:grpSp>
          <p:nvGrpSpPr>
            <p:cNvPr id="65" name="Group 4">
              <a:extLst>
                <a:ext uri="{FF2B5EF4-FFF2-40B4-BE49-F238E27FC236}">
                  <a16:creationId xmlns:a16="http://schemas.microsoft.com/office/drawing/2014/main" id="{384D2D94-323B-E144-A033-F28B568E91CC}"/>
                </a:ext>
              </a:extLst>
            </p:cNvPr>
            <p:cNvGrpSpPr>
              <a:grpSpLocks/>
            </p:cNvGrpSpPr>
            <p:nvPr/>
          </p:nvGrpSpPr>
          <p:grpSpPr bwMode="auto">
            <a:xfrm>
              <a:off x="1355500" y="1692798"/>
              <a:ext cx="2514600" cy="342900"/>
              <a:chOff x="2514600" y="1981200"/>
              <a:chExt cx="3352800" cy="457200"/>
            </a:xfrm>
          </p:grpSpPr>
          <p:sp>
            <p:nvSpPr>
              <p:cNvPr id="67" name="Rectangle 4">
                <a:extLst>
                  <a:ext uri="{FF2B5EF4-FFF2-40B4-BE49-F238E27FC236}">
                    <a16:creationId xmlns:a16="http://schemas.microsoft.com/office/drawing/2014/main" id="{C98DD175-D12F-BE41-83BA-A298826FDEA1}"/>
                  </a:ext>
                </a:extLst>
              </p:cNvPr>
              <p:cNvSpPr>
                <a:spLocks noChangeArrowheads="1"/>
              </p:cNvSpPr>
              <p:nvPr/>
            </p:nvSpPr>
            <p:spPr bwMode="auto">
              <a:xfrm>
                <a:off x="2514600" y="1981200"/>
                <a:ext cx="1371600" cy="457200"/>
              </a:xfrm>
              <a:prstGeom prst="rect">
                <a:avLst/>
              </a:prstGeom>
              <a:solidFill>
                <a:srgbClr val="FFFF99"/>
              </a:solidFill>
              <a:ln w="28575">
                <a:solidFill>
                  <a:schemeClr val="tx1"/>
                </a:solidFill>
                <a:miter lim="800000"/>
                <a:headEnd/>
                <a:tailEnd/>
              </a:ln>
            </p:spPr>
            <p:txBody>
              <a:bodyPr wrap="none" lIns="51431" tIns="25716" rIns="51431" bIns="25716"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563"/>
                  </a:spcBef>
                  <a:spcAft>
                    <a:spcPts val="563"/>
                  </a:spcAft>
                  <a:buNone/>
                </a:pPr>
                <a:r>
                  <a:rPr lang="en-US" altLang="x-none" sz="1350" dirty="0"/>
                  <a:t>R=2</a:t>
                </a:r>
              </a:p>
            </p:txBody>
          </p:sp>
          <p:sp>
            <p:nvSpPr>
              <p:cNvPr id="68" name="Rectangle 5">
                <a:extLst>
                  <a:ext uri="{FF2B5EF4-FFF2-40B4-BE49-F238E27FC236}">
                    <a16:creationId xmlns:a16="http://schemas.microsoft.com/office/drawing/2014/main" id="{781B3042-99D4-C841-BAF7-D8D8001A3710}"/>
                  </a:ext>
                </a:extLst>
              </p:cNvPr>
              <p:cNvSpPr>
                <a:spLocks noChangeArrowheads="1"/>
              </p:cNvSpPr>
              <p:nvPr/>
            </p:nvSpPr>
            <p:spPr bwMode="auto">
              <a:xfrm>
                <a:off x="3886200" y="1981200"/>
                <a:ext cx="1066800" cy="457200"/>
              </a:xfrm>
              <a:prstGeom prst="rect">
                <a:avLst/>
              </a:prstGeom>
              <a:solidFill>
                <a:srgbClr val="FFFF99"/>
              </a:solidFill>
              <a:ln w="28575">
                <a:solidFill>
                  <a:schemeClr val="tx1"/>
                </a:solidFill>
                <a:miter lim="800000"/>
                <a:headEnd/>
                <a:tailEnd/>
              </a:ln>
            </p:spPr>
            <p:txBody>
              <a:bodyPr wrap="none" lIns="51431" tIns="25716" rIns="51431" bIns="25716"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563"/>
                  </a:spcBef>
                  <a:spcAft>
                    <a:spcPts val="563"/>
                  </a:spcAft>
                  <a:buNone/>
                </a:pPr>
                <a:r>
                  <a:rPr lang="en-US" altLang="x-none" sz="1350" b="1" dirty="0">
                    <a:solidFill>
                      <a:srgbClr val="3366FF"/>
                    </a:solidFill>
                  </a:rPr>
                  <a:t>Cost=3</a:t>
                </a:r>
                <a:endParaRPr lang="en-US" altLang="x-none" sz="1350" b="1" dirty="0">
                  <a:solidFill>
                    <a:srgbClr val="3366FF"/>
                  </a:solidFill>
                  <a:latin typeface="Times New Roman" charset="0"/>
                </a:endParaRPr>
              </a:p>
            </p:txBody>
          </p:sp>
          <p:sp>
            <p:nvSpPr>
              <p:cNvPr id="69" name="Rectangle 6">
                <a:extLst>
                  <a:ext uri="{FF2B5EF4-FFF2-40B4-BE49-F238E27FC236}">
                    <a16:creationId xmlns:a16="http://schemas.microsoft.com/office/drawing/2014/main" id="{650DA8B3-981A-1848-85B4-0B0044FFAC3C}"/>
                  </a:ext>
                </a:extLst>
              </p:cNvPr>
              <p:cNvSpPr>
                <a:spLocks noChangeArrowheads="1"/>
              </p:cNvSpPr>
              <p:nvPr/>
            </p:nvSpPr>
            <p:spPr bwMode="auto">
              <a:xfrm>
                <a:off x="4953000" y="1981200"/>
                <a:ext cx="914400" cy="457200"/>
              </a:xfrm>
              <a:prstGeom prst="rect">
                <a:avLst/>
              </a:prstGeom>
              <a:solidFill>
                <a:srgbClr val="FFFF99"/>
              </a:solidFill>
              <a:ln w="28575">
                <a:solidFill>
                  <a:schemeClr val="tx1"/>
                </a:solidFill>
                <a:miter lim="800000"/>
                <a:headEnd/>
                <a:tailEnd/>
              </a:ln>
            </p:spPr>
            <p:txBody>
              <a:bodyPr wrap="none" lIns="51431" tIns="25716" rIns="51431" bIns="25716"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563"/>
                  </a:spcBef>
                  <a:spcAft>
                    <a:spcPts val="563"/>
                  </a:spcAft>
                  <a:buNone/>
                </a:pPr>
                <a:r>
                  <a:rPr lang="en-US" altLang="x-none" sz="1350" dirty="0">
                    <a:latin typeface="Arial" panose="020B0604020202020204" pitchFamily="34" charset="0"/>
                    <a:cs typeface="Arial" panose="020B0604020202020204" pitchFamily="34" charset="0"/>
                  </a:rPr>
                  <a:t>12</a:t>
                </a:r>
              </a:p>
            </p:txBody>
          </p:sp>
        </p:grpSp>
        <p:sp>
          <p:nvSpPr>
            <p:cNvPr id="66" name="Rectangle 6">
              <a:extLst>
                <a:ext uri="{FF2B5EF4-FFF2-40B4-BE49-F238E27FC236}">
                  <a16:creationId xmlns:a16="http://schemas.microsoft.com/office/drawing/2014/main" id="{F1439C18-68CC-814D-8F52-E68D7F26FA99}"/>
                </a:ext>
              </a:extLst>
            </p:cNvPr>
            <p:cNvSpPr>
              <a:spLocks noChangeArrowheads="1"/>
            </p:cNvSpPr>
            <p:nvPr/>
          </p:nvSpPr>
          <p:spPr bwMode="auto">
            <a:xfrm>
              <a:off x="3870100" y="1692798"/>
              <a:ext cx="685800" cy="342900"/>
            </a:xfrm>
            <a:prstGeom prst="rect">
              <a:avLst/>
            </a:prstGeom>
            <a:solidFill>
              <a:srgbClr val="FFFF99"/>
            </a:solidFill>
            <a:ln w="28575">
              <a:solidFill>
                <a:schemeClr val="tx1"/>
              </a:solidFill>
              <a:miter lim="800000"/>
              <a:headEnd/>
              <a:tailEnd/>
            </a:ln>
          </p:spPr>
          <p:txBody>
            <a:bodyPr wrap="none" lIns="51431" tIns="25716" rIns="51431" bIns="25716"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563"/>
                </a:spcBef>
                <a:spcAft>
                  <a:spcPts val="563"/>
                </a:spcAft>
                <a:buNone/>
              </a:pPr>
              <a:r>
                <a:rPr lang="en-US" altLang="x-none" sz="1350" dirty="0">
                  <a:solidFill>
                    <a:srgbClr val="0070C0"/>
                  </a:solidFill>
                  <a:latin typeface="Arial" panose="020B0604020202020204" pitchFamily="34" charset="0"/>
                  <a:cs typeface="Arial" panose="020B0604020202020204" pitchFamily="34" charset="0"/>
                </a:rPr>
                <a:t>F</a:t>
              </a:r>
            </a:p>
          </p:txBody>
        </p:sp>
      </p:grpSp>
      <p:cxnSp>
        <p:nvCxnSpPr>
          <p:cNvPr id="26" name="Straight Arrow Connector 25">
            <a:extLst>
              <a:ext uri="{FF2B5EF4-FFF2-40B4-BE49-F238E27FC236}">
                <a16:creationId xmlns:a16="http://schemas.microsoft.com/office/drawing/2014/main" id="{9848A1AF-3AA0-7C44-9AAA-79946B6B387E}"/>
              </a:ext>
            </a:extLst>
          </p:cNvPr>
          <p:cNvCxnSpPr>
            <a:cxnSpLocks/>
          </p:cNvCxnSpPr>
          <p:nvPr/>
        </p:nvCxnSpPr>
        <p:spPr bwMode="auto">
          <a:xfrm flipV="1">
            <a:off x="1854200" y="3632886"/>
            <a:ext cx="4484816" cy="148521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22" name="Group 21">
            <a:extLst>
              <a:ext uri="{FF2B5EF4-FFF2-40B4-BE49-F238E27FC236}">
                <a16:creationId xmlns:a16="http://schemas.microsoft.com/office/drawing/2014/main" id="{7672AB00-F83C-0B41-A3C4-04FD971D1F40}"/>
              </a:ext>
            </a:extLst>
          </p:cNvPr>
          <p:cNvGrpSpPr/>
          <p:nvPr/>
        </p:nvGrpSpPr>
        <p:grpSpPr>
          <a:xfrm>
            <a:off x="423239" y="3077050"/>
            <a:ext cx="8498339" cy="763391"/>
            <a:chOff x="596234" y="3126477"/>
            <a:chExt cx="7211969" cy="763391"/>
          </a:xfrm>
        </p:grpSpPr>
        <p:grpSp>
          <p:nvGrpSpPr>
            <p:cNvPr id="35" name="Group 34">
              <a:extLst>
                <a:ext uri="{FF2B5EF4-FFF2-40B4-BE49-F238E27FC236}">
                  <a16:creationId xmlns:a16="http://schemas.microsoft.com/office/drawing/2014/main" id="{14D534A7-5C5E-FC4D-A625-3C88058F0908}"/>
                </a:ext>
              </a:extLst>
            </p:cNvPr>
            <p:cNvGrpSpPr/>
            <p:nvPr/>
          </p:nvGrpSpPr>
          <p:grpSpPr>
            <a:xfrm>
              <a:off x="596234" y="3268270"/>
              <a:ext cx="848148" cy="296823"/>
              <a:chOff x="4142292" y="1345168"/>
              <a:chExt cx="1130865" cy="395764"/>
            </a:xfrm>
          </p:grpSpPr>
          <p:sp>
            <p:nvSpPr>
              <p:cNvPr id="36" name="Rectangle 35">
                <a:extLst>
                  <a:ext uri="{FF2B5EF4-FFF2-40B4-BE49-F238E27FC236}">
                    <a16:creationId xmlns:a16="http://schemas.microsoft.com/office/drawing/2014/main" id="{99946619-EA5E-1C4B-9141-7A6BBCC29446}"/>
                  </a:ext>
                </a:extLst>
              </p:cNvPr>
              <p:cNvSpPr/>
              <p:nvPr/>
            </p:nvSpPr>
            <p:spPr bwMode="auto">
              <a:xfrm>
                <a:off x="4142292" y="1345168"/>
                <a:ext cx="1011815" cy="369332"/>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3CCDB9C-7184-9B47-9668-0DB49E5B84A7}"/>
                  </a:ext>
                </a:extLst>
              </p:cNvPr>
              <p:cNvSpPr txBox="1">
                <a:spLocks noChangeArrowheads="1"/>
              </p:cNvSpPr>
              <p:nvPr/>
            </p:nvSpPr>
            <p:spPr bwMode="auto">
              <a:xfrm>
                <a:off x="4159177" y="1371600"/>
                <a:ext cx="11139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ts val="563"/>
                  </a:spcBef>
                  <a:spcAft>
                    <a:spcPts val="563"/>
                  </a:spcAft>
                  <a:buNone/>
                </a:pPr>
                <a:r>
                  <a:rPr lang="en-US" altLang="x-none" sz="1200" b="1" dirty="0">
                    <a:solidFill>
                      <a:srgbClr val="000000"/>
                    </a:solidFill>
                    <a:latin typeface="Courier New" charset="0"/>
                  </a:rPr>
                  <a:t>BRIDGE8</a:t>
                </a:r>
              </a:p>
            </p:txBody>
          </p:sp>
        </p:grpSp>
        <p:cxnSp>
          <p:nvCxnSpPr>
            <p:cNvPr id="39" name="Straight Connector 38">
              <a:extLst>
                <a:ext uri="{FF2B5EF4-FFF2-40B4-BE49-F238E27FC236}">
                  <a16:creationId xmlns:a16="http://schemas.microsoft.com/office/drawing/2014/main" id="{DD31B63E-0A8A-274E-ADE8-C25F6146A952}"/>
                </a:ext>
              </a:extLst>
            </p:cNvPr>
            <p:cNvCxnSpPr>
              <a:cxnSpLocks/>
              <a:stCxn id="37" idx="3"/>
              <a:endCxn id="88" idx="1"/>
            </p:cNvCxnSpPr>
            <p:nvPr/>
          </p:nvCxnSpPr>
          <p:spPr bwMode="auto">
            <a:xfrm>
              <a:off x="1444382" y="3426594"/>
              <a:ext cx="3229582" cy="1153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44" name="TextBox 43">
              <a:extLst>
                <a:ext uri="{FF2B5EF4-FFF2-40B4-BE49-F238E27FC236}">
                  <a16:creationId xmlns:a16="http://schemas.microsoft.com/office/drawing/2014/main" id="{FDD65A1D-3D61-8C44-8022-5AE8386CD2D2}"/>
                </a:ext>
              </a:extLst>
            </p:cNvPr>
            <p:cNvSpPr txBox="1"/>
            <p:nvPr/>
          </p:nvSpPr>
          <p:spPr>
            <a:xfrm>
              <a:off x="1370492" y="3126477"/>
              <a:ext cx="338554" cy="369332"/>
            </a:xfrm>
            <a:prstGeom prst="rect">
              <a:avLst/>
            </a:prstGeom>
            <a:noFill/>
          </p:spPr>
          <p:txBody>
            <a:bodyPr wrap="none" rtlCol="0">
              <a:spAutoFit/>
            </a:bodyPr>
            <a:lstStyle/>
            <a:p>
              <a:r>
                <a:rPr lang="en-US" dirty="0"/>
                <a:t>X</a:t>
              </a:r>
            </a:p>
          </p:txBody>
        </p:sp>
        <p:grpSp>
          <p:nvGrpSpPr>
            <p:cNvPr id="45" name="Group 24">
              <a:extLst>
                <a:ext uri="{FF2B5EF4-FFF2-40B4-BE49-F238E27FC236}">
                  <a16:creationId xmlns:a16="http://schemas.microsoft.com/office/drawing/2014/main" id="{03A58573-4366-F847-AE1B-9E678AED3A0E}"/>
                </a:ext>
              </a:extLst>
            </p:cNvPr>
            <p:cNvGrpSpPr>
              <a:grpSpLocks/>
            </p:cNvGrpSpPr>
            <p:nvPr/>
          </p:nvGrpSpPr>
          <p:grpSpPr bwMode="auto">
            <a:xfrm>
              <a:off x="1093394" y="3632693"/>
              <a:ext cx="2400300" cy="257175"/>
              <a:chOff x="2438400" y="2590800"/>
              <a:chExt cx="4267200" cy="457200"/>
            </a:xfrm>
          </p:grpSpPr>
          <p:grpSp>
            <p:nvGrpSpPr>
              <p:cNvPr id="46" name="Group 8">
                <a:extLst>
                  <a:ext uri="{FF2B5EF4-FFF2-40B4-BE49-F238E27FC236}">
                    <a16:creationId xmlns:a16="http://schemas.microsoft.com/office/drawing/2014/main" id="{83C6B1A7-1021-6E42-9A44-CBC3FC3F2EE0}"/>
                  </a:ext>
                </a:extLst>
              </p:cNvPr>
              <p:cNvGrpSpPr>
                <a:grpSpLocks/>
              </p:cNvGrpSpPr>
              <p:nvPr/>
            </p:nvGrpSpPr>
            <p:grpSpPr bwMode="auto">
              <a:xfrm>
                <a:off x="2438400" y="2590800"/>
                <a:ext cx="3352800" cy="457200"/>
                <a:chOff x="2514600" y="1981200"/>
                <a:chExt cx="3352800" cy="457200"/>
              </a:xfrm>
            </p:grpSpPr>
            <p:sp>
              <p:nvSpPr>
                <p:cNvPr id="48" name="Rectangle 4">
                  <a:extLst>
                    <a:ext uri="{FF2B5EF4-FFF2-40B4-BE49-F238E27FC236}">
                      <a16:creationId xmlns:a16="http://schemas.microsoft.com/office/drawing/2014/main" id="{41B1EC8A-2123-9A47-B209-9558CC813DF5}"/>
                    </a:ext>
                  </a:extLst>
                </p:cNvPr>
                <p:cNvSpPr>
                  <a:spLocks noChangeArrowheads="1"/>
                </p:cNvSpPr>
                <p:nvPr/>
              </p:nvSpPr>
              <p:spPr bwMode="auto">
                <a:xfrm>
                  <a:off x="2514600" y="1981200"/>
                  <a:ext cx="1371600" cy="457200"/>
                </a:xfrm>
                <a:prstGeom prst="rect">
                  <a:avLst/>
                </a:prstGeom>
                <a:solidFill>
                  <a:srgbClr val="FFFF99"/>
                </a:solidFill>
                <a:ln w="28575">
                  <a:solidFill>
                    <a:schemeClr val="tx1"/>
                  </a:solidFill>
                  <a:miter lim="800000"/>
                  <a:headEnd/>
                  <a:tailEnd/>
                </a:ln>
              </p:spPr>
              <p:txBody>
                <a:bodyPr wrap="none" lIns="51431" tIns="25716" rIns="51431" bIns="25716"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563"/>
                    </a:spcBef>
                    <a:spcAft>
                      <a:spcPts val="563"/>
                    </a:spcAft>
                    <a:buNone/>
                  </a:pPr>
                  <a:r>
                    <a:rPr lang="en-US" altLang="x-none" sz="1350"/>
                    <a:t>R=2</a:t>
                  </a:r>
                </a:p>
              </p:txBody>
            </p:sp>
            <p:sp>
              <p:nvSpPr>
                <p:cNvPr id="49" name="Rectangle 5">
                  <a:extLst>
                    <a:ext uri="{FF2B5EF4-FFF2-40B4-BE49-F238E27FC236}">
                      <a16:creationId xmlns:a16="http://schemas.microsoft.com/office/drawing/2014/main" id="{C8D36960-6F82-9244-AEDB-062F9394903B}"/>
                    </a:ext>
                  </a:extLst>
                </p:cNvPr>
                <p:cNvSpPr>
                  <a:spLocks noChangeArrowheads="1"/>
                </p:cNvSpPr>
                <p:nvPr/>
              </p:nvSpPr>
              <p:spPr bwMode="auto">
                <a:xfrm>
                  <a:off x="3886200" y="1981200"/>
                  <a:ext cx="1066800" cy="457200"/>
                </a:xfrm>
                <a:prstGeom prst="rect">
                  <a:avLst/>
                </a:prstGeom>
                <a:solidFill>
                  <a:srgbClr val="FFFF99"/>
                </a:solidFill>
                <a:ln w="28575">
                  <a:solidFill>
                    <a:schemeClr val="tx1"/>
                  </a:solidFill>
                  <a:miter lim="800000"/>
                  <a:headEnd/>
                  <a:tailEnd/>
                </a:ln>
              </p:spPr>
              <p:txBody>
                <a:bodyPr wrap="none" lIns="51431" tIns="25716" rIns="51431" bIns="25716"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563"/>
                    </a:spcBef>
                    <a:spcAft>
                      <a:spcPts val="563"/>
                    </a:spcAft>
                    <a:buNone/>
                  </a:pPr>
                  <a:r>
                    <a:rPr lang="en-US" altLang="x-none" sz="1350" b="1" dirty="0">
                      <a:solidFill>
                        <a:srgbClr val="3366FF"/>
                      </a:solidFill>
                    </a:rPr>
                    <a:t>Cost=2</a:t>
                  </a:r>
                  <a:endParaRPr lang="en-US" altLang="x-none" sz="1350" b="1" dirty="0">
                    <a:solidFill>
                      <a:srgbClr val="3366FF"/>
                    </a:solidFill>
                    <a:latin typeface="Times New Roman" charset="0"/>
                  </a:endParaRPr>
                </a:p>
              </p:txBody>
            </p:sp>
            <p:sp>
              <p:nvSpPr>
                <p:cNvPr id="50" name="Rectangle 6">
                  <a:extLst>
                    <a:ext uri="{FF2B5EF4-FFF2-40B4-BE49-F238E27FC236}">
                      <a16:creationId xmlns:a16="http://schemas.microsoft.com/office/drawing/2014/main" id="{5FA94BBB-1122-2D4F-A012-193207E02634}"/>
                    </a:ext>
                  </a:extLst>
                </p:cNvPr>
                <p:cNvSpPr>
                  <a:spLocks noChangeArrowheads="1"/>
                </p:cNvSpPr>
                <p:nvPr/>
              </p:nvSpPr>
              <p:spPr bwMode="auto">
                <a:xfrm>
                  <a:off x="4953000" y="1981200"/>
                  <a:ext cx="914400" cy="457200"/>
                </a:xfrm>
                <a:prstGeom prst="rect">
                  <a:avLst/>
                </a:prstGeom>
                <a:solidFill>
                  <a:srgbClr val="FFFF99"/>
                </a:solidFill>
                <a:ln w="28575">
                  <a:solidFill>
                    <a:schemeClr val="tx1"/>
                  </a:solidFill>
                  <a:miter lim="800000"/>
                  <a:headEnd/>
                  <a:tailEnd/>
                </a:ln>
              </p:spPr>
              <p:txBody>
                <a:bodyPr wrap="none" lIns="51431" tIns="25716" rIns="51431" bIns="25716"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563"/>
                    </a:spcBef>
                    <a:spcAft>
                      <a:spcPts val="563"/>
                    </a:spcAft>
                    <a:buNone/>
                  </a:pPr>
                  <a:r>
                    <a:rPr lang="en-US" altLang="x-none" sz="1350"/>
                    <a:t>8</a:t>
                  </a:r>
                  <a:endParaRPr lang="en-US" altLang="x-none" sz="1350">
                    <a:latin typeface="Times New Roman" charset="0"/>
                  </a:endParaRPr>
                </a:p>
              </p:txBody>
            </p:sp>
          </p:grpSp>
          <p:sp>
            <p:nvSpPr>
              <p:cNvPr id="47" name="Rectangle 6">
                <a:extLst>
                  <a:ext uri="{FF2B5EF4-FFF2-40B4-BE49-F238E27FC236}">
                    <a16:creationId xmlns:a16="http://schemas.microsoft.com/office/drawing/2014/main" id="{9D968094-5790-134C-AFA1-88F1263D52CB}"/>
                  </a:ext>
                </a:extLst>
              </p:cNvPr>
              <p:cNvSpPr>
                <a:spLocks noChangeArrowheads="1"/>
              </p:cNvSpPr>
              <p:nvPr/>
            </p:nvSpPr>
            <p:spPr bwMode="auto">
              <a:xfrm>
                <a:off x="5791200" y="2590800"/>
                <a:ext cx="914400" cy="457200"/>
              </a:xfrm>
              <a:prstGeom prst="rect">
                <a:avLst/>
              </a:prstGeom>
              <a:solidFill>
                <a:srgbClr val="FFFF99"/>
              </a:solidFill>
              <a:ln w="28575">
                <a:solidFill>
                  <a:schemeClr val="tx1"/>
                </a:solidFill>
                <a:miter lim="800000"/>
                <a:headEnd/>
                <a:tailEnd/>
              </a:ln>
            </p:spPr>
            <p:txBody>
              <a:bodyPr wrap="none" lIns="51431" tIns="25716" rIns="51431" bIns="25716"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563"/>
                  </a:spcBef>
                  <a:spcAft>
                    <a:spcPts val="563"/>
                  </a:spcAft>
                  <a:buNone/>
                </a:pPr>
                <a:r>
                  <a:rPr lang="en-US" altLang="x-none" sz="1350"/>
                  <a:t>A</a:t>
                </a:r>
                <a:endParaRPr lang="en-US" altLang="x-none" sz="1350">
                  <a:latin typeface="Times New Roman" charset="0"/>
                </a:endParaRPr>
              </a:p>
            </p:txBody>
          </p:sp>
        </p:grpSp>
        <p:grpSp>
          <p:nvGrpSpPr>
            <p:cNvPr id="86" name="Group 85">
              <a:extLst>
                <a:ext uri="{FF2B5EF4-FFF2-40B4-BE49-F238E27FC236}">
                  <a16:creationId xmlns:a16="http://schemas.microsoft.com/office/drawing/2014/main" id="{AA919CFA-9DD2-DC4C-995B-DEC376E93B81}"/>
                </a:ext>
              </a:extLst>
            </p:cNvPr>
            <p:cNvGrpSpPr/>
            <p:nvPr/>
          </p:nvGrpSpPr>
          <p:grpSpPr>
            <a:xfrm>
              <a:off x="4661300" y="3291351"/>
              <a:ext cx="838530" cy="276999"/>
              <a:chOff x="4142292" y="1345168"/>
              <a:chExt cx="1118041" cy="369332"/>
            </a:xfrm>
          </p:grpSpPr>
          <p:sp>
            <p:nvSpPr>
              <p:cNvPr id="87" name="Rectangle 86">
                <a:extLst>
                  <a:ext uri="{FF2B5EF4-FFF2-40B4-BE49-F238E27FC236}">
                    <a16:creationId xmlns:a16="http://schemas.microsoft.com/office/drawing/2014/main" id="{EFE947C8-7367-8545-B977-214131960B83}"/>
                  </a:ext>
                </a:extLst>
              </p:cNvPr>
              <p:cNvSpPr/>
              <p:nvPr/>
            </p:nvSpPr>
            <p:spPr bwMode="auto">
              <a:xfrm>
                <a:off x="4142292" y="1345168"/>
                <a:ext cx="1011815" cy="369332"/>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8" name="TextBox 87">
                <a:extLst>
                  <a:ext uri="{FF2B5EF4-FFF2-40B4-BE49-F238E27FC236}">
                    <a16:creationId xmlns:a16="http://schemas.microsoft.com/office/drawing/2014/main" id="{6E24452F-7C9B-5E4D-9D0A-482BFCC20BCF}"/>
                  </a:ext>
                </a:extLst>
              </p:cNvPr>
              <p:cNvSpPr txBox="1">
                <a:spLocks noChangeArrowheads="1"/>
              </p:cNvSpPr>
              <p:nvPr/>
            </p:nvSpPr>
            <p:spPr bwMode="auto">
              <a:xfrm>
                <a:off x="4159177" y="1371600"/>
                <a:ext cx="1101156"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ts val="563"/>
                  </a:spcBef>
                  <a:spcAft>
                    <a:spcPts val="563"/>
                  </a:spcAft>
                  <a:buNone/>
                </a:pPr>
                <a:r>
                  <a:rPr lang="en-US" altLang="x-none" sz="1050" b="1" dirty="0">
                    <a:solidFill>
                      <a:srgbClr val="000000"/>
                    </a:solidFill>
                    <a:latin typeface="Courier New" charset="0"/>
                  </a:rPr>
                  <a:t>BRIDGE12</a:t>
                </a:r>
              </a:p>
            </p:txBody>
          </p:sp>
        </p:grpSp>
        <p:sp>
          <p:nvSpPr>
            <p:cNvPr id="100" name="TextBox 99">
              <a:extLst>
                <a:ext uri="{FF2B5EF4-FFF2-40B4-BE49-F238E27FC236}">
                  <a16:creationId xmlns:a16="http://schemas.microsoft.com/office/drawing/2014/main" id="{45FDAB84-EA5B-C344-BFDF-1A63AEF518CA}"/>
                </a:ext>
              </a:extLst>
            </p:cNvPr>
            <p:cNvSpPr txBox="1"/>
            <p:nvPr/>
          </p:nvSpPr>
          <p:spPr>
            <a:xfrm>
              <a:off x="4404143" y="3184121"/>
              <a:ext cx="325730" cy="369332"/>
            </a:xfrm>
            <a:prstGeom prst="rect">
              <a:avLst/>
            </a:prstGeom>
            <a:noFill/>
          </p:spPr>
          <p:txBody>
            <a:bodyPr wrap="none" rtlCol="0">
              <a:spAutoFit/>
            </a:bodyPr>
            <a:lstStyle/>
            <a:p>
              <a:r>
                <a:rPr lang="en-US" dirty="0"/>
                <a:t>F</a:t>
              </a:r>
            </a:p>
          </p:txBody>
        </p:sp>
        <p:cxnSp>
          <p:nvCxnSpPr>
            <p:cNvPr id="58" name="Straight Arrow Connector 57">
              <a:extLst>
                <a:ext uri="{FF2B5EF4-FFF2-40B4-BE49-F238E27FC236}">
                  <a16:creationId xmlns:a16="http://schemas.microsoft.com/office/drawing/2014/main" id="{2C719B6D-7447-0F4E-A9C6-D2BAA3A7B981}"/>
                </a:ext>
              </a:extLst>
            </p:cNvPr>
            <p:cNvCxnSpPr/>
            <p:nvPr/>
          </p:nvCxnSpPr>
          <p:spPr bwMode="auto">
            <a:xfrm>
              <a:off x="2667013" y="3532133"/>
              <a:ext cx="1188188"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91" name="Group 90">
              <a:extLst>
                <a:ext uri="{FF2B5EF4-FFF2-40B4-BE49-F238E27FC236}">
                  <a16:creationId xmlns:a16="http://schemas.microsoft.com/office/drawing/2014/main" id="{70D1CDCC-6451-F645-BD42-64EF5D267F89}"/>
                </a:ext>
              </a:extLst>
            </p:cNvPr>
            <p:cNvGrpSpPr/>
            <p:nvPr/>
          </p:nvGrpSpPr>
          <p:grpSpPr>
            <a:xfrm>
              <a:off x="5599031" y="3292708"/>
              <a:ext cx="2209172" cy="292642"/>
              <a:chOff x="1355500" y="1692798"/>
              <a:chExt cx="3200400" cy="342900"/>
            </a:xfrm>
          </p:grpSpPr>
          <p:grpSp>
            <p:nvGrpSpPr>
              <p:cNvPr id="93" name="Group 4">
                <a:extLst>
                  <a:ext uri="{FF2B5EF4-FFF2-40B4-BE49-F238E27FC236}">
                    <a16:creationId xmlns:a16="http://schemas.microsoft.com/office/drawing/2014/main" id="{6AA5F53F-4832-874D-A50A-5F701D256219}"/>
                  </a:ext>
                </a:extLst>
              </p:cNvPr>
              <p:cNvGrpSpPr>
                <a:grpSpLocks/>
              </p:cNvGrpSpPr>
              <p:nvPr/>
            </p:nvGrpSpPr>
            <p:grpSpPr bwMode="auto">
              <a:xfrm>
                <a:off x="1355500" y="1692798"/>
                <a:ext cx="2514600" cy="342900"/>
                <a:chOff x="2514600" y="1981200"/>
                <a:chExt cx="3352800" cy="457200"/>
              </a:xfrm>
            </p:grpSpPr>
            <p:sp>
              <p:nvSpPr>
                <p:cNvPr id="95" name="Rectangle 4">
                  <a:extLst>
                    <a:ext uri="{FF2B5EF4-FFF2-40B4-BE49-F238E27FC236}">
                      <a16:creationId xmlns:a16="http://schemas.microsoft.com/office/drawing/2014/main" id="{548BB2A8-26F3-8445-A7BE-3F2F6F9F0DB5}"/>
                    </a:ext>
                  </a:extLst>
                </p:cNvPr>
                <p:cNvSpPr>
                  <a:spLocks noChangeArrowheads="1"/>
                </p:cNvSpPr>
                <p:nvPr/>
              </p:nvSpPr>
              <p:spPr bwMode="auto">
                <a:xfrm>
                  <a:off x="2514600" y="1981200"/>
                  <a:ext cx="1371600" cy="457200"/>
                </a:xfrm>
                <a:prstGeom prst="rect">
                  <a:avLst/>
                </a:prstGeom>
                <a:solidFill>
                  <a:srgbClr val="FFFF99"/>
                </a:solidFill>
                <a:ln w="28575">
                  <a:solidFill>
                    <a:schemeClr val="tx1"/>
                  </a:solidFill>
                  <a:miter lim="800000"/>
                  <a:headEnd/>
                  <a:tailEnd/>
                </a:ln>
              </p:spPr>
              <p:txBody>
                <a:bodyPr wrap="none" lIns="51431" tIns="25716" rIns="51431" bIns="25716"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563"/>
                    </a:spcBef>
                    <a:spcAft>
                      <a:spcPts val="563"/>
                    </a:spcAft>
                    <a:buNone/>
                  </a:pPr>
                  <a:r>
                    <a:rPr lang="en-US" altLang="x-none" sz="1350"/>
                    <a:t>R=2</a:t>
                  </a:r>
                </a:p>
              </p:txBody>
            </p:sp>
            <p:sp>
              <p:nvSpPr>
                <p:cNvPr id="97" name="Rectangle 5">
                  <a:extLst>
                    <a:ext uri="{FF2B5EF4-FFF2-40B4-BE49-F238E27FC236}">
                      <a16:creationId xmlns:a16="http://schemas.microsoft.com/office/drawing/2014/main" id="{7253358B-E71B-364E-9A33-9B2C236F688C}"/>
                    </a:ext>
                  </a:extLst>
                </p:cNvPr>
                <p:cNvSpPr>
                  <a:spLocks noChangeArrowheads="1"/>
                </p:cNvSpPr>
                <p:nvPr/>
              </p:nvSpPr>
              <p:spPr bwMode="auto">
                <a:xfrm>
                  <a:off x="3886200" y="1981200"/>
                  <a:ext cx="1066800" cy="457200"/>
                </a:xfrm>
                <a:prstGeom prst="rect">
                  <a:avLst/>
                </a:prstGeom>
                <a:solidFill>
                  <a:srgbClr val="FFFF99"/>
                </a:solidFill>
                <a:ln w="28575">
                  <a:solidFill>
                    <a:schemeClr val="tx1"/>
                  </a:solidFill>
                  <a:miter lim="800000"/>
                  <a:headEnd/>
                  <a:tailEnd/>
                </a:ln>
              </p:spPr>
              <p:txBody>
                <a:bodyPr wrap="none" lIns="51431" tIns="25716" rIns="51431" bIns="25716"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563"/>
                    </a:spcBef>
                    <a:spcAft>
                      <a:spcPts val="563"/>
                    </a:spcAft>
                    <a:buNone/>
                  </a:pPr>
                  <a:r>
                    <a:rPr lang="en-US" altLang="x-none" sz="1350" b="1" dirty="0">
                      <a:solidFill>
                        <a:srgbClr val="3366FF"/>
                      </a:solidFill>
                    </a:rPr>
                    <a:t>Cost=3</a:t>
                  </a:r>
                  <a:endParaRPr lang="en-US" altLang="x-none" sz="1350" b="1" dirty="0">
                    <a:solidFill>
                      <a:srgbClr val="3366FF"/>
                    </a:solidFill>
                    <a:latin typeface="Times New Roman" charset="0"/>
                  </a:endParaRPr>
                </a:p>
              </p:txBody>
            </p:sp>
            <p:sp>
              <p:nvSpPr>
                <p:cNvPr id="98" name="Rectangle 6">
                  <a:extLst>
                    <a:ext uri="{FF2B5EF4-FFF2-40B4-BE49-F238E27FC236}">
                      <a16:creationId xmlns:a16="http://schemas.microsoft.com/office/drawing/2014/main" id="{9EACEBA5-6F22-4C4B-B5C7-2EDFF82828C0}"/>
                    </a:ext>
                  </a:extLst>
                </p:cNvPr>
                <p:cNvSpPr>
                  <a:spLocks noChangeArrowheads="1"/>
                </p:cNvSpPr>
                <p:nvPr/>
              </p:nvSpPr>
              <p:spPr bwMode="auto">
                <a:xfrm>
                  <a:off x="4953000" y="1981200"/>
                  <a:ext cx="914400" cy="457200"/>
                </a:xfrm>
                <a:prstGeom prst="rect">
                  <a:avLst/>
                </a:prstGeom>
                <a:solidFill>
                  <a:srgbClr val="FFFF99"/>
                </a:solidFill>
                <a:ln w="28575">
                  <a:solidFill>
                    <a:schemeClr val="tx1"/>
                  </a:solidFill>
                  <a:miter lim="800000"/>
                  <a:headEnd/>
                  <a:tailEnd/>
                </a:ln>
              </p:spPr>
              <p:txBody>
                <a:bodyPr wrap="none" lIns="51431" tIns="25716" rIns="51431" bIns="25716"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563"/>
                    </a:spcBef>
                    <a:spcAft>
                      <a:spcPts val="563"/>
                    </a:spcAft>
                    <a:buNone/>
                  </a:pPr>
                  <a:r>
                    <a:rPr lang="en-US" altLang="x-none" sz="1350"/>
                    <a:t>12</a:t>
                  </a:r>
                  <a:endParaRPr lang="en-US" altLang="x-none" sz="1350">
                    <a:latin typeface="Times New Roman" charset="0"/>
                  </a:endParaRPr>
                </a:p>
              </p:txBody>
            </p:sp>
          </p:grpSp>
          <p:sp>
            <p:nvSpPr>
              <p:cNvPr id="94" name="Rectangle 6">
                <a:extLst>
                  <a:ext uri="{FF2B5EF4-FFF2-40B4-BE49-F238E27FC236}">
                    <a16:creationId xmlns:a16="http://schemas.microsoft.com/office/drawing/2014/main" id="{B5B44485-961C-8B48-AE38-F5010974A356}"/>
                  </a:ext>
                </a:extLst>
              </p:cNvPr>
              <p:cNvSpPr>
                <a:spLocks noChangeArrowheads="1"/>
              </p:cNvSpPr>
              <p:nvPr/>
            </p:nvSpPr>
            <p:spPr bwMode="auto">
              <a:xfrm>
                <a:off x="3870100" y="1692798"/>
                <a:ext cx="685800" cy="342900"/>
              </a:xfrm>
              <a:prstGeom prst="rect">
                <a:avLst/>
              </a:prstGeom>
              <a:solidFill>
                <a:srgbClr val="FFFF99"/>
              </a:solidFill>
              <a:ln w="28575">
                <a:solidFill>
                  <a:schemeClr val="tx1"/>
                </a:solidFill>
                <a:miter lim="800000"/>
                <a:headEnd/>
                <a:tailEnd/>
              </a:ln>
            </p:spPr>
            <p:txBody>
              <a:bodyPr wrap="none" lIns="51431" tIns="25716" rIns="51431" bIns="25716"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563"/>
                  </a:spcBef>
                  <a:spcAft>
                    <a:spcPts val="563"/>
                  </a:spcAft>
                  <a:buNone/>
                </a:pPr>
                <a:r>
                  <a:rPr lang="en-US" altLang="x-none" sz="1350"/>
                  <a:t>C</a:t>
                </a:r>
                <a:endParaRPr lang="en-US" altLang="x-none" sz="1350">
                  <a:latin typeface="Times New Roman" charset="0"/>
                </a:endParaRPr>
              </a:p>
            </p:txBody>
          </p:sp>
        </p:grpSp>
      </p:grpSp>
      <p:cxnSp>
        <p:nvCxnSpPr>
          <p:cNvPr id="38" name="Straight Arrow Connector 37">
            <a:extLst>
              <a:ext uri="{FF2B5EF4-FFF2-40B4-BE49-F238E27FC236}">
                <a16:creationId xmlns:a16="http://schemas.microsoft.com/office/drawing/2014/main" id="{2D7DC48B-9728-FC49-9BD2-96C72717CA41}"/>
              </a:ext>
            </a:extLst>
          </p:cNvPr>
          <p:cNvCxnSpPr>
            <a:cxnSpLocks/>
          </p:cNvCxnSpPr>
          <p:nvPr/>
        </p:nvCxnSpPr>
        <p:spPr>
          <a:xfrm flipV="1">
            <a:off x="4233254" y="3904735"/>
            <a:ext cx="2105762" cy="5908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C3E4EB0-5CB4-A948-BBE5-D10FCF89EB18}"/>
              </a:ext>
            </a:extLst>
          </p:cNvPr>
          <p:cNvCxnSpPr>
            <a:cxnSpLocks/>
          </p:cNvCxnSpPr>
          <p:nvPr/>
        </p:nvCxnSpPr>
        <p:spPr>
          <a:xfrm flipH="1" flipV="1">
            <a:off x="2163062" y="3961314"/>
            <a:ext cx="1329438" cy="1182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48FC80A-5730-6844-922E-F16ED9163F7B}"/>
              </a:ext>
            </a:extLst>
          </p:cNvPr>
          <p:cNvSpPr txBox="1"/>
          <p:nvPr/>
        </p:nvSpPr>
        <p:spPr>
          <a:xfrm>
            <a:off x="118694" y="5880646"/>
            <a:ext cx="2531462" cy="369332"/>
          </a:xfrm>
          <a:prstGeom prst="rect">
            <a:avLst/>
          </a:prstGeom>
          <a:noFill/>
        </p:spPr>
        <p:txBody>
          <a:bodyPr wrap="none" rtlCol="0">
            <a:spAutoFit/>
          </a:bodyPr>
          <a:lstStyle/>
          <a:p>
            <a:r>
              <a:rPr lang="en-US" dirty="0"/>
              <a:t>If ?? &lt; 8 ? e.g. (?? = 4)</a:t>
            </a:r>
          </a:p>
        </p:txBody>
      </p:sp>
    </p:spTree>
    <p:extLst>
      <p:ext uri="{BB962C8B-B14F-4D97-AF65-F5344CB8AC3E}">
        <p14:creationId xmlns:p14="http://schemas.microsoft.com/office/powerpoint/2010/main" val="3995337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0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84" grpId="0"/>
      <p:bldP spid="104" grpId="0"/>
      <p:bldP spid="105" grpId="0"/>
      <p:bldP spid="16" grpId="0"/>
      <p:bldP spid="23" grpId="0"/>
      <p:bldP spid="56"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460BE-754A-814C-ADF8-B0B7AF908F0C}"/>
              </a:ext>
            </a:extLst>
          </p:cNvPr>
          <p:cNvSpPr>
            <a:spLocks noGrp="1"/>
          </p:cNvSpPr>
          <p:nvPr>
            <p:ph type="title"/>
          </p:nvPr>
        </p:nvSpPr>
        <p:spPr>
          <a:xfrm>
            <a:off x="197708" y="438802"/>
            <a:ext cx="7611762" cy="440333"/>
          </a:xfrm>
        </p:spPr>
        <p:txBody>
          <a:bodyPr>
            <a:normAutofit fontScale="90000"/>
          </a:bodyPr>
          <a:lstStyle/>
          <a:p>
            <a:r>
              <a:rPr lang="en-US" dirty="0">
                <a:latin typeface="Gill Sans MT" panose="020B0502020104020203" pitchFamily="34" charset="77"/>
              </a:rPr>
              <a:t>Animating the previous example</a:t>
            </a:r>
          </a:p>
        </p:txBody>
      </p:sp>
      <p:sp>
        <p:nvSpPr>
          <p:cNvPr id="4" name="Footer Placeholder 3">
            <a:extLst>
              <a:ext uri="{FF2B5EF4-FFF2-40B4-BE49-F238E27FC236}">
                <a16:creationId xmlns:a16="http://schemas.microsoft.com/office/drawing/2014/main" id="{40623B25-67E4-3C46-ABE0-5B635C366FD9}"/>
              </a:ext>
            </a:extLst>
          </p:cNvPr>
          <p:cNvSpPr>
            <a:spLocks noGrp="1"/>
          </p:cNvSpPr>
          <p:nvPr>
            <p:ph type="ftr" sz="quarter" idx="11"/>
          </p:nvPr>
        </p:nvSpPr>
        <p:spPr/>
        <p:txBody>
          <a:bodyPr/>
          <a:lstStyle/>
          <a:p>
            <a:pPr>
              <a:defRPr/>
            </a:pPr>
            <a:r>
              <a:rPr lang="en-US"/>
              <a:t>Data Link Layer</a:t>
            </a:r>
            <a:endParaRPr lang="en-US" dirty="0"/>
          </a:p>
        </p:txBody>
      </p:sp>
      <p:sp>
        <p:nvSpPr>
          <p:cNvPr id="5" name="Slide Number Placeholder 4">
            <a:extLst>
              <a:ext uri="{FF2B5EF4-FFF2-40B4-BE49-F238E27FC236}">
                <a16:creationId xmlns:a16="http://schemas.microsoft.com/office/drawing/2014/main" id="{A7838DAF-CFB7-684A-92E4-44940765C2BC}"/>
              </a:ext>
            </a:extLst>
          </p:cNvPr>
          <p:cNvSpPr>
            <a:spLocks noGrp="1"/>
          </p:cNvSpPr>
          <p:nvPr>
            <p:ph type="sldNum" sz="quarter" idx="12"/>
          </p:nvPr>
        </p:nvSpPr>
        <p:spPr/>
        <p:txBody>
          <a:bodyPr/>
          <a:lstStyle/>
          <a:p>
            <a:pPr>
              <a:defRPr/>
            </a:pPr>
            <a:r>
              <a:rPr lang="en-US"/>
              <a:t>5-</a:t>
            </a:r>
            <a:fld id="{D0626857-DD43-9D46-91D4-DEBFBA1258D1}" type="slidenum">
              <a:rPr lang="en-US" smtClean="0"/>
              <a:pPr>
                <a:defRPr/>
              </a:pPr>
              <a:t>138</a:t>
            </a:fld>
            <a:endParaRPr lang="en-US" dirty="0"/>
          </a:p>
        </p:txBody>
      </p:sp>
      <p:grpSp>
        <p:nvGrpSpPr>
          <p:cNvPr id="92" name="Group 91">
            <a:extLst>
              <a:ext uri="{FF2B5EF4-FFF2-40B4-BE49-F238E27FC236}">
                <a16:creationId xmlns:a16="http://schemas.microsoft.com/office/drawing/2014/main" id="{604416D2-10BA-3446-957C-CE1AE62594C3}"/>
              </a:ext>
            </a:extLst>
          </p:cNvPr>
          <p:cNvGrpSpPr/>
          <p:nvPr/>
        </p:nvGrpSpPr>
        <p:grpSpPr>
          <a:xfrm>
            <a:off x="1795759" y="2188647"/>
            <a:ext cx="2400300" cy="257175"/>
            <a:chOff x="1355500" y="1692798"/>
            <a:chExt cx="3200400" cy="342900"/>
          </a:xfrm>
        </p:grpSpPr>
        <p:grpSp>
          <p:nvGrpSpPr>
            <p:cNvPr id="7" name="Group 4">
              <a:extLst>
                <a:ext uri="{FF2B5EF4-FFF2-40B4-BE49-F238E27FC236}">
                  <a16:creationId xmlns:a16="http://schemas.microsoft.com/office/drawing/2014/main" id="{B94C66BD-218A-8B43-8B5F-25C06F5D3B6D}"/>
                </a:ext>
              </a:extLst>
            </p:cNvPr>
            <p:cNvGrpSpPr>
              <a:grpSpLocks/>
            </p:cNvGrpSpPr>
            <p:nvPr/>
          </p:nvGrpSpPr>
          <p:grpSpPr bwMode="auto">
            <a:xfrm>
              <a:off x="1355500" y="1692798"/>
              <a:ext cx="2514600" cy="342900"/>
              <a:chOff x="2514600" y="1981200"/>
              <a:chExt cx="3352800" cy="457200"/>
            </a:xfrm>
          </p:grpSpPr>
          <p:sp>
            <p:nvSpPr>
              <p:cNvPr id="9" name="Rectangle 4">
                <a:extLst>
                  <a:ext uri="{FF2B5EF4-FFF2-40B4-BE49-F238E27FC236}">
                    <a16:creationId xmlns:a16="http://schemas.microsoft.com/office/drawing/2014/main" id="{AFE35CE1-8808-ED47-B564-EC64F6B9C92E}"/>
                  </a:ext>
                </a:extLst>
              </p:cNvPr>
              <p:cNvSpPr>
                <a:spLocks noChangeArrowheads="1"/>
              </p:cNvSpPr>
              <p:nvPr/>
            </p:nvSpPr>
            <p:spPr bwMode="auto">
              <a:xfrm>
                <a:off x="2514600" y="1981200"/>
                <a:ext cx="1371600" cy="457200"/>
              </a:xfrm>
              <a:prstGeom prst="rect">
                <a:avLst/>
              </a:prstGeom>
              <a:solidFill>
                <a:srgbClr val="FFFF99"/>
              </a:solidFill>
              <a:ln w="28575">
                <a:solidFill>
                  <a:schemeClr val="tx1"/>
                </a:solidFill>
                <a:miter lim="800000"/>
                <a:headEnd/>
                <a:tailEnd/>
              </a:ln>
            </p:spPr>
            <p:txBody>
              <a:bodyPr wrap="none" lIns="51431" tIns="25716" rIns="51431" bIns="25716"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563"/>
                  </a:spcBef>
                  <a:spcAft>
                    <a:spcPts val="563"/>
                  </a:spcAft>
                  <a:buNone/>
                </a:pPr>
                <a:r>
                  <a:rPr lang="en-US" altLang="x-none" sz="1350"/>
                  <a:t>R=2</a:t>
                </a:r>
              </a:p>
            </p:txBody>
          </p:sp>
          <p:sp>
            <p:nvSpPr>
              <p:cNvPr id="10" name="Rectangle 5">
                <a:extLst>
                  <a:ext uri="{FF2B5EF4-FFF2-40B4-BE49-F238E27FC236}">
                    <a16:creationId xmlns:a16="http://schemas.microsoft.com/office/drawing/2014/main" id="{02DB37EA-5543-034F-A25C-520D2460F52D}"/>
                  </a:ext>
                </a:extLst>
              </p:cNvPr>
              <p:cNvSpPr>
                <a:spLocks noChangeArrowheads="1"/>
              </p:cNvSpPr>
              <p:nvPr/>
            </p:nvSpPr>
            <p:spPr bwMode="auto">
              <a:xfrm>
                <a:off x="3886200" y="1981200"/>
                <a:ext cx="1066800" cy="457200"/>
              </a:xfrm>
              <a:prstGeom prst="rect">
                <a:avLst/>
              </a:prstGeom>
              <a:solidFill>
                <a:srgbClr val="FFFF99"/>
              </a:solidFill>
              <a:ln w="28575">
                <a:solidFill>
                  <a:schemeClr val="tx1"/>
                </a:solidFill>
                <a:miter lim="800000"/>
                <a:headEnd/>
                <a:tailEnd/>
              </a:ln>
            </p:spPr>
            <p:txBody>
              <a:bodyPr wrap="none" lIns="51431" tIns="25716" rIns="51431" bIns="25716"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563"/>
                  </a:spcBef>
                  <a:spcAft>
                    <a:spcPts val="563"/>
                  </a:spcAft>
                  <a:buNone/>
                </a:pPr>
                <a:r>
                  <a:rPr lang="en-US" altLang="x-none" sz="1350" b="1" dirty="0">
                    <a:solidFill>
                      <a:srgbClr val="3366FF"/>
                    </a:solidFill>
                  </a:rPr>
                  <a:t>Cost=3</a:t>
                </a:r>
                <a:endParaRPr lang="en-US" altLang="x-none" sz="1350" b="1" dirty="0">
                  <a:solidFill>
                    <a:srgbClr val="3366FF"/>
                  </a:solidFill>
                  <a:latin typeface="Times New Roman" charset="0"/>
                </a:endParaRPr>
              </a:p>
            </p:txBody>
          </p:sp>
          <p:sp>
            <p:nvSpPr>
              <p:cNvPr id="11" name="Rectangle 6">
                <a:extLst>
                  <a:ext uri="{FF2B5EF4-FFF2-40B4-BE49-F238E27FC236}">
                    <a16:creationId xmlns:a16="http://schemas.microsoft.com/office/drawing/2014/main" id="{DB662650-B2CA-5947-AAC4-C763FA4B5FDB}"/>
                  </a:ext>
                </a:extLst>
              </p:cNvPr>
              <p:cNvSpPr>
                <a:spLocks noChangeArrowheads="1"/>
              </p:cNvSpPr>
              <p:nvPr/>
            </p:nvSpPr>
            <p:spPr bwMode="auto">
              <a:xfrm>
                <a:off x="4953000" y="1981200"/>
                <a:ext cx="914400" cy="457200"/>
              </a:xfrm>
              <a:prstGeom prst="rect">
                <a:avLst/>
              </a:prstGeom>
              <a:solidFill>
                <a:srgbClr val="FFFF99"/>
              </a:solidFill>
              <a:ln w="28575">
                <a:solidFill>
                  <a:schemeClr val="tx1"/>
                </a:solidFill>
                <a:miter lim="800000"/>
                <a:headEnd/>
                <a:tailEnd/>
              </a:ln>
            </p:spPr>
            <p:txBody>
              <a:bodyPr wrap="none" lIns="51431" tIns="25716" rIns="51431" bIns="25716"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563"/>
                  </a:spcBef>
                  <a:spcAft>
                    <a:spcPts val="563"/>
                  </a:spcAft>
                  <a:buNone/>
                </a:pPr>
                <a:r>
                  <a:rPr lang="en-US" altLang="x-none" sz="1350"/>
                  <a:t>12</a:t>
                </a:r>
                <a:endParaRPr lang="en-US" altLang="x-none" sz="1350">
                  <a:latin typeface="Times New Roman" charset="0"/>
                </a:endParaRPr>
              </a:p>
            </p:txBody>
          </p:sp>
        </p:grpSp>
        <p:sp>
          <p:nvSpPr>
            <p:cNvPr id="8" name="Rectangle 6">
              <a:extLst>
                <a:ext uri="{FF2B5EF4-FFF2-40B4-BE49-F238E27FC236}">
                  <a16:creationId xmlns:a16="http://schemas.microsoft.com/office/drawing/2014/main" id="{5ACF9D5C-C6CE-FC41-9A38-78D7FE8B1B18}"/>
                </a:ext>
              </a:extLst>
            </p:cNvPr>
            <p:cNvSpPr>
              <a:spLocks noChangeArrowheads="1"/>
            </p:cNvSpPr>
            <p:nvPr/>
          </p:nvSpPr>
          <p:spPr bwMode="auto">
            <a:xfrm>
              <a:off x="3870100" y="1692798"/>
              <a:ext cx="685800" cy="342900"/>
            </a:xfrm>
            <a:prstGeom prst="rect">
              <a:avLst/>
            </a:prstGeom>
            <a:solidFill>
              <a:srgbClr val="FFFF99"/>
            </a:solidFill>
            <a:ln w="28575">
              <a:solidFill>
                <a:schemeClr val="tx1"/>
              </a:solidFill>
              <a:miter lim="800000"/>
              <a:headEnd/>
              <a:tailEnd/>
            </a:ln>
          </p:spPr>
          <p:txBody>
            <a:bodyPr wrap="none" lIns="51431" tIns="25716" rIns="51431" bIns="25716"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563"/>
                </a:spcBef>
                <a:spcAft>
                  <a:spcPts val="563"/>
                </a:spcAft>
                <a:buNone/>
              </a:pPr>
              <a:r>
                <a:rPr lang="en-US" altLang="x-none" sz="1350"/>
                <a:t>C</a:t>
              </a:r>
              <a:endParaRPr lang="en-US" altLang="x-none" sz="1350">
                <a:latin typeface="Times New Roman" charset="0"/>
              </a:endParaRPr>
            </a:p>
          </p:txBody>
        </p:sp>
      </p:grpSp>
      <p:sp>
        <p:nvSpPr>
          <p:cNvPr id="13" name="Rectangle 12">
            <a:extLst>
              <a:ext uri="{FF2B5EF4-FFF2-40B4-BE49-F238E27FC236}">
                <a16:creationId xmlns:a16="http://schemas.microsoft.com/office/drawing/2014/main" id="{D7B01881-5F06-8545-A4A5-A1F3283DC37E}"/>
              </a:ext>
            </a:extLst>
          </p:cNvPr>
          <p:cNvSpPr/>
          <p:nvPr/>
        </p:nvSpPr>
        <p:spPr bwMode="auto">
          <a:xfrm>
            <a:off x="5305903" y="1861461"/>
            <a:ext cx="758861" cy="27699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7D37E7E0-5E19-D642-B339-FBE59D8F6249}"/>
              </a:ext>
            </a:extLst>
          </p:cNvPr>
          <p:cNvSpPr txBox="1">
            <a:spLocks noChangeArrowheads="1"/>
          </p:cNvSpPr>
          <p:nvPr/>
        </p:nvSpPr>
        <p:spPr bwMode="auto">
          <a:xfrm>
            <a:off x="5303038" y="1906130"/>
            <a:ext cx="8354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ts val="563"/>
              </a:spcBef>
              <a:spcAft>
                <a:spcPts val="563"/>
              </a:spcAft>
              <a:buNone/>
            </a:pPr>
            <a:r>
              <a:rPr lang="en-US" altLang="x-none" sz="1200" b="1" dirty="0">
                <a:solidFill>
                  <a:srgbClr val="000000"/>
                </a:solidFill>
                <a:latin typeface="Courier New" charset="0"/>
              </a:rPr>
              <a:t>BRIDGE8</a:t>
            </a:r>
          </a:p>
        </p:txBody>
      </p:sp>
      <p:grpSp>
        <p:nvGrpSpPr>
          <p:cNvPr id="96" name="Group 95">
            <a:extLst>
              <a:ext uri="{FF2B5EF4-FFF2-40B4-BE49-F238E27FC236}">
                <a16:creationId xmlns:a16="http://schemas.microsoft.com/office/drawing/2014/main" id="{42276C3D-AAA9-C949-8C91-520D4299A3C2}"/>
              </a:ext>
            </a:extLst>
          </p:cNvPr>
          <p:cNvGrpSpPr/>
          <p:nvPr/>
        </p:nvGrpSpPr>
        <p:grpSpPr>
          <a:xfrm>
            <a:off x="4598079" y="2433695"/>
            <a:ext cx="2400300" cy="257175"/>
            <a:chOff x="4370357" y="2477597"/>
            <a:chExt cx="3200400" cy="342900"/>
          </a:xfrm>
        </p:grpSpPr>
        <p:sp>
          <p:nvSpPr>
            <p:cNvPr id="18" name="Rectangle 4">
              <a:extLst>
                <a:ext uri="{FF2B5EF4-FFF2-40B4-BE49-F238E27FC236}">
                  <a16:creationId xmlns:a16="http://schemas.microsoft.com/office/drawing/2014/main" id="{915D7AED-9441-714C-9714-D4AC662B3F07}"/>
                </a:ext>
              </a:extLst>
            </p:cNvPr>
            <p:cNvSpPr>
              <a:spLocks noChangeArrowheads="1"/>
            </p:cNvSpPr>
            <p:nvPr/>
          </p:nvSpPr>
          <p:spPr bwMode="auto">
            <a:xfrm>
              <a:off x="4370357" y="2477597"/>
              <a:ext cx="1028700" cy="342900"/>
            </a:xfrm>
            <a:prstGeom prst="rect">
              <a:avLst/>
            </a:prstGeom>
            <a:solidFill>
              <a:srgbClr val="FFFF99"/>
            </a:solidFill>
            <a:ln w="28575">
              <a:solidFill>
                <a:schemeClr val="tx1"/>
              </a:solidFill>
              <a:miter lim="800000"/>
              <a:headEnd/>
              <a:tailEnd/>
            </a:ln>
          </p:spPr>
          <p:txBody>
            <a:bodyPr wrap="none" lIns="51431" tIns="25716" rIns="51431" bIns="25716"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563"/>
                </a:spcBef>
                <a:spcAft>
                  <a:spcPts val="563"/>
                </a:spcAft>
                <a:buNone/>
              </a:pPr>
              <a:r>
                <a:rPr lang="en-US" altLang="x-none" sz="1350"/>
                <a:t>R=2</a:t>
              </a:r>
            </a:p>
          </p:txBody>
        </p:sp>
        <p:sp>
          <p:nvSpPr>
            <p:cNvPr id="19" name="Rectangle 5">
              <a:extLst>
                <a:ext uri="{FF2B5EF4-FFF2-40B4-BE49-F238E27FC236}">
                  <a16:creationId xmlns:a16="http://schemas.microsoft.com/office/drawing/2014/main" id="{46D99F93-9495-644B-92DA-FF012390BC3E}"/>
                </a:ext>
              </a:extLst>
            </p:cNvPr>
            <p:cNvSpPr>
              <a:spLocks noChangeArrowheads="1"/>
            </p:cNvSpPr>
            <p:nvPr/>
          </p:nvSpPr>
          <p:spPr bwMode="auto">
            <a:xfrm>
              <a:off x="5399057" y="2477597"/>
              <a:ext cx="800100" cy="342900"/>
            </a:xfrm>
            <a:prstGeom prst="rect">
              <a:avLst/>
            </a:prstGeom>
            <a:solidFill>
              <a:srgbClr val="FFFF99"/>
            </a:solidFill>
            <a:ln w="28575">
              <a:solidFill>
                <a:schemeClr val="tx1"/>
              </a:solidFill>
              <a:miter lim="800000"/>
              <a:headEnd/>
              <a:tailEnd/>
            </a:ln>
          </p:spPr>
          <p:txBody>
            <a:bodyPr wrap="none" lIns="51431" tIns="25716" rIns="51431" bIns="25716"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563"/>
                </a:spcBef>
                <a:spcAft>
                  <a:spcPts val="563"/>
                </a:spcAft>
                <a:buNone/>
              </a:pPr>
              <a:r>
                <a:rPr lang="en-US" altLang="x-none" sz="1350" b="1" dirty="0">
                  <a:solidFill>
                    <a:srgbClr val="3366FF"/>
                  </a:solidFill>
                </a:rPr>
                <a:t>Cost=5</a:t>
              </a:r>
              <a:endParaRPr lang="en-US" altLang="x-none" sz="1350" b="1" dirty="0">
                <a:solidFill>
                  <a:srgbClr val="3366FF"/>
                </a:solidFill>
                <a:latin typeface="Times New Roman" charset="0"/>
              </a:endParaRPr>
            </a:p>
          </p:txBody>
        </p:sp>
        <p:sp>
          <p:nvSpPr>
            <p:cNvPr id="20" name="Rectangle 6">
              <a:extLst>
                <a:ext uri="{FF2B5EF4-FFF2-40B4-BE49-F238E27FC236}">
                  <a16:creationId xmlns:a16="http://schemas.microsoft.com/office/drawing/2014/main" id="{A162DB76-59A7-2240-9B59-74C58FD462F2}"/>
                </a:ext>
              </a:extLst>
            </p:cNvPr>
            <p:cNvSpPr>
              <a:spLocks noChangeArrowheads="1"/>
            </p:cNvSpPr>
            <p:nvPr/>
          </p:nvSpPr>
          <p:spPr bwMode="auto">
            <a:xfrm>
              <a:off x="6199157" y="2477597"/>
              <a:ext cx="685800" cy="342900"/>
            </a:xfrm>
            <a:prstGeom prst="rect">
              <a:avLst/>
            </a:prstGeom>
            <a:solidFill>
              <a:srgbClr val="FFFF99"/>
            </a:solidFill>
            <a:ln w="28575">
              <a:solidFill>
                <a:schemeClr val="tx1"/>
              </a:solidFill>
              <a:miter lim="800000"/>
              <a:headEnd/>
              <a:tailEnd/>
            </a:ln>
          </p:spPr>
          <p:txBody>
            <a:bodyPr wrap="none" lIns="51431" tIns="25716" rIns="51431" bIns="25716"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563"/>
                </a:spcBef>
                <a:spcAft>
                  <a:spcPts val="563"/>
                </a:spcAft>
                <a:buNone/>
              </a:pPr>
              <a:r>
                <a:rPr lang="en-US" altLang="x-none" sz="1350"/>
                <a:t>8</a:t>
              </a:r>
              <a:endParaRPr lang="en-US" altLang="x-none" sz="1350">
                <a:latin typeface="Times New Roman" charset="0"/>
              </a:endParaRPr>
            </a:p>
          </p:txBody>
        </p:sp>
        <p:sp>
          <p:nvSpPr>
            <p:cNvPr id="17" name="Rectangle 6">
              <a:extLst>
                <a:ext uri="{FF2B5EF4-FFF2-40B4-BE49-F238E27FC236}">
                  <a16:creationId xmlns:a16="http://schemas.microsoft.com/office/drawing/2014/main" id="{0FD81E27-A97A-9845-9404-F1272A10326A}"/>
                </a:ext>
              </a:extLst>
            </p:cNvPr>
            <p:cNvSpPr>
              <a:spLocks noChangeArrowheads="1"/>
            </p:cNvSpPr>
            <p:nvPr/>
          </p:nvSpPr>
          <p:spPr bwMode="auto">
            <a:xfrm>
              <a:off x="6884957" y="2477597"/>
              <a:ext cx="685800" cy="342900"/>
            </a:xfrm>
            <a:prstGeom prst="rect">
              <a:avLst/>
            </a:prstGeom>
            <a:solidFill>
              <a:srgbClr val="FFFF99"/>
            </a:solidFill>
            <a:ln w="28575">
              <a:solidFill>
                <a:schemeClr val="tx1"/>
              </a:solidFill>
              <a:miter lim="800000"/>
              <a:headEnd/>
              <a:tailEnd/>
            </a:ln>
          </p:spPr>
          <p:txBody>
            <a:bodyPr wrap="none" lIns="51431" tIns="25716" rIns="51431" bIns="25716"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563"/>
                </a:spcBef>
                <a:spcAft>
                  <a:spcPts val="563"/>
                </a:spcAft>
                <a:buNone/>
              </a:pPr>
              <a:r>
                <a:rPr lang="en-US" altLang="x-none" sz="1350"/>
                <a:t>A</a:t>
              </a:r>
              <a:endParaRPr lang="en-US" altLang="x-none" sz="1350">
                <a:latin typeface="Times New Roman" charset="0"/>
              </a:endParaRPr>
            </a:p>
          </p:txBody>
        </p:sp>
      </p:grpSp>
      <p:sp>
        <p:nvSpPr>
          <p:cNvPr id="21" name="TextBox 20">
            <a:extLst>
              <a:ext uri="{FF2B5EF4-FFF2-40B4-BE49-F238E27FC236}">
                <a16:creationId xmlns:a16="http://schemas.microsoft.com/office/drawing/2014/main" id="{33A0F605-9FD9-3A41-8802-1097A02B4196}"/>
              </a:ext>
            </a:extLst>
          </p:cNvPr>
          <p:cNvSpPr txBox="1"/>
          <p:nvPr/>
        </p:nvSpPr>
        <p:spPr>
          <a:xfrm>
            <a:off x="5062191" y="1728503"/>
            <a:ext cx="338554" cy="369332"/>
          </a:xfrm>
          <a:prstGeom prst="rect">
            <a:avLst/>
          </a:prstGeom>
          <a:noFill/>
        </p:spPr>
        <p:txBody>
          <a:bodyPr wrap="none" rtlCol="0">
            <a:spAutoFit/>
          </a:bodyPr>
          <a:lstStyle/>
          <a:p>
            <a:r>
              <a:rPr lang="en-US" dirty="0"/>
              <a:t>X</a:t>
            </a:r>
          </a:p>
        </p:txBody>
      </p:sp>
      <p:cxnSp>
        <p:nvCxnSpPr>
          <p:cNvPr id="25" name="Straight Connector 24">
            <a:extLst>
              <a:ext uri="{FF2B5EF4-FFF2-40B4-BE49-F238E27FC236}">
                <a16:creationId xmlns:a16="http://schemas.microsoft.com/office/drawing/2014/main" id="{5C7AA10D-DB31-6142-AAC8-642C8D8DCDF9}"/>
              </a:ext>
            </a:extLst>
          </p:cNvPr>
          <p:cNvCxnSpPr/>
          <p:nvPr/>
        </p:nvCxnSpPr>
        <p:spPr bwMode="auto">
          <a:xfrm flipV="1">
            <a:off x="6087061" y="1837869"/>
            <a:ext cx="581980" cy="9235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7" name="Straight Connector 26">
            <a:extLst>
              <a:ext uri="{FF2B5EF4-FFF2-40B4-BE49-F238E27FC236}">
                <a16:creationId xmlns:a16="http://schemas.microsoft.com/office/drawing/2014/main" id="{491D3013-DCA6-F144-8C4F-C0775D6AEF80}"/>
              </a:ext>
            </a:extLst>
          </p:cNvPr>
          <p:cNvCxnSpPr>
            <a:cxnSpLocks/>
          </p:cNvCxnSpPr>
          <p:nvPr/>
        </p:nvCxnSpPr>
        <p:spPr bwMode="auto">
          <a:xfrm>
            <a:off x="6076942" y="2010294"/>
            <a:ext cx="620049" cy="1154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9" name="Straight Connector 28">
            <a:extLst>
              <a:ext uri="{FF2B5EF4-FFF2-40B4-BE49-F238E27FC236}">
                <a16:creationId xmlns:a16="http://schemas.microsoft.com/office/drawing/2014/main" id="{C9CB13A3-72BF-3543-8556-AFCDD7E4AA65}"/>
              </a:ext>
            </a:extLst>
          </p:cNvPr>
          <p:cNvCxnSpPr/>
          <p:nvPr/>
        </p:nvCxnSpPr>
        <p:spPr bwMode="auto">
          <a:xfrm>
            <a:off x="6078310" y="2101903"/>
            <a:ext cx="557772" cy="12606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0" name="TextBox 29">
            <a:extLst>
              <a:ext uri="{FF2B5EF4-FFF2-40B4-BE49-F238E27FC236}">
                <a16:creationId xmlns:a16="http://schemas.microsoft.com/office/drawing/2014/main" id="{6472E894-C72F-F34F-AB3E-31EBFD6E534B}"/>
              </a:ext>
            </a:extLst>
          </p:cNvPr>
          <p:cNvSpPr txBox="1"/>
          <p:nvPr/>
        </p:nvSpPr>
        <p:spPr>
          <a:xfrm>
            <a:off x="6095352" y="1674764"/>
            <a:ext cx="338554" cy="369332"/>
          </a:xfrm>
          <a:prstGeom prst="rect">
            <a:avLst/>
          </a:prstGeom>
          <a:noFill/>
        </p:spPr>
        <p:txBody>
          <a:bodyPr wrap="none" rtlCol="0">
            <a:spAutoFit/>
          </a:bodyPr>
          <a:lstStyle/>
          <a:p>
            <a:r>
              <a:rPr lang="en-US" dirty="0"/>
              <a:t>A</a:t>
            </a:r>
          </a:p>
        </p:txBody>
      </p:sp>
      <p:sp>
        <p:nvSpPr>
          <p:cNvPr id="31" name="TextBox 30">
            <a:extLst>
              <a:ext uri="{FF2B5EF4-FFF2-40B4-BE49-F238E27FC236}">
                <a16:creationId xmlns:a16="http://schemas.microsoft.com/office/drawing/2014/main" id="{EA3D0A0E-2DDF-3149-B37A-EF25A3AB5F30}"/>
              </a:ext>
            </a:extLst>
          </p:cNvPr>
          <p:cNvSpPr txBox="1"/>
          <p:nvPr/>
        </p:nvSpPr>
        <p:spPr>
          <a:xfrm>
            <a:off x="6144311" y="1897227"/>
            <a:ext cx="338554" cy="369332"/>
          </a:xfrm>
          <a:prstGeom prst="rect">
            <a:avLst/>
          </a:prstGeom>
          <a:noFill/>
        </p:spPr>
        <p:txBody>
          <a:bodyPr wrap="none" rtlCol="0">
            <a:spAutoFit/>
          </a:bodyPr>
          <a:lstStyle/>
          <a:p>
            <a:r>
              <a:rPr lang="en-US" dirty="0"/>
              <a:t>B</a:t>
            </a:r>
          </a:p>
        </p:txBody>
      </p:sp>
      <p:sp>
        <p:nvSpPr>
          <p:cNvPr id="32" name="TextBox 31">
            <a:extLst>
              <a:ext uri="{FF2B5EF4-FFF2-40B4-BE49-F238E27FC236}">
                <a16:creationId xmlns:a16="http://schemas.microsoft.com/office/drawing/2014/main" id="{409FE597-22FE-3342-AC60-BD3611DEBAE0}"/>
              </a:ext>
            </a:extLst>
          </p:cNvPr>
          <p:cNvSpPr txBox="1"/>
          <p:nvPr/>
        </p:nvSpPr>
        <p:spPr>
          <a:xfrm>
            <a:off x="6019954" y="2101757"/>
            <a:ext cx="351378" cy="369332"/>
          </a:xfrm>
          <a:prstGeom prst="rect">
            <a:avLst/>
          </a:prstGeom>
          <a:noFill/>
        </p:spPr>
        <p:txBody>
          <a:bodyPr wrap="none" rtlCol="0">
            <a:spAutoFit/>
          </a:bodyPr>
          <a:lstStyle/>
          <a:p>
            <a:r>
              <a:rPr lang="en-US" dirty="0"/>
              <a:t>C</a:t>
            </a:r>
          </a:p>
        </p:txBody>
      </p:sp>
      <p:sp>
        <p:nvSpPr>
          <p:cNvPr id="34" name="TextBox 33">
            <a:extLst>
              <a:ext uri="{FF2B5EF4-FFF2-40B4-BE49-F238E27FC236}">
                <a16:creationId xmlns:a16="http://schemas.microsoft.com/office/drawing/2014/main" id="{9CE94785-5086-C94A-A117-CAA7E3CF4720}"/>
              </a:ext>
            </a:extLst>
          </p:cNvPr>
          <p:cNvSpPr txBox="1"/>
          <p:nvPr/>
        </p:nvSpPr>
        <p:spPr>
          <a:xfrm>
            <a:off x="342520" y="2903110"/>
            <a:ext cx="7438768" cy="1431161"/>
          </a:xfrm>
          <a:prstGeom prst="rect">
            <a:avLst/>
          </a:prstGeom>
          <a:noFill/>
        </p:spPr>
        <p:txBody>
          <a:bodyPr wrap="none" rtlCol="0">
            <a:spAutoFit/>
          </a:bodyPr>
          <a:lstStyle/>
          <a:p>
            <a:pPr>
              <a:spcBef>
                <a:spcPts val="600"/>
              </a:spcBef>
            </a:pPr>
            <a:r>
              <a:rPr lang="en-US" dirty="0"/>
              <a:t>Bridge8 BPDU is </a:t>
            </a:r>
            <a:r>
              <a:rPr lang="en-US" dirty="0">
                <a:solidFill>
                  <a:srgbClr val="0070C0"/>
                </a:solidFill>
              </a:rPr>
              <a:t>&gt;&gt;</a:t>
            </a:r>
            <a:r>
              <a:rPr lang="en-US" dirty="0"/>
              <a:t> Received BPDU from Bridge12 via port X</a:t>
            </a:r>
          </a:p>
          <a:p>
            <a:pPr>
              <a:spcBef>
                <a:spcPts val="600"/>
              </a:spcBef>
            </a:pPr>
            <a:r>
              <a:rPr lang="en-US" dirty="0"/>
              <a:t>Bridge8 claims it received </a:t>
            </a:r>
            <a:r>
              <a:rPr lang="en-US" dirty="0">
                <a:solidFill>
                  <a:srgbClr val="0070C0"/>
                </a:solidFill>
              </a:rPr>
              <a:t>better news</a:t>
            </a:r>
            <a:r>
              <a:rPr lang="en-US" dirty="0"/>
              <a:t> (C</a:t>
            </a:r>
            <a:r>
              <a:rPr lang="en-US" baseline="-25000" dirty="0"/>
              <a:t>8</a:t>
            </a:r>
            <a:r>
              <a:rPr lang="en-US" dirty="0"/>
              <a:t>=5</a:t>
            </a:r>
            <a:r>
              <a:rPr lang="en-US" baseline="-25000" dirty="0"/>
              <a:t> </a:t>
            </a:r>
            <a:r>
              <a:rPr lang="en-US" dirty="0"/>
              <a:t> &gt;&gt; C</a:t>
            </a:r>
            <a:r>
              <a:rPr lang="en-US" baseline="-25000" dirty="0"/>
              <a:t>12</a:t>
            </a:r>
            <a:r>
              <a:rPr lang="en-US" dirty="0"/>
              <a:t>=3)</a:t>
            </a:r>
          </a:p>
          <a:p>
            <a:pPr>
              <a:spcBef>
                <a:spcPts val="600"/>
              </a:spcBef>
            </a:pPr>
            <a:r>
              <a:rPr lang="en-US" dirty="0"/>
              <a:t>Bridge8 </a:t>
            </a:r>
            <a:r>
              <a:rPr lang="en-US" dirty="0">
                <a:solidFill>
                  <a:srgbClr val="0070C0"/>
                </a:solidFill>
              </a:rPr>
              <a:t>UPDATES</a:t>
            </a:r>
            <a:r>
              <a:rPr lang="en-US" dirty="0"/>
              <a:t> its BPDU -&gt; C = 3 + 1 = </a:t>
            </a:r>
            <a:r>
              <a:rPr lang="en-US" dirty="0">
                <a:solidFill>
                  <a:srgbClr val="0070C0"/>
                </a:solidFill>
              </a:rPr>
              <a:t>4</a:t>
            </a:r>
            <a:r>
              <a:rPr lang="en-US" dirty="0"/>
              <a:t>, and Root Port now is “</a:t>
            </a:r>
            <a:r>
              <a:rPr lang="en-US" dirty="0">
                <a:solidFill>
                  <a:srgbClr val="0070C0"/>
                </a:solidFill>
              </a:rPr>
              <a:t>X</a:t>
            </a:r>
            <a:r>
              <a:rPr lang="en-US" dirty="0"/>
              <a:t>”</a:t>
            </a:r>
          </a:p>
          <a:p>
            <a:pPr>
              <a:spcBef>
                <a:spcPts val="600"/>
              </a:spcBef>
            </a:pPr>
            <a:r>
              <a:rPr lang="en-US" dirty="0"/>
              <a:t>Bridge8 sends its </a:t>
            </a:r>
            <a:r>
              <a:rPr lang="en-US" dirty="0">
                <a:solidFill>
                  <a:srgbClr val="0070C0"/>
                </a:solidFill>
              </a:rPr>
              <a:t>UPDATED</a:t>
            </a:r>
            <a:r>
              <a:rPr lang="en-US" dirty="0"/>
              <a:t> BPDU to its neighbors on ports A,B,C</a:t>
            </a:r>
          </a:p>
        </p:txBody>
      </p:sp>
      <p:grpSp>
        <p:nvGrpSpPr>
          <p:cNvPr id="71" name="Group 70">
            <a:extLst>
              <a:ext uri="{FF2B5EF4-FFF2-40B4-BE49-F238E27FC236}">
                <a16:creationId xmlns:a16="http://schemas.microsoft.com/office/drawing/2014/main" id="{209BAD83-34D3-4648-B925-046B5F1B8F58}"/>
              </a:ext>
            </a:extLst>
          </p:cNvPr>
          <p:cNvGrpSpPr/>
          <p:nvPr/>
        </p:nvGrpSpPr>
        <p:grpSpPr>
          <a:xfrm>
            <a:off x="1252758" y="1867003"/>
            <a:ext cx="838530" cy="276999"/>
            <a:chOff x="4142292" y="1345168"/>
            <a:chExt cx="1118041" cy="369332"/>
          </a:xfrm>
        </p:grpSpPr>
        <p:sp>
          <p:nvSpPr>
            <p:cNvPr id="72" name="Rectangle 71">
              <a:extLst>
                <a:ext uri="{FF2B5EF4-FFF2-40B4-BE49-F238E27FC236}">
                  <a16:creationId xmlns:a16="http://schemas.microsoft.com/office/drawing/2014/main" id="{0172104D-F3F7-E94D-8429-E9C10E07634E}"/>
                </a:ext>
              </a:extLst>
            </p:cNvPr>
            <p:cNvSpPr/>
            <p:nvPr/>
          </p:nvSpPr>
          <p:spPr bwMode="auto">
            <a:xfrm>
              <a:off x="4142292" y="1345168"/>
              <a:ext cx="1011815" cy="369332"/>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41636DB5-878F-1E42-A273-5BBD7495A912}"/>
                </a:ext>
              </a:extLst>
            </p:cNvPr>
            <p:cNvSpPr txBox="1">
              <a:spLocks noChangeArrowheads="1"/>
            </p:cNvSpPr>
            <p:nvPr/>
          </p:nvSpPr>
          <p:spPr bwMode="auto">
            <a:xfrm>
              <a:off x="4159177" y="1371600"/>
              <a:ext cx="1101156"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ts val="563"/>
                </a:spcBef>
                <a:spcAft>
                  <a:spcPts val="563"/>
                </a:spcAft>
                <a:buNone/>
              </a:pPr>
              <a:r>
                <a:rPr lang="en-US" altLang="x-none" sz="1050" b="1" dirty="0">
                  <a:solidFill>
                    <a:srgbClr val="000000"/>
                  </a:solidFill>
                  <a:latin typeface="Courier New" charset="0"/>
                </a:rPr>
                <a:t>BRIDGE12</a:t>
              </a:r>
            </a:p>
          </p:txBody>
        </p:sp>
      </p:grpSp>
      <p:cxnSp>
        <p:nvCxnSpPr>
          <p:cNvPr id="90" name="Straight Connector 89">
            <a:extLst>
              <a:ext uri="{FF2B5EF4-FFF2-40B4-BE49-F238E27FC236}">
                <a16:creationId xmlns:a16="http://schemas.microsoft.com/office/drawing/2014/main" id="{FA23A71D-F191-B841-ADA1-DDC3615C7215}"/>
              </a:ext>
            </a:extLst>
          </p:cNvPr>
          <p:cNvCxnSpPr>
            <a:cxnSpLocks/>
          </p:cNvCxnSpPr>
          <p:nvPr/>
        </p:nvCxnSpPr>
        <p:spPr bwMode="auto">
          <a:xfrm>
            <a:off x="2036416" y="1993689"/>
            <a:ext cx="3218570" cy="146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99" name="TextBox 98">
            <a:extLst>
              <a:ext uri="{FF2B5EF4-FFF2-40B4-BE49-F238E27FC236}">
                <a16:creationId xmlns:a16="http://schemas.microsoft.com/office/drawing/2014/main" id="{BA506AD1-CF31-9C48-907A-24B116B2AF50}"/>
              </a:ext>
            </a:extLst>
          </p:cNvPr>
          <p:cNvSpPr txBox="1"/>
          <p:nvPr/>
        </p:nvSpPr>
        <p:spPr>
          <a:xfrm>
            <a:off x="2036609" y="1699684"/>
            <a:ext cx="325730" cy="369332"/>
          </a:xfrm>
          <a:prstGeom prst="rect">
            <a:avLst/>
          </a:prstGeom>
          <a:noFill/>
        </p:spPr>
        <p:txBody>
          <a:bodyPr wrap="none" rtlCol="0">
            <a:spAutoFit/>
          </a:bodyPr>
          <a:lstStyle/>
          <a:p>
            <a:r>
              <a:rPr lang="en-US" dirty="0"/>
              <a:t>F</a:t>
            </a:r>
          </a:p>
        </p:txBody>
      </p:sp>
      <p:cxnSp>
        <p:nvCxnSpPr>
          <p:cNvPr id="6" name="Straight Arrow Connector 5">
            <a:extLst>
              <a:ext uri="{FF2B5EF4-FFF2-40B4-BE49-F238E27FC236}">
                <a16:creationId xmlns:a16="http://schemas.microsoft.com/office/drawing/2014/main" id="{34AF2C74-3672-7845-8862-2E3FCFAC43C8}"/>
              </a:ext>
            </a:extLst>
          </p:cNvPr>
          <p:cNvCxnSpPr/>
          <p:nvPr/>
        </p:nvCxnSpPr>
        <p:spPr bwMode="auto">
          <a:xfrm>
            <a:off x="3758611" y="2101757"/>
            <a:ext cx="1188188"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3" name="Group 2">
            <a:extLst>
              <a:ext uri="{FF2B5EF4-FFF2-40B4-BE49-F238E27FC236}">
                <a16:creationId xmlns:a16="http://schemas.microsoft.com/office/drawing/2014/main" id="{F0B6F8D5-F8FD-6D4F-A836-AFF990870264}"/>
              </a:ext>
            </a:extLst>
          </p:cNvPr>
          <p:cNvGrpSpPr/>
          <p:nvPr/>
        </p:nvGrpSpPr>
        <p:grpSpPr>
          <a:xfrm>
            <a:off x="1414601" y="4611167"/>
            <a:ext cx="4154245" cy="763391"/>
            <a:chOff x="896580" y="3669102"/>
            <a:chExt cx="5538993" cy="1017855"/>
          </a:xfrm>
        </p:grpSpPr>
        <p:grpSp>
          <p:nvGrpSpPr>
            <p:cNvPr id="35" name="Group 34">
              <a:extLst>
                <a:ext uri="{FF2B5EF4-FFF2-40B4-BE49-F238E27FC236}">
                  <a16:creationId xmlns:a16="http://schemas.microsoft.com/office/drawing/2014/main" id="{14D534A7-5C5E-FC4D-A625-3C88058F0908}"/>
                </a:ext>
              </a:extLst>
            </p:cNvPr>
            <p:cNvGrpSpPr/>
            <p:nvPr/>
          </p:nvGrpSpPr>
          <p:grpSpPr>
            <a:xfrm>
              <a:off x="896580" y="3858160"/>
              <a:ext cx="1130865" cy="395764"/>
              <a:chOff x="4142292" y="1345168"/>
              <a:chExt cx="1130865" cy="395764"/>
            </a:xfrm>
          </p:grpSpPr>
          <p:sp>
            <p:nvSpPr>
              <p:cNvPr id="36" name="Rectangle 35">
                <a:extLst>
                  <a:ext uri="{FF2B5EF4-FFF2-40B4-BE49-F238E27FC236}">
                    <a16:creationId xmlns:a16="http://schemas.microsoft.com/office/drawing/2014/main" id="{99946619-EA5E-1C4B-9141-7A6BBCC29446}"/>
                  </a:ext>
                </a:extLst>
              </p:cNvPr>
              <p:cNvSpPr/>
              <p:nvPr/>
            </p:nvSpPr>
            <p:spPr bwMode="auto">
              <a:xfrm>
                <a:off x="4142292" y="1345168"/>
                <a:ext cx="1011815" cy="369332"/>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3CCDB9C-7184-9B47-9668-0DB49E5B84A7}"/>
                  </a:ext>
                </a:extLst>
              </p:cNvPr>
              <p:cNvSpPr txBox="1">
                <a:spLocks noChangeArrowheads="1"/>
              </p:cNvSpPr>
              <p:nvPr/>
            </p:nvSpPr>
            <p:spPr bwMode="auto">
              <a:xfrm>
                <a:off x="4159177" y="1371600"/>
                <a:ext cx="11139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ts val="563"/>
                  </a:spcBef>
                  <a:spcAft>
                    <a:spcPts val="563"/>
                  </a:spcAft>
                  <a:buNone/>
                </a:pPr>
                <a:r>
                  <a:rPr lang="en-US" altLang="x-none" sz="1200" b="1" dirty="0">
                    <a:solidFill>
                      <a:srgbClr val="000000"/>
                    </a:solidFill>
                    <a:latin typeface="Courier New" charset="0"/>
                  </a:rPr>
                  <a:t>BRIDGE8</a:t>
                </a:r>
              </a:p>
            </p:txBody>
          </p:sp>
        </p:grpSp>
        <p:cxnSp>
          <p:nvCxnSpPr>
            <p:cNvPr id="39" name="Straight Connector 38">
              <a:extLst>
                <a:ext uri="{FF2B5EF4-FFF2-40B4-BE49-F238E27FC236}">
                  <a16:creationId xmlns:a16="http://schemas.microsoft.com/office/drawing/2014/main" id="{DD31B63E-0A8A-274E-ADE8-C25F6146A952}"/>
                </a:ext>
              </a:extLst>
            </p:cNvPr>
            <p:cNvCxnSpPr>
              <a:cxnSpLocks/>
              <a:stCxn id="37" idx="3"/>
            </p:cNvCxnSpPr>
            <p:nvPr/>
          </p:nvCxnSpPr>
          <p:spPr bwMode="auto">
            <a:xfrm flipV="1">
              <a:off x="2027445" y="4053869"/>
              <a:ext cx="4408128" cy="153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44" name="TextBox 43">
              <a:extLst>
                <a:ext uri="{FF2B5EF4-FFF2-40B4-BE49-F238E27FC236}">
                  <a16:creationId xmlns:a16="http://schemas.microsoft.com/office/drawing/2014/main" id="{FDD65A1D-3D61-8C44-8022-5AE8386CD2D2}"/>
                </a:ext>
              </a:extLst>
            </p:cNvPr>
            <p:cNvSpPr txBox="1"/>
            <p:nvPr/>
          </p:nvSpPr>
          <p:spPr>
            <a:xfrm>
              <a:off x="1928923" y="3669102"/>
              <a:ext cx="2007473" cy="492443"/>
            </a:xfrm>
            <a:prstGeom prst="rect">
              <a:avLst/>
            </a:prstGeom>
            <a:noFill/>
          </p:spPr>
          <p:txBody>
            <a:bodyPr wrap="none" rtlCol="0">
              <a:spAutoFit/>
            </a:bodyPr>
            <a:lstStyle/>
            <a:p>
              <a:r>
                <a:rPr lang="en-US" dirty="0"/>
                <a:t>Ports A, B, C</a:t>
              </a:r>
            </a:p>
          </p:txBody>
        </p:sp>
        <p:grpSp>
          <p:nvGrpSpPr>
            <p:cNvPr id="45" name="Group 24">
              <a:extLst>
                <a:ext uri="{FF2B5EF4-FFF2-40B4-BE49-F238E27FC236}">
                  <a16:creationId xmlns:a16="http://schemas.microsoft.com/office/drawing/2014/main" id="{03A58573-4366-F847-AE1B-9E678AED3A0E}"/>
                </a:ext>
              </a:extLst>
            </p:cNvPr>
            <p:cNvGrpSpPr>
              <a:grpSpLocks/>
            </p:cNvGrpSpPr>
            <p:nvPr/>
          </p:nvGrpSpPr>
          <p:grpSpPr bwMode="auto">
            <a:xfrm>
              <a:off x="1559458" y="4344057"/>
              <a:ext cx="3200400" cy="342900"/>
              <a:chOff x="2438400" y="2590800"/>
              <a:chExt cx="4267200" cy="457200"/>
            </a:xfrm>
          </p:grpSpPr>
          <p:grpSp>
            <p:nvGrpSpPr>
              <p:cNvPr id="46" name="Group 8">
                <a:extLst>
                  <a:ext uri="{FF2B5EF4-FFF2-40B4-BE49-F238E27FC236}">
                    <a16:creationId xmlns:a16="http://schemas.microsoft.com/office/drawing/2014/main" id="{83C6B1A7-1021-6E42-9A44-CBC3FC3F2EE0}"/>
                  </a:ext>
                </a:extLst>
              </p:cNvPr>
              <p:cNvGrpSpPr>
                <a:grpSpLocks/>
              </p:cNvGrpSpPr>
              <p:nvPr/>
            </p:nvGrpSpPr>
            <p:grpSpPr bwMode="auto">
              <a:xfrm>
                <a:off x="2438400" y="2590800"/>
                <a:ext cx="3352800" cy="457200"/>
                <a:chOff x="2514600" y="1981200"/>
                <a:chExt cx="3352800" cy="457200"/>
              </a:xfrm>
            </p:grpSpPr>
            <p:sp>
              <p:nvSpPr>
                <p:cNvPr id="48" name="Rectangle 4">
                  <a:extLst>
                    <a:ext uri="{FF2B5EF4-FFF2-40B4-BE49-F238E27FC236}">
                      <a16:creationId xmlns:a16="http://schemas.microsoft.com/office/drawing/2014/main" id="{41B1EC8A-2123-9A47-B209-9558CC813DF5}"/>
                    </a:ext>
                  </a:extLst>
                </p:cNvPr>
                <p:cNvSpPr>
                  <a:spLocks noChangeArrowheads="1"/>
                </p:cNvSpPr>
                <p:nvPr/>
              </p:nvSpPr>
              <p:spPr bwMode="auto">
                <a:xfrm>
                  <a:off x="2514600" y="1981200"/>
                  <a:ext cx="1371600" cy="457200"/>
                </a:xfrm>
                <a:prstGeom prst="rect">
                  <a:avLst/>
                </a:prstGeom>
                <a:solidFill>
                  <a:srgbClr val="FFFF99"/>
                </a:solidFill>
                <a:ln w="28575">
                  <a:solidFill>
                    <a:schemeClr val="tx1"/>
                  </a:solidFill>
                  <a:miter lim="800000"/>
                  <a:headEnd/>
                  <a:tailEnd/>
                </a:ln>
              </p:spPr>
              <p:txBody>
                <a:bodyPr wrap="none" lIns="51431" tIns="25716" rIns="51431" bIns="25716"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563"/>
                    </a:spcBef>
                    <a:spcAft>
                      <a:spcPts val="563"/>
                    </a:spcAft>
                    <a:buNone/>
                  </a:pPr>
                  <a:r>
                    <a:rPr lang="en-US" altLang="x-none" sz="1350" dirty="0"/>
                    <a:t>R=2</a:t>
                  </a:r>
                </a:p>
              </p:txBody>
            </p:sp>
            <p:sp>
              <p:nvSpPr>
                <p:cNvPr id="49" name="Rectangle 5">
                  <a:extLst>
                    <a:ext uri="{FF2B5EF4-FFF2-40B4-BE49-F238E27FC236}">
                      <a16:creationId xmlns:a16="http://schemas.microsoft.com/office/drawing/2014/main" id="{C8D36960-6F82-9244-AEDB-062F9394903B}"/>
                    </a:ext>
                  </a:extLst>
                </p:cNvPr>
                <p:cNvSpPr>
                  <a:spLocks noChangeArrowheads="1"/>
                </p:cNvSpPr>
                <p:nvPr/>
              </p:nvSpPr>
              <p:spPr bwMode="auto">
                <a:xfrm>
                  <a:off x="3886200" y="1981200"/>
                  <a:ext cx="1066800" cy="457200"/>
                </a:xfrm>
                <a:prstGeom prst="rect">
                  <a:avLst/>
                </a:prstGeom>
                <a:solidFill>
                  <a:srgbClr val="FFFF99"/>
                </a:solidFill>
                <a:ln w="28575">
                  <a:solidFill>
                    <a:schemeClr val="tx1"/>
                  </a:solidFill>
                  <a:miter lim="800000"/>
                  <a:headEnd/>
                  <a:tailEnd/>
                </a:ln>
              </p:spPr>
              <p:txBody>
                <a:bodyPr wrap="none" lIns="51431" tIns="25716" rIns="51431" bIns="25716"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563"/>
                    </a:spcBef>
                    <a:spcAft>
                      <a:spcPts val="563"/>
                    </a:spcAft>
                    <a:buNone/>
                  </a:pPr>
                  <a:r>
                    <a:rPr lang="en-US" altLang="x-none" sz="1350" b="1" dirty="0">
                      <a:solidFill>
                        <a:srgbClr val="0070C0"/>
                      </a:solidFill>
                    </a:rPr>
                    <a:t>Cost=4</a:t>
                  </a:r>
                  <a:endParaRPr lang="en-US" altLang="x-none" sz="1350" b="1" dirty="0">
                    <a:solidFill>
                      <a:srgbClr val="0070C0"/>
                    </a:solidFill>
                    <a:latin typeface="Times New Roman" charset="0"/>
                  </a:endParaRPr>
                </a:p>
              </p:txBody>
            </p:sp>
            <p:sp>
              <p:nvSpPr>
                <p:cNvPr id="50" name="Rectangle 6">
                  <a:extLst>
                    <a:ext uri="{FF2B5EF4-FFF2-40B4-BE49-F238E27FC236}">
                      <a16:creationId xmlns:a16="http://schemas.microsoft.com/office/drawing/2014/main" id="{5FA94BBB-1122-2D4F-A012-193207E02634}"/>
                    </a:ext>
                  </a:extLst>
                </p:cNvPr>
                <p:cNvSpPr>
                  <a:spLocks noChangeArrowheads="1"/>
                </p:cNvSpPr>
                <p:nvPr/>
              </p:nvSpPr>
              <p:spPr bwMode="auto">
                <a:xfrm>
                  <a:off x="4953000" y="1981200"/>
                  <a:ext cx="914400" cy="457200"/>
                </a:xfrm>
                <a:prstGeom prst="rect">
                  <a:avLst/>
                </a:prstGeom>
                <a:solidFill>
                  <a:srgbClr val="FFFF99"/>
                </a:solidFill>
                <a:ln w="28575">
                  <a:solidFill>
                    <a:schemeClr val="tx1"/>
                  </a:solidFill>
                  <a:miter lim="800000"/>
                  <a:headEnd/>
                  <a:tailEnd/>
                </a:ln>
              </p:spPr>
              <p:txBody>
                <a:bodyPr wrap="none" lIns="51431" tIns="25716" rIns="51431" bIns="25716"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563"/>
                    </a:spcBef>
                    <a:spcAft>
                      <a:spcPts val="563"/>
                    </a:spcAft>
                    <a:buNone/>
                  </a:pPr>
                  <a:r>
                    <a:rPr lang="en-US" altLang="x-none" sz="1350"/>
                    <a:t>8</a:t>
                  </a:r>
                  <a:endParaRPr lang="en-US" altLang="x-none" sz="1350">
                    <a:latin typeface="Times New Roman" charset="0"/>
                  </a:endParaRPr>
                </a:p>
              </p:txBody>
            </p:sp>
          </p:grpSp>
          <p:sp>
            <p:nvSpPr>
              <p:cNvPr id="47" name="Rectangle 6">
                <a:extLst>
                  <a:ext uri="{FF2B5EF4-FFF2-40B4-BE49-F238E27FC236}">
                    <a16:creationId xmlns:a16="http://schemas.microsoft.com/office/drawing/2014/main" id="{9D968094-5790-134C-AFA1-88F1263D52CB}"/>
                  </a:ext>
                </a:extLst>
              </p:cNvPr>
              <p:cNvSpPr>
                <a:spLocks noChangeArrowheads="1"/>
              </p:cNvSpPr>
              <p:nvPr/>
            </p:nvSpPr>
            <p:spPr bwMode="auto">
              <a:xfrm>
                <a:off x="5791200" y="2590800"/>
                <a:ext cx="914400" cy="457200"/>
              </a:xfrm>
              <a:prstGeom prst="rect">
                <a:avLst/>
              </a:prstGeom>
              <a:solidFill>
                <a:srgbClr val="FFFF99"/>
              </a:solidFill>
              <a:ln w="28575">
                <a:solidFill>
                  <a:schemeClr val="tx1"/>
                </a:solidFill>
                <a:miter lim="800000"/>
                <a:headEnd/>
                <a:tailEnd/>
              </a:ln>
            </p:spPr>
            <p:txBody>
              <a:bodyPr wrap="none" lIns="51431" tIns="25716" rIns="51431" bIns="25716"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ts val="563"/>
                  </a:spcBef>
                  <a:spcAft>
                    <a:spcPts val="563"/>
                  </a:spcAft>
                  <a:buNone/>
                </a:pPr>
                <a:r>
                  <a:rPr lang="en-US" altLang="x-none" sz="1350" b="1" dirty="0">
                    <a:solidFill>
                      <a:srgbClr val="0070C0"/>
                    </a:solidFill>
                    <a:latin typeface="Arial" panose="020B0604020202020204" pitchFamily="34" charset="0"/>
                    <a:cs typeface="Arial" panose="020B0604020202020204" pitchFamily="34" charset="0"/>
                  </a:rPr>
                  <a:t>X</a:t>
                </a:r>
              </a:p>
            </p:txBody>
          </p:sp>
        </p:grpSp>
        <p:cxnSp>
          <p:nvCxnSpPr>
            <p:cNvPr id="58" name="Straight Arrow Connector 57">
              <a:extLst>
                <a:ext uri="{FF2B5EF4-FFF2-40B4-BE49-F238E27FC236}">
                  <a16:creationId xmlns:a16="http://schemas.microsoft.com/office/drawing/2014/main" id="{2C719B6D-7447-0F4E-A9C6-D2BAA3A7B981}"/>
                </a:ext>
              </a:extLst>
            </p:cNvPr>
            <p:cNvCxnSpPr/>
            <p:nvPr/>
          </p:nvCxnSpPr>
          <p:spPr bwMode="auto">
            <a:xfrm>
              <a:off x="3657616" y="4209977"/>
              <a:ext cx="1584251"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pic>
        <p:nvPicPr>
          <p:cNvPr id="51" name="Picture 16" descr="underline_base">
            <a:extLst>
              <a:ext uri="{FF2B5EF4-FFF2-40B4-BE49-F238E27FC236}">
                <a16:creationId xmlns:a16="http://schemas.microsoft.com/office/drawing/2014/main" id="{205118C2-C264-A74F-AD78-17BE08135830}"/>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614" y="945696"/>
            <a:ext cx="6641813" cy="166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821284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p:bldP spid="21" grpId="0"/>
      <p:bldP spid="30" grpId="0"/>
      <p:bldP spid="31" grpId="0"/>
      <p:bldP spid="32" grpId="0"/>
      <p:bldP spid="34" grpId="0"/>
      <p:bldP spid="99"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Number Placeholder 3"/>
          <p:cNvSpPr>
            <a:spLocks noGrp="1"/>
          </p:cNvSpPr>
          <p:nvPr>
            <p:ph type="sldNum" sz="quarter" idx="10"/>
          </p:nvPr>
        </p:nvSpPr>
        <p:spPr>
          <a:xfrm>
            <a:off x="838200" y="6356350"/>
            <a:ext cx="2743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fld id="{80FEE50C-F84D-784B-A1AD-74D8DA4AEFB4}" type="datetimeFigureOut">
              <a:rPr lang="en-US" smtClean="0"/>
              <a:pPr>
                <a:spcBef>
                  <a:spcPct val="0"/>
                </a:spcBef>
                <a:buFontTx/>
                <a:buNone/>
              </a:pPr>
              <a:t>3/7/21</a:t>
            </a:fld>
            <a:endParaRPr lang="en-US" altLang="en-US" sz="1050">
              <a:latin typeface="Times New Roman" charset="0"/>
            </a:endParaRPr>
          </a:p>
        </p:txBody>
      </p:sp>
      <p:sp>
        <p:nvSpPr>
          <p:cNvPr id="348162" name="Rectangle 2"/>
          <p:cNvSpPr>
            <a:spLocks noGrp="1" noChangeArrowheads="1"/>
          </p:cNvSpPr>
          <p:nvPr>
            <p:ph type="title"/>
          </p:nvPr>
        </p:nvSpPr>
        <p:spPr>
          <a:xfrm>
            <a:off x="132663" y="106577"/>
            <a:ext cx="7886700" cy="533400"/>
          </a:xfrm>
        </p:spPr>
        <p:txBody>
          <a:bodyPr>
            <a:normAutofit fontScale="90000"/>
          </a:bodyPr>
          <a:lstStyle/>
          <a:p>
            <a:pPr>
              <a:defRPr/>
            </a:pPr>
            <a:r>
              <a:rPr lang="en-US" sz="3000" dirty="0">
                <a:latin typeface="Gill Sans MT" panose="020B0502020104020203" pitchFamily="34" charset="77"/>
              </a:rPr>
              <a:t>Selecting the Ports for the Spanning Tree</a:t>
            </a:r>
          </a:p>
        </p:txBody>
      </p:sp>
      <p:sp>
        <p:nvSpPr>
          <p:cNvPr id="348163" name="Rectangle 3"/>
          <p:cNvSpPr>
            <a:spLocks noGrp="1" noChangeArrowheads="1"/>
          </p:cNvSpPr>
          <p:nvPr>
            <p:ph type="body" idx="1"/>
          </p:nvPr>
        </p:nvSpPr>
        <p:spPr>
          <a:xfrm>
            <a:off x="235474" y="945977"/>
            <a:ext cx="8772602" cy="5442466"/>
          </a:xfrm>
        </p:spPr>
        <p:txBody>
          <a:bodyPr/>
          <a:lstStyle/>
          <a:p>
            <a:pPr marL="0" indent="0">
              <a:buNone/>
            </a:pPr>
            <a:r>
              <a:rPr lang="en-US" altLang="en-US" sz="2400" dirty="0">
                <a:latin typeface="Gill Sans MT" panose="020B0502020104020203" pitchFamily="34" charset="77"/>
              </a:rPr>
              <a:t>Now that Bridge B has figured out the root bridge, the root path cost, and the designated bridge and port for each LAN:</a:t>
            </a:r>
          </a:p>
          <a:p>
            <a:r>
              <a:rPr lang="en-US" altLang="en-US" sz="2400" b="1" dirty="0">
                <a:latin typeface="Gill Sans MT" panose="020B0502020104020203" pitchFamily="34" charset="77"/>
              </a:rPr>
              <a:t>B can decide which ports are in the </a:t>
            </a:r>
            <a:r>
              <a:rPr lang="en-US" altLang="en-US" sz="2400" b="1" dirty="0">
                <a:solidFill>
                  <a:srgbClr val="C00000"/>
                </a:solidFill>
                <a:latin typeface="Gill Sans MT" panose="020B0502020104020203" pitchFamily="34" charset="77"/>
              </a:rPr>
              <a:t>spanning tree</a:t>
            </a:r>
            <a:r>
              <a:rPr lang="en-US" altLang="en-US" sz="2400" b="1" dirty="0">
                <a:latin typeface="Gill Sans MT" panose="020B0502020104020203" pitchFamily="34" charset="77"/>
              </a:rPr>
              <a:t>:</a:t>
            </a:r>
            <a:endParaRPr lang="en-US" altLang="en-US" sz="2400" dirty="0">
              <a:latin typeface="Gill Sans MT" panose="020B0502020104020203" pitchFamily="34" charset="77"/>
            </a:endParaRPr>
          </a:p>
          <a:p>
            <a:pPr lvl="1"/>
            <a:r>
              <a:rPr lang="en-US" altLang="en-US" sz="2000" dirty="0">
                <a:latin typeface="Gill Sans MT" panose="020B0502020104020203" pitchFamily="34" charset="77"/>
              </a:rPr>
              <a:t>B</a:t>
            </a:r>
            <a:r>
              <a:rPr lang="ja-JP" altLang="en-US" sz="2000">
                <a:latin typeface="Gill Sans MT" panose="020B0502020104020203" pitchFamily="34" charset="77"/>
              </a:rPr>
              <a:t>’</a:t>
            </a:r>
            <a:r>
              <a:rPr lang="en-US" altLang="ja-JP" sz="2000" dirty="0">
                <a:latin typeface="Gill Sans MT" panose="020B0502020104020203" pitchFamily="34" charset="77"/>
              </a:rPr>
              <a:t>s </a:t>
            </a:r>
            <a:r>
              <a:rPr lang="en-US" altLang="ja-JP" sz="2000" b="1" dirty="0">
                <a:solidFill>
                  <a:srgbClr val="C00000"/>
                </a:solidFill>
                <a:latin typeface="Gill Sans MT" panose="020B0502020104020203" pitchFamily="34" charset="77"/>
              </a:rPr>
              <a:t>root port </a:t>
            </a:r>
            <a:r>
              <a:rPr lang="en-US" altLang="ja-JP" sz="2000" dirty="0">
                <a:latin typeface="Gill Sans MT" panose="020B0502020104020203" pitchFamily="34" charset="77"/>
              </a:rPr>
              <a:t>is part of the spanning tree (every bridge has to have a root port)</a:t>
            </a:r>
          </a:p>
          <a:p>
            <a:pPr lvl="1"/>
            <a:r>
              <a:rPr lang="en-US" altLang="en-US" sz="2000" dirty="0">
                <a:latin typeface="Gill Sans MT" panose="020B0502020104020203" pitchFamily="34" charset="77"/>
              </a:rPr>
              <a:t>The ports on </a:t>
            </a:r>
            <a:r>
              <a:rPr lang="en-US" altLang="en-US" sz="2000" b="1" dirty="0">
                <a:latin typeface="Gill Sans MT" panose="020B0502020104020203" pitchFamily="34" charset="77"/>
              </a:rPr>
              <a:t>all</a:t>
            </a:r>
            <a:r>
              <a:rPr lang="en-US" altLang="en-US" sz="2000" dirty="0">
                <a:latin typeface="Gill Sans MT" panose="020B0502020104020203" pitchFamily="34" charset="77"/>
              </a:rPr>
              <a:t> the LANs for which B is the </a:t>
            </a:r>
            <a:r>
              <a:rPr lang="en-US" altLang="en-US" sz="2000" b="1" dirty="0">
                <a:solidFill>
                  <a:srgbClr val="C00000"/>
                </a:solidFill>
                <a:latin typeface="Gill Sans MT" panose="020B0502020104020203" pitchFamily="34" charset="77"/>
              </a:rPr>
              <a:t>designated</a:t>
            </a:r>
            <a:r>
              <a:rPr lang="en-US" altLang="en-US" sz="2000" dirty="0">
                <a:latin typeface="Gill Sans MT" panose="020B0502020104020203" pitchFamily="34" charset="77"/>
              </a:rPr>
              <a:t> bridge are part of the spanning </a:t>
            </a:r>
            <a:r>
              <a:rPr lang="en-US" altLang="en-US" dirty="0">
                <a:latin typeface="Gill Sans MT" panose="020B0502020104020203" pitchFamily="34" charset="77"/>
              </a:rPr>
              <a:t>tree (</a:t>
            </a:r>
            <a:r>
              <a:rPr lang="en-US" altLang="en-US" b="1" dirty="0">
                <a:solidFill>
                  <a:srgbClr val="C00000"/>
                </a:solidFill>
                <a:latin typeface="Gill Sans MT" panose="020B0502020104020203" pitchFamily="34" charset="77"/>
              </a:rPr>
              <a:t>designated ports</a:t>
            </a:r>
            <a:r>
              <a:rPr lang="en-US" altLang="en-US" dirty="0">
                <a:latin typeface="Gill Sans MT" panose="020B0502020104020203" pitchFamily="34" charset="77"/>
              </a:rPr>
              <a:t>).</a:t>
            </a:r>
          </a:p>
          <a:p>
            <a:r>
              <a:rPr lang="en-US" altLang="en-US" sz="2400" dirty="0">
                <a:latin typeface="Gill Sans MT" panose="020B0502020104020203" pitchFamily="34" charset="77"/>
              </a:rPr>
              <a:t>B</a:t>
            </a:r>
            <a:r>
              <a:rPr lang="ja-JP" altLang="en-US" sz="2400">
                <a:latin typeface="Gill Sans MT" panose="020B0502020104020203" pitchFamily="34" charset="77"/>
              </a:rPr>
              <a:t>’</a:t>
            </a:r>
            <a:r>
              <a:rPr lang="en-US" altLang="ja-JP" sz="2400" dirty="0">
                <a:latin typeface="Gill Sans MT" panose="020B0502020104020203" pitchFamily="34" charset="77"/>
              </a:rPr>
              <a:t>s ports that are in the spanning tree will forward packets </a:t>
            </a:r>
            <a:r>
              <a:rPr lang="en-US" altLang="ja-JP" sz="2400" b="1" dirty="0">
                <a:solidFill>
                  <a:srgbClr val="C00000"/>
                </a:solidFill>
                <a:latin typeface="Gill Sans MT" panose="020B0502020104020203" pitchFamily="34" charset="77"/>
              </a:rPr>
              <a:t>(=forwarding state)</a:t>
            </a:r>
          </a:p>
          <a:p>
            <a:r>
              <a:rPr lang="en-US" altLang="en-US" sz="2400" dirty="0">
                <a:latin typeface="Gill Sans MT" panose="020B0502020104020203" pitchFamily="34" charset="77"/>
              </a:rPr>
              <a:t>B</a:t>
            </a:r>
            <a:r>
              <a:rPr lang="ja-JP" altLang="en-US" sz="2400">
                <a:latin typeface="Gill Sans MT" panose="020B0502020104020203" pitchFamily="34" charset="77"/>
              </a:rPr>
              <a:t>’</a:t>
            </a:r>
            <a:r>
              <a:rPr lang="en-US" altLang="ja-JP" sz="2400" dirty="0">
                <a:latin typeface="Gill Sans MT" panose="020B0502020104020203" pitchFamily="34" charset="77"/>
              </a:rPr>
              <a:t>s ports that are not in the spanning tree will not forward packets </a:t>
            </a:r>
            <a:r>
              <a:rPr lang="en-US" altLang="ja-JP" sz="2400" b="1" dirty="0">
                <a:solidFill>
                  <a:srgbClr val="C00000"/>
                </a:solidFill>
                <a:latin typeface="Gill Sans MT" panose="020B0502020104020203" pitchFamily="34" charset="77"/>
              </a:rPr>
              <a:t>(=blocking state)</a:t>
            </a:r>
          </a:p>
          <a:p>
            <a:pPr>
              <a:lnSpc>
                <a:spcPct val="100000"/>
              </a:lnSpc>
            </a:pPr>
            <a:r>
              <a:rPr lang="en-US" altLang="en-US" sz="2400" dirty="0"/>
              <a:t>it is possible that </a:t>
            </a:r>
            <a:r>
              <a:rPr lang="en-US" altLang="en-US" sz="2400" dirty="0">
                <a:latin typeface="Gill Sans MT" panose="020B0502020104020203" pitchFamily="34" charset="77"/>
              </a:rPr>
              <a:t>a bridge may </a:t>
            </a:r>
            <a:r>
              <a:rPr lang="en-US" altLang="en-US" sz="2400" dirty="0">
                <a:solidFill>
                  <a:srgbClr val="C00000"/>
                </a:solidFill>
                <a:latin typeface="Gill Sans MT" panose="020B0502020104020203" pitchFamily="34" charset="77"/>
              </a:rPr>
              <a:t>not be </a:t>
            </a:r>
            <a:r>
              <a:rPr lang="en-US" altLang="en-US" sz="2400" dirty="0">
                <a:latin typeface="Gill Sans MT" panose="020B0502020104020203" pitchFamily="34" charset="77"/>
              </a:rPr>
              <a:t>the designated </a:t>
            </a:r>
            <a:r>
              <a:rPr lang="en-US" altLang="en-US" dirty="0">
                <a:latin typeface="Gill Sans MT" panose="020B0502020104020203" pitchFamily="34" charset="77"/>
              </a:rPr>
              <a:t>bridge on </a:t>
            </a:r>
            <a:r>
              <a:rPr lang="en-US" altLang="en-US" sz="2400" dirty="0">
                <a:solidFill>
                  <a:srgbClr val="C00000"/>
                </a:solidFill>
                <a:latin typeface="Gill Sans MT" panose="020B0502020104020203" pitchFamily="34" charset="77"/>
              </a:rPr>
              <a:t>any</a:t>
            </a:r>
            <a:r>
              <a:rPr lang="en-US" altLang="en-US" sz="2400" dirty="0">
                <a:latin typeface="Gill Sans MT" panose="020B0502020104020203" pitchFamily="34" charset="77"/>
              </a:rPr>
              <a:t> LAN (have </a:t>
            </a:r>
            <a:r>
              <a:rPr lang="en-US" altLang="en-US" sz="2400" b="1" dirty="0">
                <a:solidFill>
                  <a:srgbClr val="C00000"/>
                </a:solidFill>
                <a:latin typeface="Gill Sans MT" panose="020B0502020104020203" pitchFamily="34" charset="77"/>
              </a:rPr>
              <a:t>no</a:t>
            </a:r>
            <a:r>
              <a:rPr lang="en-US" altLang="en-US" sz="2400" dirty="0">
                <a:latin typeface="Gill Sans MT" panose="020B0502020104020203" pitchFamily="34" charset="77"/>
              </a:rPr>
              <a:t> designated ports)</a:t>
            </a:r>
          </a:p>
          <a:p>
            <a:pPr lvl="1">
              <a:lnSpc>
                <a:spcPct val="100000"/>
              </a:lnSpc>
            </a:pPr>
            <a:r>
              <a:rPr lang="en-US" altLang="en-US" sz="2000" dirty="0">
                <a:solidFill>
                  <a:srgbClr val="C00000"/>
                </a:solidFill>
                <a:latin typeface="Gill Sans MT" panose="020B0502020104020203" pitchFamily="34" charset="77"/>
              </a:rPr>
              <a:t>all its ports </a:t>
            </a:r>
            <a:r>
              <a:rPr lang="en-US" altLang="en-US" sz="2000" dirty="0">
                <a:latin typeface="Gill Sans MT" panose="020B0502020104020203" pitchFamily="34" charset="77"/>
              </a:rPr>
              <a:t>other than the </a:t>
            </a:r>
            <a:r>
              <a:rPr lang="en-US" altLang="en-US" sz="2000" dirty="0">
                <a:solidFill>
                  <a:srgbClr val="C00000"/>
                </a:solidFill>
                <a:latin typeface="Gill Sans MT" panose="020B0502020104020203" pitchFamily="34" charset="77"/>
              </a:rPr>
              <a:t>root port </a:t>
            </a:r>
            <a:r>
              <a:rPr lang="en-US" altLang="en-US" sz="2000" dirty="0">
                <a:latin typeface="Gill Sans MT" panose="020B0502020104020203" pitchFamily="34" charset="77"/>
              </a:rPr>
              <a:t>are</a:t>
            </a:r>
            <a:r>
              <a:rPr lang="en-US" altLang="en-US" sz="2000" dirty="0">
                <a:solidFill>
                  <a:srgbClr val="C00000"/>
                </a:solidFill>
                <a:latin typeface="Gill Sans MT" panose="020B0502020104020203" pitchFamily="34" charset="77"/>
              </a:rPr>
              <a:t> blocked </a:t>
            </a:r>
            <a:r>
              <a:rPr lang="en-US" altLang="en-US" sz="2000" dirty="0">
                <a:latin typeface="Gill Sans MT" panose="020B0502020104020203" pitchFamily="34" charset="77"/>
              </a:rPr>
              <a:t>-&gt;</a:t>
            </a:r>
            <a:r>
              <a:rPr lang="en-US" altLang="en-US" sz="2000" dirty="0">
                <a:solidFill>
                  <a:srgbClr val="C00000"/>
                </a:solidFill>
                <a:latin typeface="Gill Sans MT" panose="020B0502020104020203" pitchFamily="34" charset="77"/>
              </a:rPr>
              <a:t> </a:t>
            </a:r>
            <a:r>
              <a:rPr lang="en-US" altLang="en-US" sz="2000" b="1" dirty="0">
                <a:solidFill>
                  <a:srgbClr val="C00000"/>
                </a:solidFill>
                <a:latin typeface="Gill Sans MT" panose="020B0502020104020203" pitchFamily="34" charset="77"/>
              </a:rPr>
              <a:t>blocked bridge</a:t>
            </a:r>
            <a:endParaRPr lang="en-US" altLang="en-US" sz="2000" b="1" dirty="0">
              <a:latin typeface="Gill Sans MT" panose="020B0502020104020203" pitchFamily="34" charset="77"/>
            </a:endParaRPr>
          </a:p>
          <a:p>
            <a:endParaRPr lang="en-US" altLang="en-US" dirty="0">
              <a:latin typeface="Gill Sans MT" panose="020B0502020104020203" pitchFamily="34" charset="77"/>
            </a:endParaRPr>
          </a:p>
        </p:txBody>
      </p:sp>
      <p:pic>
        <p:nvPicPr>
          <p:cNvPr id="5" name="Picture 16" descr="underline_base">
            <a:extLst>
              <a:ext uri="{FF2B5EF4-FFF2-40B4-BE49-F238E27FC236}">
                <a16:creationId xmlns:a16="http://schemas.microsoft.com/office/drawing/2014/main" id="{D72FDE88-3217-8B42-A544-2E9490715DC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529" y="679032"/>
            <a:ext cx="6220617" cy="1504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554259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48163">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48163">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4816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81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7" name="Picture 71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031925"/>
            <a:ext cx="7513869" cy="171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413" name="Rectangle 2"/>
          <p:cNvSpPr>
            <a:spLocks noGrp="1" noChangeArrowheads="1"/>
          </p:cNvSpPr>
          <p:nvPr>
            <p:ph type="title"/>
          </p:nvPr>
        </p:nvSpPr>
        <p:spPr>
          <a:xfrm>
            <a:off x="424756" y="325171"/>
            <a:ext cx="8164033" cy="702424"/>
          </a:xfrm>
        </p:spPr>
        <p:txBody>
          <a:bodyPr/>
          <a:lstStyle/>
          <a:p>
            <a:pPr>
              <a:defRPr/>
            </a:pPr>
            <a:r>
              <a:rPr lang="en-US" dirty="0">
                <a:latin typeface="Gill Sans MT" charset="0"/>
                <a:cs typeface="+mj-cs"/>
              </a:rPr>
              <a:t>Broadcast/Shared Network Links</a:t>
            </a:r>
          </a:p>
        </p:txBody>
      </p:sp>
      <p:sp>
        <p:nvSpPr>
          <p:cNvPr id="17414" name="Rectangle 3"/>
          <p:cNvSpPr>
            <a:spLocks noGrp="1" noChangeArrowheads="1"/>
          </p:cNvSpPr>
          <p:nvPr>
            <p:ph type="body" idx="1"/>
          </p:nvPr>
        </p:nvSpPr>
        <p:spPr>
          <a:xfrm>
            <a:off x="533400" y="1638270"/>
            <a:ext cx="7772400" cy="2172539"/>
          </a:xfrm>
        </p:spPr>
        <p:txBody>
          <a:bodyPr/>
          <a:lstStyle/>
          <a:p>
            <a:pPr marL="0" indent="0">
              <a:buNone/>
              <a:defRPr/>
            </a:pPr>
            <a:r>
              <a:rPr lang="en-US" i="1" dirty="0">
                <a:latin typeface="Gill Sans MT" charset="0"/>
                <a:cs typeface="+mn-cs"/>
              </a:rPr>
              <a:t>a </a:t>
            </a:r>
            <a:r>
              <a:rPr lang="en-US" i="1" dirty="0">
                <a:solidFill>
                  <a:srgbClr val="CC0000"/>
                </a:solidFill>
                <a:latin typeface="Gill Sans MT" charset="0"/>
                <a:cs typeface="+mn-cs"/>
              </a:rPr>
              <a:t>broadcast </a:t>
            </a:r>
            <a:r>
              <a:rPr lang="en-US" i="1" dirty="0">
                <a:latin typeface="Gill Sans MT" charset="0"/>
                <a:cs typeface="+mn-cs"/>
              </a:rPr>
              <a:t>(shared transmission link (wired or wireless)) </a:t>
            </a:r>
            <a:r>
              <a:rPr lang="en-US" i="1" dirty="0">
                <a:solidFill>
                  <a:srgbClr val="CC0000"/>
                </a:solidFill>
                <a:latin typeface="Gill Sans MT" charset="0"/>
                <a:cs typeface="+mn-cs"/>
              </a:rPr>
              <a:t>constitutes a Local Area Network (LAN)</a:t>
            </a:r>
          </a:p>
          <a:p>
            <a:pPr lvl="1">
              <a:defRPr/>
            </a:pPr>
            <a:r>
              <a:rPr lang="en-US" dirty="0">
                <a:latin typeface="Gill Sans MT" charset="0"/>
              </a:rPr>
              <a:t>multiple devices share the </a:t>
            </a:r>
            <a:r>
              <a:rPr lang="en-US" dirty="0">
                <a:solidFill>
                  <a:srgbClr val="C00000"/>
                </a:solidFill>
                <a:latin typeface="Gill Sans MT" charset="0"/>
              </a:rPr>
              <a:t>same</a:t>
            </a:r>
            <a:r>
              <a:rPr lang="en-US" dirty="0">
                <a:latin typeface="Gill Sans MT" charset="0"/>
              </a:rPr>
              <a:t> “link”</a:t>
            </a:r>
          </a:p>
          <a:p>
            <a:pPr lvl="1">
              <a:defRPr/>
            </a:pPr>
            <a:r>
              <a:rPr lang="en-US" dirty="0">
                <a:latin typeface="Gill Sans MT" charset="0"/>
              </a:rPr>
              <a:t>how do devices determine when to transmit? – </a:t>
            </a:r>
            <a:r>
              <a:rPr lang="en-US" dirty="0">
                <a:solidFill>
                  <a:srgbClr val="C00000"/>
                </a:solidFill>
                <a:latin typeface="Gill Sans MT" charset="0"/>
              </a:rPr>
              <a:t>access control</a:t>
            </a:r>
            <a:br>
              <a:rPr lang="en-US" dirty="0">
                <a:latin typeface="Gill Sans MT" charset="0"/>
                <a:sym typeface="Wingdings" pitchFamily="2" charset="2"/>
              </a:rPr>
            </a:br>
            <a:endParaRPr lang="en-US" dirty="0">
              <a:latin typeface="Gill Sans MT" charset="0"/>
            </a:endParaRPr>
          </a:p>
        </p:txBody>
      </p:sp>
      <p:grpSp>
        <p:nvGrpSpPr>
          <p:cNvPr id="3" name="Group 2">
            <a:extLst>
              <a:ext uri="{FF2B5EF4-FFF2-40B4-BE49-F238E27FC236}">
                <a16:creationId xmlns:a16="http://schemas.microsoft.com/office/drawing/2014/main" id="{01DB5F0F-4F20-EA43-BFE3-AF4DBD52DF50}"/>
              </a:ext>
            </a:extLst>
          </p:cNvPr>
          <p:cNvGrpSpPr/>
          <p:nvPr/>
        </p:nvGrpSpPr>
        <p:grpSpPr>
          <a:xfrm>
            <a:off x="4916159" y="3681453"/>
            <a:ext cx="1690688" cy="1951037"/>
            <a:chOff x="2781300" y="4186238"/>
            <a:chExt cx="1690688" cy="1951037"/>
          </a:xfrm>
        </p:grpSpPr>
        <p:sp>
          <p:nvSpPr>
            <p:cNvPr id="17416" name="Text Box 6"/>
            <p:cNvSpPr txBox="1">
              <a:spLocks noChangeArrowheads="1"/>
            </p:cNvSpPr>
            <p:nvPr/>
          </p:nvSpPr>
          <p:spPr bwMode="auto">
            <a:xfrm>
              <a:off x="2781300" y="5683250"/>
              <a:ext cx="1690688"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lnSpc>
                  <a:spcPct val="85000"/>
                </a:lnSpc>
                <a:defRPr/>
              </a:pPr>
              <a:r>
                <a:rPr lang="en-US" sz="1400" i="0" dirty="0">
                  <a:latin typeface="Arial" charset="0"/>
                  <a:cs typeface="+mn-cs"/>
                </a:rPr>
                <a:t>shared RF</a:t>
              </a:r>
            </a:p>
            <a:p>
              <a:pPr algn="ctr">
                <a:lnSpc>
                  <a:spcPct val="85000"/>
                </a:lnSpc>
                <a:defRPr/>
              </a:pPr>
              <a:r>
                <a:rPr lang="en-US" sz="1400" i="0" dirty="0">
                  <a:latin typeface="Arial" charset="0"/>
                  <a:cs typeface="+mn-cs"/>
                </a:rPr>
                <a:t> (e.g., 802.11 WiFi)</a:t>
              </a:r>
            </a:p>
          </p:txBody>
        </p:sp>
        <p:grpSp>
          <p:nvGrpSpPr>
            <p:cNvPr id="72727" name="Group 621"/>
            <p:cNvGrpSpPr>
              <a:grpSpLocks/>
            </p:cNvGrpSpPr>
            <p:nvPr/>
          </p:nvGrpSpPr>
          <p:grpSpPr bwMode="auto">
            <a:xfrm>
              <a:off x="3038475" y="4186238"/>
              <a:ext cx="635000" cy="485775"/>
              <a:chOff x="3061" y="2530"/>
              <a:chExt cx="400" cy="306"/>
            </a:xfrm>
          </p:grpSpPr>
          <p:grpSp>
            <p:nvGrpSpPr>
              <p:cNvPr id="72842" name="Group 494"/>
              <p:cNvGrpSpPr>
                <a:grpSpLocks/>
              </p:cNvGrpSpPr>
              <p:nvPr/>
            </p:nvGrpSpPr>
            <p:grpSpPr bwMode="auto">
              <a:xfrm>
                <a:off x="3061" y="2530"/>
                <a:ext cx="327" cy="81"/>
                <a:chOff x="2199" y="955"/>
                <a:chExt cx="2547" cy="506"/>
              </a:xfrm>
            </p:grpSpPr>
            <p:sp>
              <p:nvSpPr>
                <p:cNvPr id="72867" name="Freeform 495"/>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68" name="Freeform 496"/>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69" name="Freeform 497"/>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70" name="Freeform 498"/>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71" name="Freeform 499"/>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72" name="Freeform 500"/>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pic>
            <p:nvPicPr>
              <p:cNvPr id="72843" name="Picture 549" descr="laptop_keyboa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9064" flipH="1">
                <a:off x="3109" y="2736"/>
                <a:ext cx="245" cy="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844" name="Freeform 550"/>
              <p:cNvSpPr>
                <a:spLocks/>
              </p:cNvSpPr>
              <p:nvPr/>
            </p:nvSpPr>
            <p:spPr bwMode="auto">
              <a:xfrm>
                <a:off x="3190" y="263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pic>
            <p:nvPicPr>
              <p:cNvPr id="72845" name="Picture 551" descr="scree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 y="2641"/>
                <a:ext cx="179" cy="1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846" name="Freeform 552"/>
              <p:cNvSpPr>
                <a:spLocks/>
              </p:cNvSpPr>
              <p:nvPr/>
            </p:nvSpPr>
            <p:spPr bwMode="auto">
              <a:xfrm>
                <a:off x="3226" y="263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47" name="Freeform 553"/>
              <p:cNvSpPr>
                <a:spLocks/>
              </p:cNvSpPr>
              <p:nvPr/>
            </p:nvSpPr>
            <p:spPr bwMode="auto">
              <a:xfrm>
                <a:off x="3189" y="263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48" name="Freeform 554"/>
              <p:cNvSpPr>
                <a:spLocks/>
              </p:cNvSpPr>
              <p:nvPr/>
            </p:nvSpPr>
            <p:spPr bwMode="auto">
              <a:xfrm>
                <a:off x="3342" y="265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49" name="Freeform 555"/>
              <p:cNvSpPr>
                <a:spLocks/>
              </p:cNvSpPr>
              <p:nvPr/>
            </p:nvSpPr>
            <p:spPr bwMode="auto">
              <a:xfrm>
                <a:off x="3188" y="273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50" name="Freeform 556"/>
              <p:cNvSpPr>
                <a:spLocks/>
              </p:cNvSpPr>
              <p:nvPr/>
            </p:nvSpPr>
            <p:spPr bwMode="auto">
              <a:xfrm>
                <a:off x="3347" y="265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51" name="Freeform 557"/>
              <p:cNvSpPr>
                <a:spLocks/>
              </p:cNvSpPr>
              <p:nvPr/>
            </p:nvSpPr>
            <p:spPr bwMode="auto">
              <a:xfrm>
                <a:off x="3188" y="273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nvGrpSpPr>
              <p:cNvPr id="72852" name="Group 558"/>
              <p:cNvGrpSpPr>
                <a:grpSpLocks/>
              </p:cNvGrpSpPr>
              <p:nvPr/>
            </p:nvGrpSpPr>
            <p:grpSpPr bwMode="auto">
              <a:xfrm>
                <a:off x="3186" y="2777"/>
                <a:ext cx="55" cy="24"/>
                <a:chOff x="1740" y="2642"/>
                <a:chExt cx="752" cy="327"/>
              </a:xfrm>
            </p:grpSpPr>
            <p:sp>
              <p:nvSpPr>
                <p:cNvPr id="72861" name="Freeform 559"/>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62" name="Freeform 560"/>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63" name="Freeform 561"/>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64" name="Freeform 562"/>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65" name="Freeform 563"/>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66" name="Freeform 564"/>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sp>
            <p:nvSpPr>
              <p:cNvPr id="72853" name="Freeform 565"/>
              <p:cNvSpPr>
                <a:spLocks/>
              </p:cNvSpPr>
              <p:nvPr/>
            </p:nvSpPr>
            <p:spPr bwMode="auto">
              <a:xfrm>
                <a:off x="3280" y="278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54" name="Freeform 566"/>
              <p:cNvSpPr>
                <a:spLocks/>
              </p:cNvSpPr>
              <p:nvPr/>
            </p:nvSpPr>
            <p:spPr bwMode="auto">
              <a:xfrm>
                <a:off x="3109" y="278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55" name="Freeform 567"/>
              <p:cNvSpPr>
                <a:spLocks/>
              </p:cNvSpPr>
              <p:nvPr/>
            </p:nvSpPr>
            <p:spPr bwMode="auto">
              <a:xfrm>
                <a:off x="3110" y="277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56" name="Freeform 568"/>
              <p:cNvSpPr>
                <a:spLocks/>
              </p:cNvSpPr>
              <p:nvPr/>
            </p:nvSpPr>
            <p:spPr bwMode="auto">
              <a:xfrm>
                <a:off x="3110" y="273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57" name="Freeform 569"/>
              <p:cNvSpPr>
                <a:spLocks/>
              </p:cNvSpPr>
              <p:nvPr/>
            </p:nvSpPr>
            <p:spPr bwMode="auto">
              <a:xfrm>
                <a:off x="3115" y="277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58" name="Freeform 570"/>
              <p:cNvSpPr>
                <a:spLocks/>
              </p:cNvSpPr>
              <p:nvPr/>
            </p:nvSpPr>
            <p:spPr bwMode="auto">
              <a:xfrm flipV="1">
                <a:off x="3277" y="277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59" name="Freeform 589"/>
              <p:cNvSpPr>
                <a:spLocks/>
              </p:cNvSpPr>
              <p:nvPr/>
            </p:nvSpPr>
            <p:spPr bwMode="auto">
              <a:xfrm>
                <a:off x="3382" y="273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60" name="Freeform 590"/>
              <p:cNvSpPr>
                <a:spLocks/>
              </p:cNvSpPr>
              <p:nvPr/>
            </p:nvSpPr>
            <p:spPr bwMode="auto">
              <a:xfrm>
                <a:off x="3382" y="269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grpSp>
          <p:nvGrpSpPr>
            <p:cNvPr id="72728" name="Group 632"/>
            <p:cNvGrpSpPr>
              <a:grpSpLocks/>
            </p:cNvGrpSpPr>
            <p:nvPr/>
          </p:nvGrpSpPr>
          <p:grpSpPr bwMode="auto">
            <a:xfrm>
              <a:off x="3925888" y="4354513"/>
              <a:ext cx="536575" cy="401637"/>
              <a:chOff x="3328" y="2543"/>
              <a:chExt cx="338" cy="253"/>
            </a:xfrm>
          </p:grpSpPr>
          <p:grpSp>
            <p:nvGrpSpPr>
              <p:cNvPr id="72815" name="Group 487"/>
              <p:cNvGrpSpPr>
                <a:grpSpLocks/>
              </p:cNvGrpSpPr>
              <p:nvPr/>
            </p:nvGrpSpPr>
            <p:grpSpPr bwMode="auto">
              <a:xfrm>
                <a:off x="3328" y="2543"/>
                <a:ext cx="327" cy="81"/>
                <a:chOff x="2199" y="955"/>
                <a:chExt cx="2547" cy="506"/>
              </a:xfrm>
            </p:grpSpPr>
            <p:sp>
              <p:nvSpPr>
                <p:cNvPr id="72836" name="Freeform 488"/>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37" name="Freeform 489"/>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38" name="Freeform 490"/>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39" name="Freeform 491"/>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40" name="Freeform 492"/>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41" name="Freeform 493"/>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pic>
            <p:nvPicPr>
              <p:cNvPr id="72816" name="Picture 571" descr="laptop_keyboa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9064" flipH="1">
                <a:off x="3381" y="2696"/>
                <a:ext cx="245" cy="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817" name="Freeform 572"/>
              <p:cNvSpPr>
                <a:spLocks/>
              </p:cNvSpPr>
              <p:nvPr/>
            </p:nvSpPr>
            <p:spPr bwMode="auto">
              <a:xfrm>
                <a:off x="3462" y="259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pic>
            <p:nvPicPr>
              <p:cNvPr id="72818" name="Picture 573" descr="scree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2" y="2601"/>
                <a:ext cx="179" cy="1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819" name="Freeform 574"/>
              <p:cNvSpPr>
                <a:spLocks/>
              </p:cNvSpPr>
              <p:nvPr/>
            </p:nvSpPr>
            <p:spPr bwMode="auto">
              <a:xfrm>
                <a:off x="3498" y="259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20" name="Freeform 575"/>
              <p:cNvSpPr>
                <a:spLocks/>
              </p:cNvSpPr>
              <p:nvPr/>
            </p:nvSpPr>
            <p:spPr bwMode="auto">
              <a:xfrm>
                <a:off x="3461" y="259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21" name="Freeform 576"/>
              <p:cNvSpPr>
                <a:spLocks/>
              </p:cNvSpPr>
              <p:nvPr/>
            </p:nvSpPr>
            <p:spPr bwMode="auto">
              <a:xfrm>
                <a:off x="3614" y="261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22" name="Freeform 577"/>
              <p:cNvSpPr>
                <a:spLocks/>
              </p:cNvSpPr>
              <p:nvPr/>
            </p:nvSpPr>
            <p:spPr bwMode="auto">
              <a:xfrm>
                <a:off x="3460" y="269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23" name="Freeform 578"/>
              <p:cNvSpPr>
                <a:spLocks/>
              </p:cNvSpPr>
              <p:nvPr/>
            </p:nvSpPr>
            <p:spPr bwMode="auto">
              <a:xfrm>
                <a:off x="3619" y="261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24" name="Freeform 579"/>
              <p:cNvSpPr>
                <a:spLocks/>
              </p:cNvSpPr>
              <p:nvPr/>
            </p:nvSpPr>
            <p:spPr bwMode="auto">
              <a:xfrm>
                <a:off x="3460" y="269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nvGrpSpPr>
              <p:cNvPr id="72825" name="Group 580"/>
              <p:cNvGrpSpPr>
                <a:grpSpLocks/>
              </p:cNvGrpSpPr>
              <p:nvPr/>
            </p:nvGrpSpPr>
            <p:grpSpPr bwMode="auto">
              <a:xfrm>
                <a:off x="3458" y="2737"/>
                <a:ext cx="55" cy="24"/>
                <a:chOff x="1740" y="2642"/>
                <a:chExt cx="752" cy="327"/>
              </a:xfrm>
            </p:grpSpPr>
            <p:sp>
              <p:nvSpPr>
                <p:cNvPr id="72830" name="Freeform 58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31" name="Freeform 58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32" name="Freeform 58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33" name="Freeform 58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34" name="Freeform 58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35" name="Freeform 58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sp>
            <p:nvSpPr>
              <p:cNvPr id="72826" name="Freeform 587"/>
              <p:cNvSpPr>
                <a:spLocks/>
              </p:cNvSpPr>
              <p:nvPr/>
            </p:nvSpPr>
            <p:spPr bwMode="auto">
              <a:xfrm>
                <a:off x="3552" y="274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27" name="Freeform 588"/>
              <p:cNvSpPr>
                <a:spLocks/>
              </p:cNvSpPr>
              <p:nvPr/>
            </p:nvSpPr>
            <p:spPr bwMode="auto">
              <a:xfrm>
                <a:off x="3381" y="274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28" name="Freeform 591"/>
              <p:cNvSpPr>
                <a:spLocks/>
              </p:cNvSpPr>
              <p:nvPr/>
            </p:nvSpPr>
            <p:spPr bwMode="auto">
              <a:xfrm>
                <a:off x="3387" y="273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29" name="Freeform 592"/>
              <p:cNvSpPr>
                <a:spLocks/>
              </p:cNvSpPr>
              <p:nvPr/>
            </p:nvSpPr>
            <p:spPr bwMode="auto">
              <a:xfrm flipV="1">
                <a:off x="3549" y="273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grpSp>
          <p:nvGrpSpPr>
            <p:cNvPr id="72729" name="Group 631"/>
            <p:cNvGrpSpPr>
              <a:grpSpLocks/>
            </p:cNvGrpSpPr>
            <p:nvPr/>
          </p:nvGrpSpPr>
          <p:grpSpPr bwMode="auto">
            <a:xfrm>
              <a:off x="3308350" y="4614863"/>
              <a:ext cx="585788" cy="419100"/>
              <a:chOff x="5096" y="2218"/>
              <a:chExt cx="369" cy="264"/>
            </a:xfrm>
          </p:grpSpPr>
          <p:grpSp>
            <p:nvGrpSpPr>
              <p:cNvPr id="72806" name="Group 622"/>
              <p:cNvGrpSpPr>
                <a:grpSpLocks/>
              </p:cNvGrpSpPr>
              <p:nvPr/>
            </p:nvGrpSpPr>
            <p:grpSpPr bwMode="auto">
              <a:xfrm>
                <a:off x="5096" y="2218"/>
                <a:ext cx="327" cy="81"/>
                <a:chOff x="2199" y="955"/>
                <a:chExt cx="2547" cy="506"/>
              </a:xfrm>
            </p:grpSpPr>
            <p:sp>
              <p:nvSpPr>
                <p:cNvPr id="72809" name="Freeform 623"/>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10" name="Freeform 624"/>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11" name="Freeform 625"/>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12" name="Freeform 626"/>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13" name="Freeform 627"/>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14" name="Freeform 628"/>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pic>
            <p:nvPicPr>
              <p:cNvPr id="72807" name="Picture 629" descr="access_point_stylized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2" y="2250"/>
                <a:ext cx="273" cy="2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2808" name="Picture 630" descr="access_point_stylized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5" y="2251"/>
                <a:ext cx="260"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72730" name="Group 633"/>
            <p:cNvGrpSpPr>
              <a:grpSpLocks/>
            </p:cNvGrpSpPr>
            <p:nvPr/>
          </p:nvGrpSpPr>
          <p:grpSpPr bwMode="auto">
            <a:xfrm>
              <a:off x="3009900" y="5040313"/>
              <a:ext cx="635000" cy="485775"/>
              <a:chOff x="3061" y="2530"/>
              <a:chExt cx="400" cy="306"/>
            </a:xfrm>
          </p:grpSpPr>
          <p:grpSp>
            <p:nvGrpSpPr>
              <p:cNvPr id="72775" name="Group 634"/>
              <p:cNvGrpSpPr>
                <a:grpSpLocks/>
              </p:cNvGrpSpPr>
              <p:nvPr/>
            </p:nvGrpSpPr>
            <p:grpSpPr bwMode="auto">
              <a:xfrm>
                <a:off x="3061" y="2530"/>
                <a:ext cx="327" cy="81"/>
                <a:chOff x="2199" y="955"/>
                <a:chExt cx="2547" cy="506"/>
              </a:xfrm>
            </p:grpSpPr>
            <p:sp>
              <p:nvSpPr>
                <p:cNvPr id="72800" name="Freeform 635"/>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01" name="Freeform 636"/>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02" name="Freeform 637"/>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03" name="Freeform 638"/>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04" name="Freeform 639"/>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05" name="Freeform 640"/>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pic>
            <p:nvPicPr>
              <p:cNvPr id="72776" name="Picture 641" descr="laptop_keyboa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9064" flipH="1">
                <a:off x="3109" y="2736"/>
                <a:ext cx="245" cy="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777" name="Freeform 642"/>
              <p:cNvSpPr>
                <a:spLocks/>
              </p:cNvSpPr>
              <p:nvPr/>
            </p:nvSpPr>
            <p:spPr bwMode="auto">
              <a:xfrm>
                <a:off x="3190" y="263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pic>
            <p:nvPicPr>
              <p:cNvPr id="72778" name="Picture 643" descr="scree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 y="2641"/>
                <a:ext cx="179" cy="1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779" name="Freeform 644"/>
              <p:cNvSpPr>
                <a:spLocks/>
              </p:cNvSpPr>
              <p:nvPr/>
            </p:nvSpPr>
            <p:spPr bwMode="auto">
              <a:xfrm>
                <a:off x="3226" y="263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80" name="Freeform 645"/>
              <p:cNvSpPr>
                <a:spLocks/>
              </p:cNvSpPr>
              <p:nvPr/>
            </p:nvSpPr>
            <p:spPr bwMode="auto">
              <a:xfrm>
                <a:off x="3189" y="263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81" name="Freeform 646"/>
              <p:cNvSpPr>
                <a:spLocks/>
              </p:cNvSpPr>
              <p:nvPr/>
            </p:nvSpPr>
            <p:spPr bwMode="auto">
              <a:xfrm>
                <a:off x="3342" y="265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82" name="Freeform 647"/>
              <p:cNvSpPr>
                <a:spLocks/>
              </p:cNvSpPr>
              <p:nvPr/>
            </p:nvSpPr>
            <p:spPr bwMode="auto">
              <a:xfrm>
                <a:off x="3188" y="273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83" name="Freeform 648"/>
              <p:cNvSpPr>
                <a:spLocks/>
              </p:cNvSpPr>
              <p:nvPr/>
            </p:nvSpPr>
            <p:spPr bwMode="auto">
              <a:xfrm>
                <a:off x="3347" y="265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84" name="Freeform 649"/>
              <p:cNvSpPr>
                <a:spLocks/>
              </p:cNvSpPr>
              <p:nvPr/>
            </p:nvSpPr>
            <p:spPr bwMode="auto">
              <a:xfrm>
                <a:off x="3188" y="273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nvGrpSpPr>
              <p:cNvPr id="72785" name="Group 650"/>
              <p:cNvGrpSpPr>
                <a:grpSpLocks/>
              </p:cNvGrpSpPr>
              <p:nvPr/>
            </p:nvGrpSpPr>
            <p:grpSpPr bwMode="auto">
              <a:xfrm>
                <a:off x="3186" y="2777"/>
                <a:ext cx="55" cy="24"/>
                <a:chOff x="1740" y="2642"/>
                <a:chExt cx="752" cy="327"/>
              </a:xfrm>
            </p:grpSpPr>
            <p:sp>
              <p:nvSpPr>
                <p:cNvPr id="72794" name="Freeform 65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95" name="Freeform 65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96" name="Freeform 65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97" name="Freeform 65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98" name="Freeform 65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99" name="Freeform 65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sp>
            <p:nvSpPr>
              <p:cNvPr id="72786" name="Freeform 657"/>
              <p:cNvSpPr>
                <a:spLocks/>
              </p:cNvSpPr>
              <p:nvPr/>
            </p:nvSpPr>
            <p:spPr bwMode="auto">
              <a:xfrm>
                <a:off x="3280" y="278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87" name="Freeform 658"/>
              <p:cNvSpPr>
                <a:spLocks/>
              </p:cNvSpPr>
              <p:nvPr/>
            </p:nvSpPr>
            <p:spPr bwMode="auto">
              <a:xfrm>
                <a:off x="3109" y="278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88" name="Freeform 659"/>
              <p:cNvSpPr>
                <a:spLocks/>
              </p:cNvSpPr>
              <p:nvPr/>
            </p:nvSpPr>
            <p:spPr bwMode="auto">
              <a:xfrm>
                <a:off x="3110" y="277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89" name="Freeform 660"/>
              <p:cNvSpPr>
                <a:spLocks/>
              </p:cNvSpPr>
              <p:nvPr/>
            </p:nvSpPr>
            <p:spPr bwMode="auto">
              <a:xfrm>
                <a:off x="3110" y="273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90" name="Freeform 661"/>
              <p:cNvSpPr>
                <a:spLocks/>
              </p:cNvSpPr>
              <p:nvPr/>
            </p:nvSpPr>
            <p:spPr bwMode="auto">
              <a:xfrm>
                <a:off x="3115" y="277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91" name="Freeform 662"/>
              <p:cNvSpPr>
                <a:spLocks/>
              </p:cNvSpPr>
              <p:nvPr/>
            </p:nvSpPr>
            <p:spPr bwMode="auto">
              <a:xfrm flipV="1">
                <a:off x="3277" y="277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92" name="Freeform 663"/>
              <p:cNvSpPr>
                <a:spLocks/>
              </p:cNvSpPr>
              <p:nvPr/>
            </p:nvSpPr>
            <p:spPr bwMode="auto">
              <a:xfrm>
                <a:off x="3382" y="273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93" name="Freeform 664"/>
              <p:cNvSpPr>
                <a:spLocks/>
              </p:cNvSpPr>
              <p:nvPr/>
            </p:nvSpPr>
            <p:spPr bwMode="auto">
              <a:xfrm>
                <a:off x="3382" y="269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grpSp>
          <p:nvGrpSpPr>
            <p:cNvPr id="72731" name="Group 665"/>
            <p:cNvGrpSpPr>
              <a:grpSpLocks/>
            </p:cNvGrpSpPr>
            <p:nvPr/>
          </p:nvGrpSpPr>
          <p:grpSpPr bwMode="auto">
            <a:xfrm>
              <a:off x="3492500" y="5095875"/>
              <a:ext cx="635000" cy="485775"/>
              <a:chOff x="3061" y="2530"/>
              <a:chExt cx="400" cy="306"/>
            </a:xfrm>
          </p:grpSpPr>
          <p:grpSp>
            <p:nvGrpSpPr>
              <p:cNvPr id="72744" name="Group 666"/>
              <p:cNvGrpSpPr>
                <a:grpSpLocks/>
              </p:cNvGrpSpPr>
              <p:nvPr/>
            </p:nvGrpSpPr>
            <p:grpSpPr bwMode="auto">
              <a:xfrm>
                <a:off x="3061" y="2530"/>
                <a:ext cx="327" cy="81"/>
                <a:chOff x="2199" y="955"/>
                <a:chExt cx="2547" cy="506"/>
              </a:xfrm>
            </p:grpSpPr>
            <p:sp>
              <p:nvSpPr>
                <p:cNvPr id="72769" name="Freeform 667"/>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70" name="Freeform 668"/>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71" name="Freeform 669"/>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72" name="Freeform 670"/>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73" name="Freeform 671"/>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74" name="Freeform 672"/>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pic>
            <p:nvPicPr>
              <p:cNvPr id="72745" name="Picture 673" descr="laptop_keyboa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9064" flipH="1">
                <a:off x="3109" y="2736"/>
                <a:ext cx="245" cy="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746" name="Freeform 674"/>
              <p:cNvSpPr>
                <a:spLocks/>
              </p:cNvSpPr>
              <p:nvPr/>
            </p:nvSpPr>
            <p:spPr bwMode="auto">
              <a:xfrm>
                <a:off x="3190" y="263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pic>
            <p:nvPicPr>
              <p:cNvPr id="72747" name="Picture 675" descr="scree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 y="2641"/>
                <a:ext cx="179" cy="1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748" name="Freeform 676"/>
              <p:cNvSpPr>
                <a:spLocks/>
              </p:cNvSpPr>
              <p:nvPr/>
            </p:nvSpPr>
            <p:spPr bwMode="auto">
              <a:xfrm>
                <a:off x="3226" y="263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49" name="Freeform 677"/>
              <p:cNvSpPr>
                <a:spLocks/>
              </p:cNvSpPr>
              <p:nvPr/>
            </p:nvSpPr>
            <p:spPr bwMode="auto">
              <a:xfrm>
                <a:off x="3189" y="263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50" name="Freeform 678"/>
              <p:cNvSpPr>
                <a:spLocks/>
              </p:cNvSpPr>
              <p:nvPr/>
            </p:nvSpPr>
            <p:spPr bwMode="auto">
              <a:xfrm>
                <a:off x="3342" y="265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51" name="Freeform 679"/>
              <p:cNvSpPr>
                <a:spLocks/>
              </p:cNvSpPr>
              <p:nvPr/>
            </p:nvSpPr>
            <p:spPr bwMode="auto">
              <a:xfrm>
                <a:off x="3188" y="273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52" name="Freeform 680"/>
              <p:cNvSpPr>
                <a:spLocks/>
              </p:cNvSpPr>
              <p:nvPr/>
            </p:nvSpPr>
            <p:spPr bwMode="auto">
              <a:xfrm>
                <a:off x="3347" y="265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53" name="Freeform 681"/>
              <p:cNvSpPr>
                <a:spLocks/>
              </p:cNvSpPr>
              <p:nvPr/>
            </p:nvSpPr>
            <p:spPr bwMode="auto">
              <a:xfrm>
                <a:off x="3188" y="273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nvGrpSpPr>
              <p:cNvPr id="72754" name="Group 682"/>
              <p:cNvGrpSpPr>
                <a:grpSpLocks/>
              </p:cNvGrpSpPr>
              <p:nvPr/>
            </p:nvGrpSpPr>
            <p:grpSpPr bwMode="auto">
              <a:xfrm>
                <a:off x="3186" y="2777"/>
                <a:ext cx="55" cy="24"/>
                <a:chOff x="1740" y="2642"/>
                <a:chExt cx="752" cy="327"/>
              </a:xfrm>
            </p:grpSpPr>
            <p:sp>
              <p:nvSpPr>
                <p:cNvPr id="72763" name="Freeform 68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64" name="Freeform 68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65" name="Freeform 68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66" name="Freeform 68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67" name="Freeform 68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68" name="Freeform 68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sp>
            <p:nvSpPr>
              <p:cNvPr id="72755" name="Freeform 689"/>
              <p:cNvSpPr>
                <a:spLocks/>
              </p:cNvSpPr>
              <p:nvPr/>
            </p:nvSpPr>
            <p:spPr bwMode="auto">
              <a:xfrm>
                <a:off x="3280" y="278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56" name="Freeform 690"/>
              <p:cNvSpPr>
                <a:spLocks/>
              </p:cNvSpPr>
              <p:nvPr/>
            </p:nvSpPr>
            <p:spPr bwMode="auto">
              <a:xfrm>
                <a:off x="3109" y="278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57" name="Freeform 691"/>
              <p:cNvSpPr>
                <a:spLocks/>
              </p:cNvSpPr>
              <p:nvPr/>
            </p:nvSpPr>
            <p:spPr bwMode="auto">
              <a:xfrm>
                <a:off x="3110" y="277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58" name="Freeform 692"/>
              <p:cNvSpPr>
                <a:spLocks/>
              </p:cNvSpPr>
              <p:nvPr/>
            </p:nvSpPr>
            <p:spPr bwMode="auto">
              <a:xfrm>
                <a:off x="3110" y="273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59" name="Freeform 693"/>
              <p:cNvSpPr>
                <a:spLocks/>
              </p:cNvSpPr>
              <p:nvPr/>
            </p:nvSpPr>
            <p:spPr bwMode="auto">
              <a:xfrm>
                <a:off x="3115" y="277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60" name="Freeform 694"/>
              <p:cNvSpPr>
                <a:spLocks/>
              </p:cNvSpPr>
              <p:nvPr/>
            </p:nvSpPr>
            <p:spPr bwMode="auto">
              <a:xfrm flipV="1">
                <a:off x="3277" y="277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61" name="Freeform 695"/>
              <p:cNvSpPr>
                <a:spLocks/>
              </p:cNvSpPr>
              <p:nvPr/>
            </p:nvSpPr>
            <p:spPr bwMode="auto">
              <a:xfrm>
                <a:off x="3382" y="273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62" name="Freeform 696"/>
              <p:cNvSpPr>
                <a:spLocks/>
              </p:cNvSpPr>
              <p:nvPr/>
            </p:nvSpPr>
            <p:spPr bwMode="auto">
              <a:xfrm>
                <a:off x="3382" y="269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grpSp>
      <p:grpSp>
        <p:nvGrpSpPr>
          <p:cNvPr id="4" name="Group 3">
            <a:extLst>
              <a:ext uri="{FF2B5EF4-FFF2-40B4-BE49-F238E27FC236}">
                <a16:creationId xmlns:a16="http://schemas.microsoft.com/office/drawing/2014/main" id="{D1FF7AAC-E54E-BE4B-AC5F-7C82EF1D7A06}"/>
              </a:ext>
            </a:extLst>
          </p:cNvPr>
          <p:cNvGrpSpPr/>
          <p:nvPr/>
        </p:nvGrpSpPr>
        <p:grpSpPr>
          <a:xfrm>
            <a:off x="2056936" y="3829885"/>
            <a:ext cx="1601788" cy="1879600"/>
            <a:chOff x="933450" y="4268788"/>
            <a:chExt cx="1601788" cy="1879600"/>
          </a:xfrm>
        </p:grpSpPr>
        <p:sp>
          <p:nvSpPr>
            <p:cNvPr id="17415" name="Text Box 5"/>
            <p:cNvSpPr txBox="1">
              <a:spLocks noChangeArrowheads="1"/>
            </p:cNvSpPr>
            <p:nvPr/>
          </p:nvSpPr>
          <p:spPr bwMode="auto">
            <a:xfrm>
              <a:off x="933450" y="5694363"/>
              <a:ext cx="1601788"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lnSpc>
                  <a:spcPct val="85000"/>
                </a:lnSpc>
                <a:defRPr/>
              </a:pPr>
              <a:r>
                <a:rPr lang="en-US" sz="1400" i="0" dirty="0">
                  <a:latin typeface="Arial" charset="0"/>
                  <a:cs typeface="+mn-cs"/>
                </a:rPr>
                <a:t>shared wire (e.g., </a:t>
              </a:r>
            </a:p>
            <a:p>
              <a:pPr algn="ctr">
                <a:lnSpc>
                  <a:spcPct val="85000"/>
                </a:lnSpc>
                <a:defRPr/>
              </a:pPr>
              <a:r>
                <a:rPr lang="en-US" sz="1400" i="0" dirty="0">
                  <a:latin typeface="Arial" charset="0"/>
                  <a:cs typeface="+mn-cs"/>
                </a:rPr>
                <a:t>cabled Ethernet)</a:t>
              </a:r>
            </a:p>
          </p:txBody>
        </p:sp>
        <p:sp>
          <p:nvSpPr>
            <p:cNvPr id="17419" name="Line 173"/>
            <p:cNvSpPr>
              <a:spLocks noChangeShapeType="1"/>
            </p:cNvSpPr>
            <p:nvPr/>
          </p:nvSpPr>
          <p:spPr bwMode="auto">
            <a:xfrm flipH="1">
              <a:off x="1544638" y="4522788"/>
              <a:ext cx="466725" cy="89058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17420" name="Line 174"/>
            <p:cNvSpPr>
              <a:spLocks noChangeShapeType="1"/>
            </p:cNvSpPr>
            <p:nvPr/>
          </p:nvSpPr>
          <p:spPr bwMode="auto">
            <a:xfrm>
              <a:off x="1527175" y="4994275"/>
              <a:ext cx="242888" cy="158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17421" name="Line 175"/>
            <p:cNvSpPr>
              <a:spLocks noChangeShapeType="1"/>
            </p:cNvSpPr>
            <p:nvPr/>
          </p:nvSpPr>
          <p:spPr bwMode="auto">
            <a:xfrm>
              <a:off x="1392238" y="5330825"/>
              <a:ext cx="190500" cy="158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17422" name="Line 176"/>
            <p:cNvSpPr>
              <a:spLocks noChangeShapeType="1"/>
            </p:cNvSpPr>
            <p:nvPr/>
          </p:nvSpPr>
          <p:spPr bwMode="auto">
            <a:xfrm flipV="1">
              <a:off x="1836738" y="4854575"/>
              <a:ext cx="177800" cy="793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17428" name="Line 434"/>
            <p:cNvSpPr>
              <a:spLocks noChangeShapeType="1"/>
            </p:cNvSpPr>
            <p:nvPr/>
          </p:nvSpPr>
          <p:spPr bwMode="auto">
            <a:xfrm>
              <a:off x="1708150" y="4627563"/>
              <a:ext cx="242888" cy="158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17429" name="Line 435"/>
            <p:cNvSpPr>
              <a:spLocks noChangeShapeType="1"/>
            </p:cNvSpPr>
            <p:nvPr/>
          </p:nvSpPr>
          <p:spPr bwMode="auto">
            <a:xfrm>
              <a:off x="1708150" y="4627563"/>
              <a:ext cx="242888" cy="158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17430" name="Line 436"/>
            <p:cNvSpPr>
              <a:spLocks noChangeShapeType="1"/>
            </p:cNvSpPr>
            <p:nvPr/>
          </p:nvSpPr>
          <p:spPr bwMode="auto">
            <a:xfrm>
              <a:off x="1639888" y="5264150"/>
              <a:ext cx="190500" cy="158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grpSp>
          <p:nvGrpSpPr>
            <p:cNvPr id="72726" name="Group 506"/>
            <p:cNvGrpSpPr>
              <a:grpSpLocks/>
            </p:cNvGrpSpPr>
            <p:nvPr/>
          </p:nvGrpSpPr>
          <p:grpSpPr bwMode="auto">
            <a:xfrm flipH="1">
              <a:off x="977900" y="5140325"/>
              <a:ext cx="501650" cy="512763"/>
              <a:chOff x="2839" y="3501"/>
              <a:chExt cx="755" cy="803"/>
            </a:xfrm>
          </p:grpSpPr>
          <p:pic>
            <p:nvPicPr>
              <p:cNvPr id="72873" name="Picture 507"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874" name="Freeform 50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72732" name="Group 699"/>
            <p:cNvGrpSpPr>
              <a:grpSpLocks/>
            </p:cNvGrpSpPr>
            <p:nvPr/>
          </p:nvGrpSpPr>
          <p:grpSpPr bwMode="auto">
            <a:xfrm flipH="1">
              <a:off x="1131888" y="4695825"/>
              <a:ext cx="501650" cy="512763"/>
              <a:chOff x="2839" y="3501"/>
              <a:chExt cx="755" cy="803"/>
            </a:xfrm>
          </p:grpSpPr>
          <p:pic>
            <p:nvPicPr>
              <p:cNvPr id="72742" name="Picture 700"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743" name="Freeform 70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72733" name="Group 702"/>
            <p:cNvGrpSpPr>
              <a:grpSpLocks/>
            </p:cNvGrpSpPr>
            <p:nvPr/>
          </p:nvGrpSpPr>
          <p:grpSpPr bwMode="auto">
            <a:xfrm flipH="1">
              <a:off x="1282700" y="4268788"/>
              <a:ext cx="501650" cy="512762"/>
              <a:chOff x="2839" y="3501"/>
              <a:chExt cx="755" cy="803"/>
            </a:xfrm>
          </p:grpSpPr>
          <p:pic>
            <p:nvPicPr>
              <p:cNvPr id="72740" name="Picture 703"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741" name="Freeform 70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72734" name="Group 705"/>
            <p:cNvGrpSpPr>
              <a:grpSpLocks/>
            </p:cNvGrpSpPr>
            <p:nvPr/>
          </p:nvGrpSpPr>
          <p:grpSpPr bwMode="auto">
            <a:xfrm>
              <a:off x="1955800" y="4656138"/>
              <a:ext cx="501650" cy="512762"/>
              <a:chOff x="2839" y="3501"/>
              <a:chExt cx="755" cy="803"/>
            </a:xfrm>
          </p:grpSpPr>
          <p:pic>
            <p:nvPicPr>
              <p:cNvPr id="72738" name="Picture 706"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739" name="Freeform 70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72735" name="Group 708"/>
            <p:cNvGrpSpPr>
              <a:grpSpLocks/>
            </p:cNvGrpSpPr>
            <p:nvPr/>
          </p:nvGrpSpPr>
          <p:grpSpPr bwMode="auto">
            <a:xfrm>
              <a:off x="1757363" y="5095875"/>
              <a:ext cx="501650" cy="512763"/>
              <a:chOff x="2839" y="3501"/>
              <a:chExt cx="755" cy="803"/>
            </a:xfrm>
          </p:grpSpPr>
          <p:pic>
            <p:nvPicPr>
              <p:cNvPr id="72736" name="Picture 709"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737" name="Freeform 71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sp>
        <p:nvSpPr>
          <p:cNvPr id="214"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14</a:t>
            </a:fld>
            <a:endParaRPr lang="en-US" sz="1200" dirty="0">
              <a:latin typeface="Tahoma" charset="0"/>
            </a:endParaRPr>
          </a:p>
        </p:txBody>
      </p:sp>
      <p:sp>
        <p:nvSpPr>
          <p:cNvPr id="215"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243815266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4"/>
          <p:cNvSpPr>
            <a:spLocks noGrp="1"/>
          </p:cNvSpPr>
          <p:nvPr>
            <p:ph type="sldNum" sz="quarter" idx="10"/>
          </p:nvPr>
        </p:nvSpPr>
        <p:spPr>
          <a:xfrm>
            <a:off x="838200" y="6356350"/>
            <a:ext cx="2743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fld id="{80FEE50C-F84D-784B-A1AD-74D8DA4AEFB4}" type="datetimeFigureOut">
              <a:rPr lang="en-US" smtClean="0"/>
              <a:pPr>
                <a:spcBef>
                  <a:spcPct val="0"/>
                </a:spcBef>
                <a:buFontTx/>
                <a:buNone/>
              </a:pPr>
              <a:t>3/7/21</a:t>
            </a:fld>
            <a:endParaRPr lang="en-US" altLang="en-US" sz="1050">
              <a:latin typeface="Times New Roman" charset="0"/>
            </a:endParaRPr>
          </a:p>
        </p:txBody>
      </p:sp>
      <p:sp>
        <p:nvSpPr>
          <p:cNvPr id="349186" name="Rectangle 2"/>
          <p:cNvSpPr>
            <a:spLocks noGrp="1" noChangeArrowheads="1"/>
          </p:cNvSpPr>
          <p:nvPr>
            <p:ph type="title"/>
          </p:nvPr>
        </p:nvSpPr>
        <p:spPr>
          <a:xfrm>
            <a:off x="236667" y="499870"/>
            <a:ext cx="8374062" cy="399257"/>
          </a:xfrm>
        </p:spPr>
        <p:txBody>
          <a:bodyPr>
            <a:normAutofit fontScale="90000"/>
          </a:bodyPr>
          <a:lstStyle/>
          <a:p>
            <a:pPr>
              <a:defRPr/>
            </a:pPr>
            <a:r>
              <a:rPr lang="en-US" dirty="0">
                <a:latin typeface="Gill Sans MT" panose="020B0502020104020203" pitchFamily="34" charset="77"/>
              </a:rPr>
              <a:t>Spanning Tree example – what is the spanning tree?</a:t>
            </a:r>
          </a:p>
        </p:txBody>
      </p:sp>
      <p:sp>
        <p:nvSpPr>
          <p:cNvPr id="349188" name="Rectangle 4"/>
          <p:cNvSpPr>
            <a:spLocks noGrp="1" noChangeArrowheads="1"/>
          </p:cNvSpPr>
          <p:nvPr>
            <p:ph type="body" sz="half" idx="1"/>
          </p:nvPr>
        </p:nvSpPr>
        <p:spPr>
          <a:xfrm>
            <a:off x="410604" y="1691331"/>
            <a:ext cx="3765980" cy="4141058"/>
          </a:xfrm>
        </p:spPr>
        <p:txBody>
          <a:bodyPr>
            <a:normAutofit fontScale="92500" lnSpcReduction="20000"/>
          </a:bodyPr>
          <a:lstStyle/>
          <a:p>
            <a:pPr>
              <a:lnSpc>
                <a:spcPct val="110000"/>
              </a:lnSpc>
              <a:spcBef>
                <a:spcPts val="600"/>
              </a:spcBef>
              <a:defRPr/>
            </a:pPr>
            <a:r>
              <a:rPr lang="en-US" dirty="0">
                <a:latin typeface="Gill Sans MT" panose="020B0502020104020203" pitchFamily="34" charset="77"/>
              </a:rPr>
              <a:t>consider the network on the right.</a:t>
            </a:r>
          </a:p>
          <a:p>
            <a:pPr>
              <a:lnSpc>
                <a:spcPct val="110000"/>
              </a:lnSpc>
              <a:spcBef>
                <a:spcPts val="600"/>
              </a:spcBef>
              <a:defRPr/>
            </a:pPr>
            <a:r>
              <a:rPr lang="en-US" dirty="0">
                <a:latin typeface="Gill Sans MT" panose="020B0502020104020203" pitchFamily="34" charset="77"/>
              </a:rPr>
              <a:t>assume that the bridges have calculated the designated ports (</a:t>
            </a:r>
            <a:r>
              <a:rPr lang="en-US" b="1" dirty="0">
                <a:solidFill>
                  <a:srgbClr val="FF0000"/>
                </a:solidFill>
                <a:latin typeface="Gill Sans MT" panose="020B0502020104020203" pitchFamily="34" charset="77"/>
              </a:rPr>
              <a:t>D</a:t>
            </a:r>
            <a:r>
              <a:rPr lang="en-US" dirty="0">
                <a:latin typeface="Gill Sans MT" panose="020B0502020104020203" pitchFamily="34" charset="77"/>
              </a:rPr>
              <a:t>), the blocked ports (</a:t>
            </a:r>
            <a:r>
              <a:rPr lang="en-US" b="1" dirty="0">
                <a:solidFill>
                  <a:srgbClr val="FF0000"/>
                </a:solidFill>
                <a:latin typeface="Gill Sans MT" panose="020B0502020104020203" pitchFamily="34" charset="77"/>
              </a:rPr>
              <a:t>B</a:t>
            </a:r>
            <a:r>
              <a:rPr lang="en-US" dirty="0">
                <a:latin typeface="Gill Sans MT" panose="020B0502020104020203" pitchFamily="34" charset="77"/>
              </a:rPr>
              <a:t>) and the root ports (</a:t>
            </a:r>
            <a:r>
              <a:rPr lang="en-US" b="1" dirty="0">
                <a:solidFill>
                  <a:srgbClr val="FF0000"/>
                </a:solidFill>
                <a:latin typeface="Gill Sans MT" panose="020B0502020104020203" pitchFamily="34" charset="77"/>
              </a:rPr>
              <a:t>R</a:t>
            </a:r>
            <a:r>
              <a:rPr lang="en-US" dirty="0">
                <a:latin typeface="Gill Sans MT" panose="020B0502020104020203" pitchFamily="34" charset="77"/>
              </a:rPr>
              <a:t>) as indicated. </a:t>
            </a:r>
          </a:p>
          <a:p>
            <a:pPr>
              <a:lnSpc>
                <a:spcPct val="110000"/>
              </a:lnSpc>
              <a:spcBef>
                <a:spcPts val="600"/>
              </a:spcBef>
              <a:defRPr/>
            </a:pPr>
            <a:r>
              <a:rPr lang="en-US" dirty="0">
                <a:latin typeface="Gill Sans MT" panose="020B0502020104020203" pitchFamily="34" charset="77"/>
              </a:rPr>
              <a:t>what is the spanning tree?</a:t>
            </a:r>
          </a:p>
        </p:txBody>
      </p:sp>
      <p:grpSp>
        <p:nvGrpSpPr>
          <p:cNvPr id="2" name="Group 1">
            <a:extLst>
              <a:ext uri="{FF2B5EF4-FFF2-40B4-BE49-F238E27FC236}">
                <a16:creationId xmlns:a16="http://schemas.microsoft.com/office/drawing/2014/main" id="{B1803BE3-DB08-2148-81B2-2137C26D4C30}"/>
              </a:ext>
            </a:extLst>
          </p:cNvPr>
          <p:cNvGrpSpPr/>
          <p:nvPr/>
        </p:nvGrpSpPr>
        <p:grpSpPr>
          <a:xfrm>
            <a:off x="4806951" y="1639492"/>
            <a:ext cx="3812381" cy="3711178"/>
            <a:chOff x="5393267" y="1313923"/>
            <a:chExt cx="5083175" cy="4948237"/>
          </a:xfrm>
        </p:grpSpPr>
        <p:graphicFrame>
          <p:nvGraphicFramePr>
            <p:cNvPr id="50177" name="Object 3"/>
            <p:cNvGraphicFramePr>
              <a:graphicFrameLocks noChangeAspect="1"/>
            </p:cNvGraphicFramePr>
            <p:nvPr/>
          </p:nvGraphicFramePr>
          <p:xfrm>
            <a:off x="5393267" y="1313923"/>
            <a:ext cx="5083175" cy="4948237"/>
          </p:xfrm>
          <a:graphic>
            <a:graphicData uri="http://schemas.openxmlformats.org/presentationml/2006/ole">
              <mc:AlternateContent xmlns:mc="http://schemas.openxmlformats.org/markup-compatibility/2006">
                <mc:Choice xmlns:v="urn:schemas-microsoft-com:vml" Requires="v">
                  <p:oleObj spid="_x0000_s157737" name="VISIO" r:id="rId3" imgW="6074664" imgH="7214616" progId="Visio.Drawing.6">
                    <p:embed/>
                  </p:oleObj>
                </mc:Choice>
                <mc:Fallback>
                  <p:oleObj name="VISIO" r:id="rId3" imgW="6074664" imgH="7214616" progId="Visio.Drawing.6">
                    <p:embed/>
                    <p:pic>
                      <p:nvPicPr>
                        <p:cNvPr id="50177"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3267" y="1313923"/>
                          <a:ext cx="5083175" cy="4948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50181" name="TextBox 1"/>
            <p:cNvSpPr txBox="1">
              <a:spLocks noChangeArrowheads="1"/>
            </p:cNvSpPr>
            <p:nvPr/>
          </p:nvSpPr>
          <p:spPr bwMode="auto">
            <a:xfrm>
              <a:off x="6553200" y="3124202"/>
              <a:ext cx="43003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ts val="750"/>
                </a:spcBef>
                <a:spcAft>
                  <a:spcPts val="750"/>
                </a:spcAft>
                <a:buNone/>
              </a:pPr>
              <a:r>
                <a:rPr lang="en-US" altLang="en-US" sz="1800">
                  <a:solidFill>
                    <a:srgbClr val="FF0000"/>
                  </a:solidFill>
                  <a:latin typeface="Courier New" charset="0"/>
                </a:rPr>
                <a:t>1</a:t>
              </a:r>
            </a:p>
          </p:txBody>
        </p:sp>
        <p:sp>
          <p:nvSpPr>
            <p:cNvPr id="50182" name="TextBox 2"/>
            <p:cNvSpPr txBox="1">
              <a:spLocks noChangeArrowheads="1"/>
            </p:cNvSpPr>
            <p:nvPr/>
          </p:nvSpPr>
          <p:spPr bwMode="auto">
            <a:xfrm>
              <a:off x="7620000" y="2286002"/>
              <a:ext cx="43003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ts val="750"/>
                </a:spcBef>
                <a:spcAft>
                  <a:spcPts val="750"/>
                </a:spcAft>
                <a:buNone/>
              </a:pPr>
              <a:r>
                <a:rPr lang="en-US" altLang="en-US" sz="1800">
                  <a:solidFill>
                    <a:srgbClr val="FF0000"/>
                  </a:solidFill>
                  <a:latin typeface="Courier New" charset="0"/>
                </a:rPr>
                <a:t>2</a:t>
              </a:r>
            </a:p>
          </p:txBody>
        </p:sp>
        <p:sp>
          <p:nvSpPr>
            <p:cNvPr id="50183" name="TextBox 3"/>
            <p:cNvSpPr txBox="1">
              <a:spLocks noChangeArrowheads="1"/>
            </p:cNvSpPr>
            <p:nvPr/>
          </p:nvSpPr>
          <p:spPr bwMode="auto">
            <a:xfrm>
              <a:off x="9601201" y="2286002"/>
              <a:ext cx="43003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ts val="750"/>
                </a:spcBef>
                <a:spcAft>
                  <a:spcPts val="750"/>
                </a:spcAft>
                <a:buNone/>
              </a:pPr>
              <a:r>
                <a:rPr lang="en-US" altLang="en-US" sz="1800">
                  <a:solidFill>
                    <a:srgbClr val="FF0000"/>
                  </a:solidFill>
                  <a:latin typeface="Courier New" charset="0"/>
                </a:rPr>
                <a:t>3</a:t>
              </a:r>
            </a:p>
          </p:txBody>
        </p:sp>
        <p:sp>
          <p:nvSpPr>
            <p:cNvPr id="50184" name="TextBox 5"/>
            <p:cNvSpPr txBox="1">
              <a:spLocks noChangeArrowheads="1"/>
            </p:cNvSpPr>
            <p:nvPr/>
          </p:nvSpPr>
          <p:spPr bwMode="auto">
            <a:xfrm>
              <a:off x="9829801" y="3810001"/>
              <a:ext cx="43003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ts val="750"/>
                </a:spcBef>
                <a:spcAft>
                  <a:spcPts val="750"/>
                </a:spcAft>
                <a:buNone/>
              </a:pPr>
              <a:r>
                <a:rPr lang="en-US" altLang="en-US" sz="1800">
                  <a:solidFill>
                    <a:srgbClr val="FF0000"/>
                  </a:solidFill>
                  <a:latin typeface="Courier New" charset="0"/>
                </a:rPr>
                <a:t>4</a:t>
              </a:r>
            </a:p>
          </p:txBody>
        </p:sp>
        <p:sp>
          <p:nvSpPr>
            <p:cNvPr id="50185" name="TextBox 6"/>
            <p:cNvSpPr txBox="1">
              <a:spLocks noChangeArrowheads="1"/>
            </p:cNvSpPr>
            <p:nvPr/>
          </p:nvSpPr>
          <p:spPr bwMode="auto">
            <a:xfrm>
              <a:off x="8153401" y="5105401"/>
              <a:ext cx="43003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ts val="750"/>
                </a:spcBef>
                <a:spcAft>
                  <a:spcPts val="750"/>
                </a:spcAft>
                <a:buNone/>
              </a:pPr>
              <a:r>
                <a:rPr lang="en-US" altLang="en-US" sz="1800">
                  <a:solidFill>
                    <a:srgbClr val="FF0000"/>
                  </a:solidFill>
                  <a:latin typeface="Courier New" charset="0"/>
                </a:rPr>
                <a:t>5</a:t>
              </a:r>
            </a:p>
          </p:txBody>
        </p:sp>
        <p:sp>
          <p:nvSpPr>
            <p:cNvPr id="50186" name="TextBox 2"/>
            <p:cNvSpPr txBox="1">
              <a:spLocks noChangeArrowheads="1"/>
            </p:cNvSpPr>
            <p:nvPr/>
          </p:nvSpPr>
          <p:spPr bwMode="auto">
            <a:xfrm>
              <a:off x="6172200" y="3581400"/>
              <a:ext cx="40010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ts val="750"/>
                </a:spcBef>
                <a:spcAft>
                  <a:spcPts val="750"/>
                </a:spcAft>
                <a:buNone/>
              </a:pPr>
              <a:r>
                <a:rPr lang="en-US" altLang="en-US" sz="1500" b="1">
                  <a:solidFill>
                    <a:srgbClr val="FF0000"/>
                  </a:solidFill>
                  <a:latin typeface="Courier New" charset="0"/>
                </a:rPr>
                <a:t>B</a:t>
              </a:r>
            </a:p>
          </p:txBody>
        </p:sp>
        <p:sp>
          <p:nvSpPr>
            <p:cNvPr id="50187" name="TextBox 12"/>
            <p:cNvSpPr txBox="1">
              <a:spLocks noChangeArrowheads="1"/>
            </p:cNvSpPr>
            <p:nvPr/>
          </p:nvSpPr>
          <p:spPr bwMode="auto">
            <a:xfrm>
              <a:off x="9220201" y="1981200"/>
              <a:ext cx="40010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ts val="750"/>
                </a:spcBef>
                <a:spcAft>
                  <a:spcPts val="750"/>
                </a:spcAft>
                <a:buNone/>
              </a:pPr>
              <a:r>
                <a:rPr lang="en-US" altLang="en-US" sz="1500" b="1">
                  <a:solidFill>
                    <a:srgbClr val="FF0000"/>
                  </a:solidFill>
                  <a:latin typeface="Courier New" charset="0"/>
                </a:rPr>
                <a:t>B</a:t>
              </a:r>
            </a:p>
          </p:txBody>
        </p:sp>
      </p:grpSp>
      <p:pic>
        <p:nvPicPr>
          <p:cNvPr id="14" name="Picture 16" descr="underline_base">
            <a:extLst>
              <a:ext uri="{FF2B5EF4-FFF2-40B4-BE49-F238E27FC236}">
                <a16:creationId xmlns:a16="http://schemas.microsoft.com/office/drawing/2014/main" id="{896B1605-5F2E-8A47-99DD-B53D8CA1E8C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240" y="1328834"/>
            <a:ext cx="7946230" cy="1535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041452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8805-CEF5-074B-AED2-063C007252FA}"/>
              </a:ext>
            </a:extLst>
          </p:cNvPr>
          <p:cNvSpPr>
            <a:spLocks noGrp="1"/>
          </p:cNvSpPr>
          <p:nvPr>
            <p:ph type="title"/>
          </p:nvPr>
        </p:nvSpPr>
        <p:spPr>
          <a:xfrm>
            <a:off x="212984" y="280693"/>
            <a:ext cx="7886700" cy="512438"/>
          </a:xfrm>
        </p:spPr>
        <p:txBody>
          <a:bodyPr>
            <a:normAutofit fontScale="90000"/>
          </a:bodyPr>
          <a:lstStyle/>
          <a:p>
            <a:r>
              <a:rPr lang="en-US" dirty="0">
                <a:latin typeface="Gill Sans MT" panose="020B0502020104020203" pitchFamily="34" charset="77"/>
              </a:rPr>
              <a:t>Block Diagram of Spanning Tree</a:t>
            </a:r>
          </a:p>
        </p:txBody>
      </p:sp>
      <p:pic>
        <p:nvPicPr>
          <p:cNvPr id="4" name="Picture 16" descr="underline_base">
            <a:extLst>
              <a:ext uri="{FF2B5EF4-FFF2-40B4-BE49-F238E27FC236}">
                <a16:creationId xmlns:a16="http://schemas.microsoft.com/office/drawing/2014/main" id="{25B0685D-F641-384E-A03D-E8FEAA804328}"/>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965" y="867271"/>
            <a:ext cx="6645461" cy="108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6" name="Group 35">
            <a:extLst>
              <a:ext uri="{FF2B5EF4-FFF2-40B4-BE49-F238E27FC236}">
                <a16:creationId xmlns:a16="http://schemas.microsoft.com/office/drawing/2014/main" id="{EA880F36-758F-8341-AB7A-A367D65352A4}"/>
              </a:ext>
            </a:extLst>
          </p:cNvPr>
          <p:cNvGrpSpPr/>
          <p:nvPr/>
        </p:nvGrpSpPr>
        <p:grpSpPr>
          <a:xfrm>
            <a:off x="33499" y="1934340"/>
            <a:ext cx="3812381" cy="3711178"/>
            <a:chOff x="5393267" y="1313923"/>
            <a:chExt cx="5083175" cy="4948237"/>
          </a:xfrm>
        </p:grpSpPr>
        <p:graphicFrame>
          <p:nvGraphicFramePr>
            <p:cNvPr id="38" name="Object 3">
              <a:extLst>
                <a:ext uri="{FF2B5EF4-FFF2-40B4-BE49-F238E27FC236}">
                  <a16:creationId xmlns:a16="http://schemas.microsoft.com/office/drawing/2014/main" id="{8AAED836-3AEA-A24A-BBC3-630F82450F99}"/>
                </a:ext>
              </a:extLst>
            </p:cNvPr>
            <p:cNvGraphicFramePr>
              <a:graphicFrameLocks noChangeAspect="1"/>
            </p:cNvGraphicFramePr>
            <p:nvPr/>
          </p:nvGraphicFramePr>
          <p:xfrm>
            <a:off x="5393267" y="1313923"/>
            <a:ext cx="5083175" cy="4948237"/>
          </p:xfrm>
          <a:graphic>
            <a:graphicData uri="http://schemas.openxmlformats.org/presentationml/2006/ole">
              <mc:AlternateContent xmlns:mc="http://schemas.openxmlformats.org/markup-compatibility/2006">
                <mc:Choice xmlns:v="urn:schemas-microsoft-com:vml" Requires="v">
                  <p:oleObj spid="_x0000_s158761" name="VISIO" r:id="rId4" imgW="6074664" imgH="7214616" progId="Visio.Drawing.6">
                    <p:embed/>
                  </p:oleObj>
                </mc:Choice>
                <mc:Fallback>
                  <p:oleObj name="VISIO" r:id="rId4" imgW="6074664" imgH="7214616" progId="Visio.Drawing.6">
                    <p:embed/>
                    <p:pic>
                      <p:nvPicPr>
                        <p:cNvPr id="38" name="Object 3">
                          <a:extLst>
                            <a:ext uri="{FF2B5EF4-FFF2-40B4-BE49-F238E27FC236}">
                              <a16:creationId xmlns:a16="http://schemas.microsoft.com/office/drawing/2014/main" id="{8AAED836-3AEA-A24A-BBC3-630F82450F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3267" y="1313923"/>
                          <a:ext cx="5083175" cy="4948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40" name="TextBox 1">
              <a:extLst>
                <a:ext uri="{FF2B5EF4-FFF2-40B4-BE49-F238E27FC236}">
                  <a16:creationId xmlns:a16="http://schemas.microsoft.com/office/drawing/2014/main" id="{C4A1496E-555F-6641-9013-38E3659733CF}"/>
                </a:ext>
              </a:extLst>
            </p:cNvPr>
            <p:cNvSpPr txBox="1">
              <a:spLocks noChangeArrowheads="1"/>
            </p:cNvSpPr>
            <p:nvPr/>
          </p:nvSpPr>
          <p:spPr bwMode="auto">
            <a:xfrm>
              <a:off x="6553200" y="3124202"/>
              <a:ext cx="43003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ts val="750"/>
                </a:spcBef>
                <a:spcAft>
                  <a:spcPts val="750"/>
                </a:spcAft>
                <a:buNone/>
              </a:pPr>
              <a:r>
                <a:rPr lang="en-US" altLang="en-US" sz="1800">
                  <a:solidFill>
                    <a:srgbClr val="FF0000"/>
                  </a:solidFill>
                  <a:latin typeface="Courier New" charset="0"/>
                </a:rPr>
                <a:t>1</a:t>
              </a:r>
            </a:p>
          </p:txBody>
        </p:sp>
        <p:sp>
          <p:nvSpPr>
            <p:cNvPr id="41" name="TextBox 2">
              <a:extLst>
                <a:ext uri="{FF2B5EF4-FFF2-40B4-BE49-F238E27FC236}">
                  <a16:creationId xmlns:a16="http://schemas.microsoft.com/office/drawing/2014/main" id="{2860B6CD-C44E-AA4A-8A4A-383C310448AB}"/>
                </a:ext>
              </a:extLst>
            </p:cNvPr>
            <p:cNvSpPr txBox="1">
              <a:spLocks noChangeArrowheads="1"/>
            </p:cNvSpPr>
            <p:nvPr/>
          </p:nvSpPr>
          <p:spPr bwMode="auto">
            <a:xfrm>
              <a:off x="7620000" y="2286002"/>
              <a:ext cx="43003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ts val="750"/>
                </a:spcBef>
                <a:spcAft>
                  <a:spcPts val="750"/>
                </a:spcAft>
                <a:buNone/>
              </a:pPr>
              <a:r>
                <a:rPr lang="en-US" altLang="en-US" sz="1800">
                  <a:solidFill>
                    <a:srgbClr val="FF0000"/>
                  </a:solidFill>
                  <a:latin typeface="Courier New" charset="0"/>
                </a:rPr>
                <a:t>2</a:t>
              </a:r>
            </a:p>
          </p:txBody>
        </p:sp>
        <p:sp>
          <p:nvSpPr>
            <p:cNvPr id="42" name="TextBox 3">
              <a:extLst>
                <a:ext uri="{FF2B5EF4-FFF2-40B4-BE49-F238E27FC236}">
                  <a16:creationId xmlns:a16="http://schemas.microsoft.com/office/drawing/2014/main" id="{F6812EFF-58F4-FB42-864E-59FD111866D0}"/>
                </a:ext>
              </a:extLst>
            </p:cNvPr>
            <p:cNvSpPr txBox="1">
              <a:spLocks noChangeArrowheads="1"/>
            </p:cNvSpPr>
            <p:nvPr/>
          </p:nvSpPr>
          <p:spPr bwMode="auto">
            <a:xfrm>
              <a:off x="9601201" y="2286002"/>
              <a:ext cx="43003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ts val="750"/>
                </a:spcBef>
                <a:spcAft>
                  <a:spcPts val="750"/>
                </a:spcAft>
                <a:buNone/>
              </a:pPr>
              <a:r>
                <a:rPr lang="en-US" altLang="en-US" sz="1800">
                  <a:solidFill>
                    <a:srgbClr val="FF0000"/>
                  </a:solidFill>
                  <a:latin typeface="Courier New" charset="0"/>
                </a:rPr>
                <a:t>3</a:t>
              </a:r>
            </a:p>
          </p:txBody>
        </p:sp>
        <p:sp>
          <p:nvSpPr>
            <p:cNvPr id="49" name="TextBox 5">
              <a:extLst>
                <a:ext uri="{FF2B5EF4-FFF2-40B4-BE49-F238E27FC236}">
                  <a16:creationId xmlns:a16="http://schemas.microsoft.com/office/drawing/2014/main" id="{B7477D29-60CE-B64E-961A-781BB56EE54E}"/>
                </a:ext>
              </a:extLst>
            </p:cNvPr>
            <p:cNvSpPr txBox="1">
              <a:spLocks noChangeArrowheads="1"/>
            </p:cNvSpPr>
            <p:nvPr/>
          </p:nvSpPr>
          <p:spPr bwMode="auto">
            <a:xfrm>
              <a:off x="9829801" y="3810001"/>
              <a:ext cx="43003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ts val="750"/>
                </a:spcBef>
                <a:spcAft>
                  <a:spcPts val="750"/>
                </a:spcAft>
                <a:buNone/>
              </a:pPr>
              <a:r>
                <a:rPr lang="en-US" altLang="en-US" sz="1800">
                  <a:solidFill>
                    <a:srgbClr val="FF0000"/>
                  </a:solidFill>
                  <a:latin typeface="Courier New" charset="0"/>
                </a:rPr>
                <a:t>4</a:t>
              </a:r>
            </a:p>
          </p:txBody>
        </p:sp>
        <p:sp>
          <p:nvSpPr>
            <p:cNvPr id="50" name="TextBox 6">
              <a:extLst>
                <a:ext uri="{FF2B5EF4-FFF2-40B4-BE49-F238E27FC236}">
                  <a16:creationId xmlns:a16="http://schemas.microsoft.com/office/drawing/2014/main" id="{23766CF6-7330-414D-81AF-B8385C4E732D}"/>
                </a:ext>
              </a:extLst>
            </p:cNvPr>
            <p:cNvSpPr txBox="1">
              <a:spLocks noChangeArrowheads="1"/>
            </p:cNvSpPr>
            <p:nvPr/>
          </p:nvSpPr>
          <p:spPr bwMode="auto">
            <a:xfrm>
              <a:off x="8153401" y="5105401"/>
              <a:ext cx="43003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ts val="750"/>
                </a:spcBef>
                <a:spcAft>
                  <a:spcPts val="750"/>
                </a:spcAft>
                <a:buNone/>
              </a:pPr>
              <a:r>
                <a:rPr lang="en-US" altLang="en-US" sz="1800">
                  <a:solidFill>
                    <a:srgbClr val="FF0000"/>
                  </a:solidFill>
                  <a:latin typeface="Courier New" charset="0"/>
                </a:rPr>
                <a:t>5</a:t>
              </a:r>
            </a:p>
          </p:txBody>
        </p:sp>
        <p:sp>
          <p:nvSpPr>
            <p:cNvPr id="51" name="TextBox 2">
              <a:extLst>
                <a:ext uri="{FF2B5EF4-FFF2-40B4-BE49-F238E27FC236}">
                  <a16:creationId xmlns:a16="http://schemas.microsoft.com/office/drawing/2014/main" id="{CBF4D854-F824-A842-A4BC-5199710245CE}"/>
                </a:ext>
              </a:extLst>
            </p:cNvPr>
            <p:cNvSpPr txBox="1">
              <a:spLocks noChangeArrowheads="1"/>
            </p:cNvSpPr>
            <p:nvPr/>
          </p:nvSpPr>
          <p:spPr bwMode="auto">
            <a:xfrm>
              <a:off x="6172200" y="3581400"/>
              <a:ext cx="40010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ts val="750"/>
                </a:spcBef>
                <a:spcAft>
                  <a:spcPts val="750"/>
                </a:spcAft>
                <a:buNone/>
              </a:pPr>
              <a:r>
                <a:rPr lang="en-US" altLang="en-US" sz="1500" b="1">
                  <a:solidFill>
                    <a:srgbClr val="FF0000"/>
                  </a:solidFill>
                  <a:latin typeface="Courier New" charset="0"/>
                </a:rPr>
                <a:t>B</a:t>
              </a:r>
            </a:p>
          </p:txBody>
        </p:sp>
        <p:sp>
          <p:nvSpPr>
            <p:cNvPr id="52" name="TextBox 12">
              <a:extLst>
                <a:ext uri="{FF2B5EF4-FFF2-40B4-BE49-F238E27FC236}">
                  <a16:creationId xmlns:a16="http://schemas.microsoft.com/office/drawing/2014/main" id="{DCCB33C3-9FB0-F34C-982A-215F499BAB5B}"/>
                </a:ext>
              </a:extLst>
            </p:cNvPr>
            <p:cNvSpPr txBox="1">
              <a:spLocks noChangeArrowheads="1"/>
            </p:cNvSpPr>
            <p:nvPr/>
          </p:nvSpPr>
          <p:spPr bwMode="auto">
            <a:xfrm>
              <a:off x="9220201" y="1981200"/>
              <a:ext cx="40010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ts val="750"/>
                </a:spcBef>
                <a:spcAft>
                  <a:spcPts val="750"/>
                </a:spcAft>
                <a:buNone/>
              </a:pPr>
              <a:r>
                <a:rPr lang="en-US" altLang="en-US" sz="1500" b="1">
                  <a:solidFill>
                    <a:srgbClr val="FF0000"/>
                  </a:solidFill>
                  <a:latin typeface="Courier New" charset="0"/>
                </a:rPr>
                <a:t>B</a:t>
              </a:r>
            </a:p>
          </p:txBody>
        </p:sp>
      </p:grpSp>
      <p:grpSp>
        <p:nvGrpSpPr>
          <p:cNvPr id="70" name="Group 69">
            <a:extLst>
              <a:ext uri="{FF2B5EF4-FFF2-40B4-BE49-F238E27FC236}">
                <a16:creationId xmlns:a16="http://schemas.microsoft.com/office/drawing/2014/main" id="{FF4E69F6-64BF-9F48-A020-ACC38FF0FAF7}"/>
              </a:ext>
            </a:extLst>
          </p:cNvPr>
          <p:cNvGrpSpPr/>
          <p:nvPr/>
        </p:nvGrpSpPr>
        <p:grpSpPr>
          <a:xfrm>
            <a:off x="3804299" y="1777950"/>
            <a:ext cx="5185594" cy="4836429"/>
            <a:chOff x="3804299" y="1777950"/>
            <a:chExt cx="5185594" cy="4836429"/>
          </a:xfrm>
        </p:grpSpPr>
        <p:grpSp>
          <p:nvGrpSpPr>
            <p:cNvPr id="48" name="Group 47">
              <a:extLst>
                <a:ext uri="{FF2B5EF4-FFF2-40B4-BE49-F238E27FC236}">
                  <a16:creationId xmlns:a16="http://schemas.microsoft.com/office/drawing/2014/main" id="{92AAF851-494D-0542-9A45-416DDDECC97E}"/>
                </a:ext>
              </a:extLst>
            </p:cNvPr>
            <p:cNvGrpSpPr/>
            <p:nvPr/>
          </p:nvGrpSpPr>
          <p:grpSpPr>
            <a:xfrm>
              <a:off x="3916284" y="1777950"/>
              <a:ext cx="4271212" cy="4313931"/>
              <a:chOff x="1997243" y="1233052"/>
              <a:chExt cx="5694949" cy="5006367"/>
            </a:xfrm>
          </p:grpSpPr>
          <p:sp>
            <p:nvSpPr>
              <p:cNvPr id="5" name="Rectangle 4">
                <a:extLst>
                  <a:ext uri="{FF2B5EF4-FFF2-40B4-BE49-F238E27FC236}">
                    <a16:creationId xmlns:a16="http://schemas.microsoft.com/office/drawing/2014/main" id="{7DF3835C-789B-8045-9A6A-48DC33C04339}"/>
                  </a:ext>
                </a:extLst>
              </p:cNvPr>
              <p:cNvSpPr/>
              <p:nvPr/>
            </p:nvSpPr>
            <p:spPr>
              <a:xfrm>
                <a:off x="4499812" y="1233052"/>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 name="Rectangle 6">
                <a:extLst>
                  <a:ext uri="{FF2B5EF4-FFF2-40B4-BE49-F238E27FC236}">
                    <a16:creationId xmlns:a16="http://schemas.microsoft.com/office/drawing/2014/main" id="{2ABA5785-576A-1C44-A11C-C27F8C0DA5E5}"/>
                  </a:ext>
                </a:extLst>
              </p:cNvPr>
              <p:cNvSpPr/>
              <p:nvPr/>
            </p:nvSpPr>
            <p:spPr>
              <a:xfrm>
                <a:off x="6777790" y="4802272"/>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 name="Rectangle 7">
                <a:extLst>
                  <a:ext uri="{FF2B5EF4-FFF2-40B4-BE49-F238E27FC236}">
                    <a16:creationId xmlns:a16="http://schemas.microsoft.com/office/drawing/2014/main" id="{48700A4B-12D2-1441-A8A5-EAEF7DD6CAE0}"/>
                  </a:ext>
                </a:extLst>
              </p:cNvPr>
              <p:cNvSpPr/>
              <p:nvPr/>
            </p:nvSpPr>
            <p:spPr>
              <a:xfrm>
                <a:off x="1997243" y="2971800"/>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 name="Rectangle 8">
                <a:extLst>
                  <a:ext uri="{FF2B5EF4-FFF2-40B4-BE49-F238E27FC236}">
                    <a16:creationId xmlns:a16="http://schemas.microsoft.com/office/drawing/2014/main" id="{B09DEE2F-2CBE-0F4C-9A24-A3F662D86199}"/>
                  </a:ext>
                </a:extLst>
              </p:cNvPr>
              <p:cNvSpPr/>
              <p:nvPr/>
            </p:nvSpPr>
            <p:spPr>
              <a:xfrm>
                <a:off x="6777790" y="2932409"/>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Rectangle 9">
                <a:extLst>
                  <a:ext uri="{FF2B5EF4-FFF2-40B4-BE49-F238E27FC236}">
                    <a16:creationId xmlns:a16="http://schemas.microsoft.com/office/drawing/2014/main" id="{80B3DF62-92F7-6549-9C0F-F58E9A6B045B}"/>
                  </a:ext>
                </a:extLst>
              </p:cNvPr>
              <p:cNvSpPr/>
              <p:nvPr/>
            </p:nvSpPr>
            <p:spPr>
              <a:xfrm>
                <a:off x="4499812" y="3327826"/>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TextBox 10">
                <a:extLst>
                  <a:ext uri="{FF2B5EF4-FFF2-40B4-BE49-F238E27FC236}">
                    <a16:creationId xmlns:a16="http://schemas.microsoft.com/office/drawing/2014/main" id="{A0B2154D-16B3-AD4D-A2C7-4498AB0073E1}"/>
                  </a:ext>
                </a:extLst>
              </p:cNvPr>
              <p:cNvSpPr txBox="1"/>
              <p:nvPr/>
            </p:nvSpPr>
            <p:spPr>
              <a:xfrm>
                <a:off x="4595700" y="1290911"/>
                <a:ext cx="716247" cy="451405"/>
              </a:xfrm>
              <a:prstGeom prst="rect">
                <a:avLst/>
              </a:prstGeom>
              <a:noFill/>
            </p:spPr>
            <p:txBody>
              <a:bodyPr wrap="square" rtlCol="0">
                <a:spAutoFit/>
              </a:bodyPr>
              <a:lstStyle/>
              <a:p>
                <a:r>
                  <a:rPr lang="en-US" sz="1600" dirty="0"/>
                  <a:t>B2</a:t>
                </a:r>
              </a:p>
            </p:txBody>
          </p:sp>
          <p:sp>
            <p:nvSpPr>
              <p:cNvPr id="13" name="TextBox 12">
                <a:extLst>
                  <a:ext uri="{FF2B5EF4-FFF2-40B4-BE49-F238E27FC236}">
                    <a16:creationId xmlns:a16="http://schemas.microsoft.com/office/drawing/2014/main" id="{8BAD260A-B394-3547-9153-0D8C560B332B}"/>
                  </a:ext>
                </a:extLst>
              </p:cNvPr>
              <p:cNvSpPr txBox="1"/>
              <p:nvPr/>
            </p:nvSpPr>
            <p:spPr>
              <a:xfrm>
                <a:off x="2195398" y="3127998"/>
                <a:ext cx="716247" cy="451405"/>
              </a:xfrm>
              <a:prstGeom prst="rect">
                <a:avLst/>
              </a:prstGeom>
              <a:noFill/>
            </p:spPr>
            <p:txBody>
              <a:bodyPr wrap="square" rtlCol="0">
                <a:spAutoFit/>
              </a:bodyPr>
              <a:lstStyle/>
              <a:p>
                <a:r>
                  <a:rPr lang="en-US" sz="1600" dirty="0"/>
                  <a:t>B1</a:t>
                </a:r>
              </a:p>
            </p:txBody>
          </p:sp>
          <p:sp>
            <p:nvSpPr>
              <p:cNvPr id="15" name="TextBox 14">
                <a:extLst>
                  <a:ext uri="{FF2B5EF4-FFF2-40B4-BE49-F238E27FC236}">
                    <a16:creationId xmlns:a16="http://schemas.microsoft.com/office/drawing/2014/main" id="{509C8006-E0FA-D94A-BF47-EC78D381038D}"/>
                  </a:ext>
                </a:extLst>
              </p:cNvPr>
              <p:cNvSpPr txBox="1"/>
              <p:nvPr/>
            </p:nvSpPr>
            <p:spPr>
              <a:xfrm>
                <a:off x="6926516" y="3100878"/>
                <a:ext cx="716247" cy="451405"/>
              </a:xfrm>
              <a:prstGeom prst="rect">
                <a:avLst/>
              </a:prstGeom>
              <a:noFill/>
            </p:spPr>
            <p:txBody>
              <a:bodyPr wrap="square" rtlCol="0">
                <a:spAutoFit/>
              </a:bodyPr>
              <a:lstStyle/>
              <a:p>
                <a:r>
                  <a:rPr lang="en-US" sz="1600" dirty="0"/>
                  <a:t>B4</a:t>
                </a:r>
              </a:p>
            </p:txBody>
          </p:sp>
          <p:sp>
            <p:nvSpPr>
              <p:cNvPr id="16" name="TextBox 15">
                <a:extLst>
                  <a:ext uri="{FF2B5EF4-FFF2-40B4-BE49-F238E27FC236}">
                    <a16:creationId xmlns:a16="http://schemas.microsoft.com/office/drawing/2014/main" id="{FB364F4A-A49F-574E-817D-E7DC8CCBCD78}"/>
                  </a:ext>
                </a:extLst>
              </p:cNvPr>
              <p:cNvSpPr txBox="1"/>
              <p:nvPr/>
            </p:nvSpPr>
            <p:spPr>
              <a:xfrm>
                <a:off x="6975945" y="4997862"/>
                <a:ext cx="716247" cy="451405"/>
              </a:xfrm>
              <a:prstGeom prst="rect">
                <a:avLst/>
              </a:prstGeom>
              <a:noFill/>
            </p:spPr>
            <p:txBody>
              <a:bodyPr wrap="square" rtlCol="0">
                <a:spAutoFit/>
              </a:bodyPr>
              <a:lstStyle/>
              <a:p>
                <a:r>
                  <a:rPr lang="en-US" sz="1600" dirty="0"/>
                  <a:t>B5</a:t>
                </a:r>
              </a:p>
            </p:txBody>
          </p:sp>
          <p:cxnSp>
            <p:nvCxnSpPr>
              <p:cNvPr id="18" name="Straight Connector 17">
                <a:extLst>
                  <a:ext uri="{FF2B5EF4-FFF2-40B4-BE49-F238E27FC236}">
                    <a16:creationId xmlns:a16="http://schemas.microsoft.com/office/drawing/2014/main" id="{CC128A19-8584-BE40-9378-138F940FAB3B}"/>
                  </a:ext>
                </a:extLst>
              </p:cNvPr>
              <p:cNvCxnSpPr>
                <a:cxnSpLocks/>
                <a:stCxn id="5" idx="1"/>
              </p:cNvCxnSpPr>
              <p:nvPr/>
            </p:nvCxnSpPr>
            <p:spPr>
              <a:xfrm flipH="1">
                <a:off x="2470922" y="1690252"/>
                <a:ext cx="2028891" cy="12485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D08B05F-77DB-E248-9F95-AC1A67433E2D}"/>
                  </a:ext>
                </a:extLst>
              </p:cNvPr>
              <p:cNvCxnSpPr>
                <a:stCxn id="5" idx="2"/>
                <a:endCxn id="10" idx="0"/>
              </p:cNvCxnSpPr>
              <p:nvPr/>
            </p:nvCxnSpPr>
            <p:spPr>
              <a:xfrm>
                <a:off x="4957012" y="2147452"/>
                <a:ext cx="0" cy="1180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4F70CD0-5C98-A04E-842B-52F7DACCEBB8}"/>
                  </a:ext>
                </a:extLst>
              </p:cNvPr>
              <p:cNvCxnSpPr>
                <a:cxnSpLocks/>
                <a:endCxn id="9" idx="0"/>
              </p:cNvCxnSpPr>
              <p:nvPr/>
            </p:nvCxnSpPr>
            <p:spPr>
              <a:xfrm>
                <a:off x="5408785" y="1765289"/>
                <a:ext cx="1826204" cy="11671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C2EC628-2649-8F41-98F4-CBA0BDDBD877}"/>
                  </a:ext>
                </a:extLst>
              </p:cNvPr>
              <p:cNvCxnSpPr>
                <a:stCxn id="9" idx="2"/>
                <a:endCxn id="7" idx="0"/>
              </p:cNvCxnSpPr>
              <p:nvPr/>
            </p:nvCxnSpPr>
            <p:spPr>
              <a:xfrm>
                <a:off x="7234990" y="3846809"/>
                <a:ext cx="0" cy="955463"/>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1757680-DC1B-2A49-A923-7840DED4AAF9}"/>
                  </a:ext>
                </a:extLst>
              </p:cNvPr>
              <p:cNvSpPr txBox="1"/>
              <p:nvPr/>
            </p:nvSpPr>
            <p:spPr>
              <a:xfrm>
                <a:off x="4070648" y="1398183"/>
                <a:ext cx="494621" cy="451405"/>
              </a:xfrm>
              <a:prstGeom prst="rect">
                <a:avLst/>
              </a:prstGeom>
              <a:noFill/>
            </p:spPr>
            <p:txBody>
              <a:bodyPr wrap="square" rtlCol="0">
                <a:spAutoFit/>
              </a:bodyPr>
              <a:lstStyle/>
              <a:p>
                <a:r>
                  <a:rPr lang="en-US" sz="1600" dirty="0"/>
                  <a:t>D</a:t>
                </a:r>
              </a:p>
            </p:txBody>
          </p:sp>
          <p:sp>
            <p:nvSpPr>
              <p:cNvPr id="26" name="TextBox 25">
                <a:extLst>
                  <a:ext uri="{FF2B5EF4-FFF2-40B4-BE49-F238E27FC236}">
                    <a16:creationId xmlns:a16="http://schemas.microsoft.com/office/drawing/2014/main" id="{3D500B97-5B6E-434A-B9BB-68BD19F3114F}"/>
                  </a:ext>
                </a:extLst>
              </p:cNvPr>
              <p:cNvSpPr txBox="1"/>
              <p:nvPr/>
            </p:nvSpPr>
            <p:spPr>
              <a:xfrm>
                <a:off x="6585669" y="5648356"/>
                <a:ext cx="494621" cy="451405"/>
              </a:xfrm>
              <a:prstGeom prst="rect">
                <a:avLst/>
              </a:prstGeom>
              <a:noFill/>
            </p:spPr>
            <p:txBody>
              <a:bodyPr wrap="square" rtlCol="0">
                <a:spAutoFit/>
              </a:bodyPr>
              <a:lstStyle/>
              <a:p>
                <a:r>
                  <a:rPr lang="en-US" sz="1600" dirty="0"/>
                  <a:t>D</a:t>
                </a:r>
              </a:p>
            </p:txBody>
          </p:sp>
          <p:sp>
            <p:nvSpPr>
              <p:cNvPr id="27" name="TextBox 26">
                <a:extLst>
                  <a:ext uri="{FF2B5EF4-FFF2-40B4-BE49-F238E27FC236}">
                    <a16:creationId xmlns:a16="http://schemas.microsoft.com/office/drawing/2014/main" id="{95E0FDDD-FDDA-554D-BE71-625794556AAD}"/>
                  </a:ext>
                </a:extLst>
              </p:cNvPr>
              <p:cNvSpPr txBox="1"/>
              <p:nvPr/>
            </p:nvSpPr>
            <p:spPr>
              <a:xfrm>
                <a:off x="6891699" y="3746428"/>
                <a:ext cx="494621" cy="451405"/>
              </a:xfrm>
              <a:prstGeom prst="rect">
                <a:avLst/>
              </a:prstGeom>
              <a:noFill/>
            </p:spPr>
            <p:txBody>
              <a:bodyPr wrap="square" rtlCol="0">
                <a:spAutoFit/>
              </a:bodyPr>
              <a:lstStyle/>
              <a:p>
                <a:r>
                  <a:rPr lang="en-US" sz="1600" dirty="0"/>
                  <a:t>D</a:t>
                </a:r>
              </a:p>
            </p:txBody>
          </p:sp>
          <p:sp>
            <p:nvSpPr>
              <p:cNvPr id="28" name="TextBox 27">
                <a:extLst>
                  <a:ext uri="{FF2B5EF4-FFF2-40B4-BE49-F238E27FC236}">
                    <a16:creationId xmlns:a16="http://schemas.microsoft.com/office/drawing/2014/main" id="{B1C52689-6D2E-F446-8915-EB4A161A9DB3}"/>
                  </a:ext>
                </a:extLst>
              </p:cNvPr>
              <p:cNvSpPr txBox="1"/>
              <p:nvPr/>
            </p:nvSpPr>
            <p:spPr>
              <a:xfrm>
                <a:off x="4870164" y="2109416"/>
                <a:ext cx="494621" cy="451405"/>
              </a:xfrm>
              <a:prstGeom prst="rect">
                <a:avLst/>
              </a:prstGeom>
              <a:noFill/>
            </p:spPr>
            <p:txBody>
              <a:bodyPr wrap="square" rtlCol="0">
                <a:spAutoFit/>
              </a:bodyPr>
              <a:lstStyle/>
              <a:p>
                <a:r>
                  <a:rPr lang="en-US" sz="1600" dirty="0"/>
                  <a:t>D</a:t>
                </a:r>
              </a:p>
            </p:txBody>
          </p:sp>
          <p:sp>
            <p:nvSpPr>
              <p:cNvPr id="29" name="TextBox 28">
                <a:extLst>
                  <a:ext uri="{FF2B5EF4-FFF2-40B4-BE49-F238E27FC236}">
                    <a16:creationId xmlns:a16="http://schemas.microsoft.com/office/drawing/2014/main" id="{584352D5-CD04-8548-B221-B2D43BFB67A6}"/>
                  </a:ext>
                </a:extLst>
              </p:cNvPr>
              <p:cNvSpPr txBox="1"/>
              <p:nvPr/>
            </p:nvSpPr>
            <p:spPr>
              <a:xfrm>
                <a:off x="5405572" y="1382315"/>
                <a:ext cx="494621" cy="451405"/>
              </a:xfrm>
              <a:prstGeom prst="rect">
                <a:avLst/>
              </a:prstGeom>
              <a:noFill/>
            </p:spPr>
            <p:txBody>
              <a:bodyPr wrap="square" rtlCol="0">
                <a:spAutoFit/>
              </a:bodyPr>
              <a:lstStyle/>
              <a:p>
                <a:r>
                  <a:rPr lang="en-US" sz="1600" dirty="0"/>
                  <a:t>D</a:t>
                </a:r>
              </a:p>
            </p:txBody>
          </p:sp>
          <p:sp>
            <p:nvSpPr>
              <p:cNvPr id="32" name="TextBox 31">
                <a:extLst>
                  <a:ext uri="{FF2B5EF4-FFF2-40B4-BE49-F238E27FC236}">
                    <a16:creationId xmlns:a16="http://schemas.microsoft.com/office/drawing/2014/main" id="{4D3DB426-D862-E543-B532-ECF39ECB6A21}"/>
                  </a:ext>
                </a:extLst>
              </p:cNvPr>
              <p:cNvSpPr txBox="1"/>
              <p:nvPr/>
            </p:nvSpPr>
            <p:spPr>
              <a:xfrm>
                <a:off x="2042376" y="2611112"/>
                <a:ext cx="494621" cy="451405"/>
              </a:xfrm>
              <a:prstGeom prst="rect">
                <a:avLst/>
              </a:prstGeom>
              <a:noFill/>
            </p:spPr>
            <p:txBody>
              <a:bodyPr wrap="square" rtlCol="0">
                <a:spAutoFit/>
              </a:bodyPr>
              <a:lstStyle/>
              <a:p>
                <a:r>
                  <a:rPr lang="en-US" sz="1600" dirty="0"/>
                  <a:t>R</a:t>
                </a:r>
              </a:p>
            </p:txBody>
          </p:sp>
          <p:sp>
            <p:nvSpPr>
              <p:cNvPr id="33" name="TextBox 32">
                <a:extLst>
                  <a:ext uri="{FF2B5EF4-FFF2-40B4-BE49-F238E27FC236}">
                    <a16:creationId xmlns:a16="http://schemas.microsoft.com/office/drawing/2014/main" id="{252CE4E1-11AE-2240-B9F2-0E529FBEB9CE}"/>
                  </a:ext>
                </a:extLst>
              </p:cNvPr>
              <p:cNvSpPr txBox="1"/>
              <p:nvPr/>
            </p:nvSpPr>
            <p:spPr>
              <a:xfrm>
                <a:off x="4610895" y="2978457"/>
                <a:ext cx="494621" cy="451405"/>
              </a:xfrm>
              <a:prstGeom prst="rect">
                <a:avLst/>
              </a:prstGeom>
              <a:noFill/>
            </p:spPr>
            <p:txBody>
              <a:bodyPr wrap="square" rtlCol="0">
                <a:spAutoFit/>
              </a:bodyPr>
              <a:lstStyle/>
              <a:p>
                <a:r>
                  <a:rPr lang="en-US" sz="1600" dirty="0"/>
                  <a:t>R</a:t>
                </a:r>
              </a:p>
            </p:txBody>
          </p:sp>
          <p:sp>
            <p:nvSpPr>
              <p:cNvPr id="34" name="TextBox 33">
                <a:extLst>
                  <a:ext uri="{FF2B5EF4-FFF2-40B4-BE49-F238E27FC236}">
                    <a16:creationId xmlns:a16="http://schemas.microsoft.com/office/drawing/2014/main" id="{E0936380-8B65-C844-A94F-17C236E90687}"/>
                  </a:ext>
                </a:extLst>
              </p:cNvPr>
              <p:cNvSpPr txBox="1"/>
              <p:nvPr/>
            </p:nvSpPr>
            <p:spPr>
              <a:xfrm>
                <a:off x="6635621" y="2617498"/>
                <a:ext cx="494621" cy="451405"/>
              </a:xfrm>
              <a:prstGeom prst="rect">
                <a:avLst/>
              </a:prstGeom>
              <a:noFill/>
            </p:spPr>
            <p:txBody>
              <a:bodyPr wrap="square" rtlCol="0">
                <a:spAutoFit/>
              </a:bodyPr>
              <a:lstStyle/>
              <a:p>
                <a:r>
                  <a:rPr lang="en-US" sz="1600" dirty="0"/>
                  <a:t>R</a:t>
                </a:r>
              </a:p>
            </p:txBody>
          </p:sp>
          <p:sp>
            <p:nvSpPr>
              <p:cNvPr id="35" name="TextBox 34">
                <a:extLst>
                  <a:ext uri="{FF2B5EF4-FFF2-40B4-BE49-F238E27FC236}">
                    <a16:creationId xmlns:a16="http://schemas.microsoft.com/office/drawing/2014/main" id="{B904E903-431A-424E-9713-A2BFCBCCAE9D}"/>
                  </a:ext>
                </a:extLst>
              </p:cNvPr>
              <p:cNvSpPr txBox="1"/>
              <p:nvPr/>
            </p:nvSpPr>
            <p:spPr>
              <a:xfrm>
                <a:off x="6859656" y="4370029"/>
                <a:ext cx="494621" cy="451405"/>
              </a:xfrm>
              <a:prstGeom prst="rect">
                <a:avLst/>
              </a:prstGeom>
              <a:noFill/>
            </p:spPr>
            <p:txBody>
              <a:bodyPr wrap="square" rtlCol="0">
                <a:spAutoFit/>
              </a:bodyPr>
              <a:lstStyle/>
              <a:p>
                <a:r>
                  <a:rPr lang="en-US" sz="1600" dirty="0"/>
                  <a:t>R</a:t>
                </a:r>
              </a:p>
            </p:txBody>
          </p:sp>
          <p:cxnSp>
            <p:nvCxnSpPr>
              <p:cNvPr id="37" name="Straight Connector 36">
                <a:extLst>
                  <a:ext uri="{FF2B5EF4-FFF2-40B4-BE49-F238E27FC236}">
                    <a16:creationId xmlns:a16="http://schemas.microsoft.com/office/drawing/2014/main" id="{3EF55C94-7970-1040-ADAC-84F4B799644A}"/>
                  </a:ext>
                </a:extLst>
              </p:cNvPr>
              <p:cNvCxnSpPr>
                <a:stCxn id="8" idx="2"/>
              </p:cNvCxnSpPr>
              <p:nvPr/>
            </p:nvCxnSpPr>
            <p:spPr>
              <a:xfrm flipH="1">
                <a:off x="2454442" y="3886200"/>
                <a:ext cx="1" cy="745439"/>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BBA383C-F968-E749-80FB-CA164C9F4DFF}"/>
                  </a:ext>
                </a:extLst>
              </p:cNvPr>
              <p:cNvCxnSpPr>
                <a:stCxn id="10" idx="2"/>
              </p:cNvCxnSpPr>
              <p:nvPr/>
            </p:nvCxnSpPr>
            <p:spPr>
              <a:xfrm>
                <a:off x="4957012" y="4242226"/>
                <a:ext cx="0" cy="955463"/>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83AA2FE-4C27-B64D-9A03-53105C11293C}"/>
                  </a:ext>
                </a:extLst>
              </p:cNvPr>
              <p:cNvCxnSpPr>
                <a:cxnSpLocks/>
              </p:cNvCxnSpPr>
              <p:nvPr/>
            </p:nvCxnSpPr>
            <p:spPr>
              <a:xfrm>
                <a:off x="6975944" y="5716672"/>
                <a:ext cx="0" cy="522747"/>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C81EB6B3-C433-A943-BE34-5F20E182A89E}"/>
                  </a:ext>
                </a:extLst>
              </p:cNvPr>
              <p:cNvSpPr txBox="1"/>
              <p:nvPr/>
            </p:nvSpPr>
            <p:spPr>
              <a:xfrm>
                <a:off x="4512040" y="4324604"/>
                <a:ext cx="494621" cy="451405"/>
              </a:xfrm>
              <a:prstGeom prst="rect">
                <a:avLst/>
              </a:prstGeom>
              <a:noFill/>
            </p:spPr>
            <p:txBody>
              <a:bodyPr wrap="square" rtlCol="0">
                <a:spAutoFit/>
              </a:bodyPr>
              <a:lstStyle/>
              <a:p>
                <a:r>
                  <a:rPr lang="en-US" sz="1600" dirty="0"/>
                  <a:t>B</a:t>
                </a:r>
              </a:p>
            </p:txBody>
          </p:sp>
          <p:sp>
            <p:nvSpPr>
              <p:cNvPr id="45" name="TextBox 44">
                <a:extLst>
                  <a:ext uri="{FF2B5EF4-FFF2-40B4-BE49-F238E27FC236}">
                    <a16:creationId xmlns:a16="http://schemas.microsoft.com/office/drawing/2014/main" id="{DF5FE239-D4F5-F24C-99F3-3D13405B3AE1}"/>
                  </a:ext>
                </a:extLst>
              </p:cNvPr>
              <p:cNvSpPr txBox="1"/>
              <p:nvPr/>
            </p:nvSpPr>
            <p:spPr>
              <a:xfrm>
                <a:off x="2058899" y="3886200"/>
                <a:ext cx="494621" cy="451405"/>
              </a:xfrm>
              <a:prstGeom prst="rect">
                <a:avLst/>
              </a:prstGeom>
              <a:noFill/>
            </p:spPr>
            <p:txBody>
              <a:bodyPr wrap="square" rtlCol="0">
                <a:spAutoFit/>
              </a:bodyPr>
              <a:lstStyle/>
              <a:p>
                <a:r>
                  <a:rPr lang="en-US" sz="1600" dirty="0"/>
                  <a:t>B</a:t>
                </a:r>
              </a:p>
            </p:txBody>
          </p:sp>
          <p:cxnSp>
            <p:nvCxnSpPr>
              <p:cNvPr id="46" name="Straight Connector 45">
                <a:extLst>
                  <a:ext uri="{FF2B5EF4-FFF2-40B4-BE49-F238E27FC236}">
                    <a16:creationId xmlns:a16="http://schemas.microsoft.com/office/drawing/2014/main" id="{FD762FC4-1301-2245-9FFB-2FEE79B3E971}"/>
                  </a:ext>
                </a:extLst>
              </p:cNvPr>
              <p:cNvCxnSpPr>
                <a:cxnSpLocks/>
              </p:cNvCxnSpPr>
              <p:nvPr/>
            </p:nvCxnSpPr>
            <p:spPr>
              <a:xfrm>
                <a:off x="7459580" y="5714673"/>
                <a:ext cx="222848" cy="223603"/>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D6C089E1-D9D5-FC44-BF1A-FBF4E56C52AA}"/>
                  </a:ext>
                </a:extLst>
              </p:cNvPr>
              <p:cNvSpPr txBox="1"/>
              <p:nvPr/>
            </p:nvSpPr>
            <p:spPr>
              <a:xfrm>
                <a:off x="7135281" y="5614292"/>
                <a:ext cx="494621" cy="451405"/>
              </a:xfrm>
              <a:prstGeom prst="rect">
                <a:avLst/>
              </a:prstGeom>
              <a:noFill/>
            </p:spPr>
            <p:txBody>
              <a:bodyPr wrap="square" rtlCol="0">
                <a:spAutoFit/>
              </a:bodyPr>
              <a:lstStyle/>
              <a:p>
                <a:r>
                  <a:rPr lang="en-US" sz="1600" dirty="0"/>
                  <a:t>D</a:t>
                </a:r>
              </a:p>
            </p:txBody>
          </p:sp>
          <p:sp>
            <p:nvSpPr>
              <p:cNvPr id="66" name="TextBox 65">
                <a:extLst>
                  <a:ext uri="{FF2B5EF4-FFF2-40B4-BE49-F238E27FC236}">
                    <a16:creationId xmlns:a16="http://schemas.microsoft.com/office/drawing/2014/main" id="{184ED24F-1002-1F43-9FDA-F1C3E785A6DA}"/>
                  </a:ext>
                </a:extLst>
              </p:cNvPr>
              <p:cNvSpPr txBox="1"/>
              <p:nvPr/>
            </p:nvSpPr>
            <p:spPr>
              <a:xfrm>
                <a:off x="4714442" y="3565826"/>
                <a:ext cx="716247" cy="451405"/>
              </a:xfrm>
              <a:prstGeom prst="rect">
                <a:avLst/>
              </a:prstGeom>
              <a:noFill/>
            </p:spPr>
            <p:txBody>
              <a:bodyPr wrap="square" rtlCol="0">
                <a:spAutoFit/>
              </a:bodyPr>
              <a:lstStyle/>
              <a:p>
                <a:r>
                  <a:rPr lang="en-US" sz="1600" dirty="0"/>
                  <a:t>B3</a:t>
                </a:r>
              </a:p>
            </p:txBody>
          </p:sp>
        </p:grpSp>
        <p:sp>
          <p:nvSpPr>
            <p:cNvPr id="3" name="TextBox 2">
              <a:extLst>
                <a:ext uri="{FF2B5EF4-FFF2-40B4-BE49-F238E27FC236}">
                  <a16:creationId xmlns:a16="http://schemas.microsoft.com/office/drawing/2014/main" id="{DD81E7DC-212A-574F-930B-3793681B5E2E}"/>
                </a:ext>
              </a:extLst>
            </p:cNvPr>
            <p:cNvSpPr txBox="1"/>
            <p:nvPr/>
          </p:nvSpPr>
          <p:spPr>
            <a:xfrm>
              <a:off x="5797682" y="2034221"/>
              <a:ext cx="617477" cy="338554"/>
            </a:xfrm>
            <a:prstGeom prst="rect">
              <a:avLst/>
            </a:prstGeom>
            <a:noFill/>
          </p:spPr>
          <p:txBody>
            <a:bodyPr wrap="none" rtlCol="0">
              <a:spAutoFit/>
            </a:bodyPr>
            <a:lstStyle/>
            <a:p>
              <a:r>
                <a:rPr lang="en-US" sz="1600" dirty="0"/>
                <a:t>Root</a:t>
              </a:r>
            </a:p>
          </p:txBody>
        </p:sp>
        <p:sp>
          <p:nvSpPr>
            <p:cNvPr id="6" name="TextBox 5">
              <a:extLst>
                <a:ext uri="{FF2B5EF4-FFF2-40B4-BE49-F238E27FC236}">
                  <a16:creationId xmlns:a16="http://schemas.microsoft.com/office/drawing/2014/main" id="{E6F657A5-9C6B-7E49-ADC3-7464A5800BCF}"/>
                </a:ext>
              </a:extLst>
            </p:cNvPr>
            <p:cNvSpPr txBox="1"/>
            <p:nvPr/>
          </p:nvSpPr>
          <p:spPr>
            <a:xfrm>
              <a:off x="7200535" y="3684715"/>
              <a:ext cx="1220206" cy="338554"/>
            </a:xfrm>
            <a:prstGeom prst="rect">
              <a:avLst/>
            </a:prstGeom>
            <a:noFill/>
          </p:spPr>
          <p:txBody>
            <a:bodyPr wrap="none" rtlCol="0">
              <a:spAutoFit/>
            </a:bodyPr>
            <a:lstStyle/>
            <a:p>
              <a:r>
                <a:rPr lang="en-US" sz="1600" dirty="0"/>
                <a:t>Designated</a:t>
              </a:r>
            </a:p>
          </p:txBody>
        </p:sp>
        <p:sp>
          <p:nvSpPr>
            <p:cNvPr id="53" name="TextBox 52">
              <a:extLst>
                <a:ext uri="{FF2B5EF4-FFF2-40B4-BE49-F238E27FC236}">
                  <a16:creationId xmlns:a16="http://schemas.microsoft.com/office/drawing/2014/main" id="{58181CE7-895C-2D4F-8636-F14DF324822D}"/>
                </a:ext>
              </a:extLst>
            </p:cNvPr>
            <p:cNvSpPr txBox="1"/>
            <p:nvPr/>
          </p:nvSpPr>
          <p:spPr>
            <a:xfrm>
              <a:off x="7172851" y="5260646"/>
              <a:ext cx="1220206" cy="338554"/>
            </a:xfrm>
            <a:prstGeom prst="rect">
              <a:avLst/>
            </a:prstGeom>
            <a:noFill/>
          </p:spPr>
          <p:txBody>
            <a:bodyPr wrap="none" rtlCol="0">
              <a:spAutoFit/>
            </a:bodyPr>
            <a:lstStyle/>
            <a:p>
              <a:r>
                <a:rPr lang="en-US" sz="1600" dirty="0"/>
                <a:t>Designated</a:t>
              </a:r>
            </a:p>
          </p:txBody>
        </p:sp>
        <p:sp>
          <p:nvSpPr>
            <p:cNvPr id="12" name="TextBox 11">
              <a:extLst>
                <a:ext uri="{FF2B5EF4-FFF2-40B4-BE49-F238E27FC236}">
                  <a16:creationId xmlns:a16="http://schemas.microsoft.com/office/drawing/2014/main" id="{6368C27C-0800-2249-8982-6FC895AF5E71}"/>
                </a:ext>
              </a:extLst>
            </p:cNvPr>
            <p:cNvSpPr txBox="1"/>
            <p:nvPr/>
          </p:nvSpPr>
          <p:spPr>
            <a:xfrm>
              <a:off x="5664965" y="4069036"/>
              <a:ext cx="912429" cy="338554"/>
            </a:xfrm>
            <a:prstGeom prst="rect">
              <a:avLst/>
            </a:prstGeom>
            <a:noFill/>
          </p:spPr>
          <p:txBody>
            <a:bodyPr wrap="none" rtlCol="0">
              <a:spAutoFit/>
            </a:bodyPr>
            <a:lstStyle/>
            <a:p>
              <a:r>
                <a:rPr lang="en-US" sz="1600" dirty="0"/>
                <a:t>Blocked</a:t>
              </a:r>
            </a:p>
          </p:txBody>
        </p:sp>
        <p:sp>
          <p:nvSpPr>
            <p:cNvPr id="55" name="TextBox 54">
              <a:extLst>
                <a:ext uri="{FF2B5EF4-FFF2-40B4-BE49-F238E27FC236}">
                  <a16:creationId xmlns:a16="http://schemas.microsoft.com/office/drawing/2014/main" id="{6AB0B7E3-D408-7C42-BE66-84B1C5B63517}"/>
                </a:ext>
              </a:extLst>
            </p:cNvPr>
            <p:cNvSpPr txBox="1"/>
            <p:nvPr/>
          </p:nvSpPr>
          <p:spPr>
            <a:xfrm>
              <a:off x="3804299" y="3717340"/>
              <a:ext cx="912429" cy="338554"/>
            </a:xfrm>
            <a:prstGeom prst="rect">
              <a:avLst/>
            </a:prstGeom>
            <a:noFill/>
          </p:spPr>
          <p:txBody>
            <a:bodyPr wrap="none" rtlCol="0">
              <a:spAutoFit/>
            </a:bodyPr>
            <a:lstStyle/>
            <a:p>
              <a:r>
                <a:rPr lang="en-US" sz="1600" dirty="0"/>
                <a:t>Blocked</a:t>
              </a:r>
            </a:p>
          </p:txBody>
        </p:sp>
        <p:sp>
          <p:nvSpPr>
            <p:cNvPr id="56" name="Cloud 55">
              <a:extLst>
                <a:ext uri="{FF2B5EF4-FFF2-40B4-BE49-F238E27FC236}">
                  <a16:creationId xmlns:a16="http://schemas.microsoft.com/office/drawing/2014/main" id="{1ACA4843-D4C4-FA4D-A5CA-E48090A339D9}"/>
                </a:ext>
              </a:extLst>
            </p:cNvPr>
            <p:cNvSpPr/>
            <p:nvPr/>
          </p:nvSpPr>
          <p:spPr>
            <a:xfrm>
              <a:off x="4266016" y="2274097"/>
              <a:ext cx="1497800" cy="685800"/>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7" name="TextBox 56">
              <a:extLst>
                <a:ext uri="{FF2B5EF4-FFF2-40B4-BE49-F238E27FC236}">
                  <a16:creationId xmlns:a16="http://schemas.microsoft.com/office/drawing/2014/main" id="{AF83668E-650D-E442-82A1-CFD2368A2C67}"/>
                </a:ext>
              </a:extLst>
            </p:cNvPr>
            <p:cNvSpPr txBox="1"/>
            <p:nvPr/>
          </p:nvSpPr>
          <p:spPr>
            <a:xfrm>
              <a:off x="4629165" y="2478497"/>
              <a:ext cx="696024" cy="338554"/>
            </a:xfrm>
            <a:prstGeom prst="rect">
              <a:avLst/>
            </a:prstGeom>
            <a:noFill/>
          </p:spPr>
          <p:txBody>
            <a:bodyPr wrap="none" rtlCol="0">
              <a:spAutoFit/>
            </a:bodyPr>
            <a:lstStyle/>
            <a:p>
              <a:r>
                <a:rPr lang="en-US" sz="1600" dirty="0"/>
                <a:t>LAN2</a:t>
              </a:r>
            </a:p>
          </p:txBody>
        </p:sp>
        <p:sp>
          <p:nvSpPr>
            <p:cNvPr id="58" name="Cloud 57">
              <a:extLst>
                <a:ext uri="{FF2B5EF4-FFF2-40B4-BE49-F238E27FC236}">
                  <a16:creationId xmlns:a16="http://schemas.microsoft.com/office/drawing/2014/main" id="{7B9A9A6C-ABD3-6D4E-A960-2929C7F273EB}"/>
                </a:ext>
              </a:extLst>
            </p:cNvPr>
            <p:cNvSpPr/>
            <p:nvPr/>
          </p:nvSpPr>
          <p:spPr>
            <a:xfrm>
              <a:off x="5835701" y="2758323"/>
              <a:ext cx="2397762" cy="435245"/>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9" name="TextBox 58">
              <a:extLst>
                <a:ext uri="{FF2B5EF4-FFF2-40B4-BE49-F238E27FC236}">
                  <a16:creationId xmlns:a16="http://schemas.microsoft.com/office/drawing/2014/main" id="{1647E931-5702-F741-9674-52A044BB759A}"/>
                </a:ext>
              </a:extLst>
            </p:cNvPr>
            <p:cNvSpPr txBox="1"/>
            <p:nvPr/>
          </p:nvSpPr>
          <p:spPr>
            <a:xfrm>
              <a:off x="6608312" y="2816884"/>
              <a:ext cx="781029" cy="338554"/>
            </a:xfrm>
            <a:prstGeom prst="rect">
              <a:avLst/>
            </a:prstGeom>
            <a:noFill/>
          </p:spPr>
          <p:txBody>
            <a:bodyPr wrap="square" rtlCol="0">
              <a:spAutoFit/>
            </a:bodyPr>
            <a:lstStyle/>
            <a:p>
              <a:r>
                <a:rPr lang="en-US" sz="1600" dirty="0"/>
                <a:t>LAN5</a:t>
              </a:r>
            </a:p>
          </p:txBody>
        </p:sp>
        <p:sp>
          <p:nvSpPr>
            <p:cNvPr id="60" name="Cloud 59">
              <a:extLst>
                <a:ext uri="{FF2B5EF4-FFF2-40B4-BE49-F238E27FC236}">
                  <a16:creationId xmlns:a16="http://schemas.microsoft.com/office/drawing/2014/main" id="{40C9F38F-59EE-9648-B4A0-C30D0787BF0F}"/>
                </a:ext>
              </a:extLst>
            </p:cNvPr>
            <p:cNvSpPr/>
            <p:nvPr/>
          </p:nvSpPr>
          <p:spPr>
            <a:xfrm>
              <a:off x="7012642" y="4177637"/>
              <a:ext cx="1497800" cy="603980"/>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1" name="TextBox 60">
              <a:extLst>
                <a:ext uri="{FF2B5EF4-FFF2-40B4-BE49-F238E27FC236}">
                  <a16:creationId xmlns:a16="http://schemas.microsoft.com/office/drawing/2014/main" id="{6C5CBB73-BCB8-174D-BDE9-37EA059A0B60}"/>
                </a:ext>
              </a:extLst>
            </p:cNvPr>
            <p:cNvSpPr txBox="1"/>
            <p:nvPr/>
          </p:nvSpPr>
          <p:spPr>
            <a:xfrm>
              <a:off x="7196573" y="4281865"/>
              <a:ext cx="696024" cy="338554"/>
            </a:xfrm>
            <a:prstGeom prst="rect">
              <a:avLst/>
            </a:prstGeom>
            <a:noFill/>
          </p:spPr>
          <p:txBody>
            <a:bodyPr wrap="none" rtlCol="0">
              <a:spAutoFit/>
            </a:bodyPr>
            <a:lstStyle/>
            <a:p>
              <a:r>
                <a:rPr lang="en-US" sz="1600" dirty="0"/>
                <a:t>LAN1</a:t>
              </a:r>
            </a:p>
          </p:txBody>
        </p:sp>
        <p:sp>
          <p:nvSpPr>
            <p:cNvPr id="62" name="Cloud 61">
              <a:extLst>
                <a:ext uri="{FF2B5EF4-FFF2-40B4-BE49-F238E27FC236}">
                  <a16:creationId xmlns:a16="http://schemas.microsoft.com/office/drawing/2014/main" id="{9ACD8C80-5183-3441-82FB-245E1CF5232B}"/>
                </a:ext>
              </a:extLst>
            </p:cNvPr>
            <p:cNvSpPr/>
            <p:nvPr/>
          </p:nvSpPr>
          <p:spPr>
            <a:xfrm>
              <a:off x="7107912" y="6010399"/>
              <a:ext cx="766608" cy="603980"/>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3" name="TextBox 62">
              <a:extLst>
                <a:ext uri="{FF2B5EF4-FFF2-40B4-BE49-F238E27FC236}">
                  <a16:creationId xmlns:a16="http://schemas.microsoft.com/office/drawing/2014/main" id="{2C9D4B3A-8874-A641-9424-2FC455D3AD64}"/>
                </a:ext>
              </a:extLst>
            </p:cNvPr>
            <p:cNvSpPr txBox="1"/>
            <p:nvPr/>
          </p:nvSpPr>
          <p:spPr>
            <a:xfrm>
              <a:off x="7157045" y="6128390"/>
              <a:ext cx="800707" cy="338554"/>
            </a:xfrm>
            <a:prstGeom prst="rect">
              <a:avLst/>
            </a:prstGeom>
            <a:noFill/>
          </p:spPr>
          <p:txBody>
            <a:bodyPr wrap="square" rtlCol="0">
              <a:spAutoFit/>
            </a:bodyPr>
            <a:lstStyle/>
            <a:p>
              <a:r>
                <a:rPr lang="en-US" sz="1600" dirty="0"/>
                <a:t>LAN3</a:t>
              </a:r>
            </a:p>
          </p:txBody>
        </p:sp>
        <p:sp>
          <p:nvSpPr>
            <p:cNvPr id="64" name="Cloud 63">
              <a:extLst>
                <a:ext uri="{FF2B5EF4-FFF2-40B4-BE49-F238E27FC236}">
                  <a16:creationId xmlns:a16="http://schemas.microsoft.com/office/drawing/2014/main" id="{391BBA54-0C2C-424E-B7D6-A0E9101612C3}"/>
                </a:ext>
              </a:extLst>
            </p:cNvPr>
            <p:cNvSpPr/>
            <p:nvPr/>
          </p:nvSpPr>
          <p:spPr>
            <a:xfrm flipV="1">
              <a:off x="7904869" y="5787827"/>
              <a:ext cx="1085024" cy="501761"/>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5" name="TextBox 64">
              <a:extLst>
                <a:ext uri="{FF2B5EF4-FFF2-40B4-BE49-F238E27FC236}">
                  <a16:creationId xmlns:a16="http://schemas.microsoft.com/office/drawing/2014/main" id="{0E7FD15C-DF7A-694F-881B-C1CFCE28B8E5}"/>
                </a:ext>
              </a:extLst>
            </p:cNvPr>
            <p:cNvSpPr txBox="1"/>
            <p:nvPr/>
          </p:nvSpPr>
          <p:spPr>
            <a:xfrm>
              <a:off x="8143138" y="5909223"/>
              <a:ext cx="741370" cy="338554"/>
            </a:xfrm>
            <a:prstGeom prst="rect">
              <a:avLst/>
            </a:prstGeom>
            <a:noFill/>
          </p:spPr>
          <p:txBody>
            <a:bodyPr wrap="square" rtlCol="0">
              <a:spAutoFit/>
            </a:bodyPr>
            <a:lstStyle/>
            <a:p>
              <a:r>
                <a:rPr lang="en-US" sz="1600" dirty="0"/>
                <a:t>LAN4</a:t>
              </a:r>
            </a:p>
          </p:txBody>
        </p:sp>
      </p:grpSp>
    </p:spTree>
    <p:extLst>
      <p:ext uri="{BB962C8B-B14F-4D97-AF65-F5344CB8AC3E}">
        <p14:creationId xmlns:p14="http://schemas.microsoft.com/office/powerpoint/2010/main" val="347113928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1F4F4-93E7-1B41-A4E6-21DC4EFA98B0}"/>
              </a:ext>
            </a:extLst>
          </p:cNvPr>
          <p:cNvSpPr>
            <a:spLocks noGrp="1"/>
          </p:cNvSpPr>
          <p:nvPr>
            <p:ph type="title"/>
          </p:nvPr>
        </p:nvSpPr>
        <p:spPr>
          <a:xfrm>
            <a:off x="194943" y="187303"/>
            <a:ext cx="5995792" cy="478408"/>
          </a:xfrm>
        </p:spPr>
        <p:txBody>
          <a:bodyPr>
            <a:normAutofit fontScale="90000"/>
          </a:bodyPr>
          <a:lstStyle/>
          <a:p>
            <a:r>
              <a:rPr lang="en-US" dirty="0">
                <a:latin typeface="Gill Sans MT" panose="020B0502020104020203" pitchFamily="34" charset="77"/>
              </a:rPr>
              <a:t>Routes to and from PCs</a:t>
            </a:r>
          </a:p>
        </p:txBody>
      </p:sp>
      <p:pic>
        <p:nvPicPr>
          <p:cNvPr id="3" name="Picture 16" descr="underline_base">
            <a:extLst>
              <a:ext uri="{FF2B5EF4-FFF2-40B4-BE49-F238E27FC236}">
                <a16:creationId xmlns:a16="http://schemas.microsoft.com/office/drawing/2014/main" id="{F3B8DB82-3394-294F-BDE1-85904F635F5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083" y="742772"/>
            <a:ext cx="5007251" cy="1222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4" name="Group 3">
            <a:extLst>
              <a:ext uri="{FF2B5EF4-FFF2-40B4-BE49-F238E27FC236}">
                <a16:creationId xmlns:a16="http://schemas.microsoft.com/office/drawing/2014/main" id="{CA932B38-C8AD-D140-AC0A-33DD0702FB42}"/>
              </a:ext>
            </a:extLst>
          </p:cNvPr>
          <p:cNvGrpSpPr/>
          <p:nvPr/>
        </p:nvGrpSpPr>
        <p:grpSpPr>
          <a:xfrm>
            <a:off x="-109528" y="1169051"/>
            <a:ext cx="3812381" cy="3711178"/>
            <a:chOff x="5393267" y="1313923"/>
            <a:chExt cx="5083175" cy="4948237"/>
          </a:xfrm>
        </p:grpSpPr>
        <p:graphicFrame>
          <p:nvGraphicFramePr>
            <p:cNvPr id="5" name="Object 3">
              <a:extLst>
                <a:ext uri="{FF2B5EF4-FFF2-40B4-BE49-F238E27FC236}">
                  <a16:creationId xmlns:a16="http://schemas.microsoft.com/office/drawing/2014/main" id="{63B7081E-5FA2-DA4C-A4FB-8BC6EBBD4F33}"/>
                </a:ext>
              </a:extLst>
            </p:cNvPr>
            <p:cNvGraphicFramePr>
              <a:graphicFrameLocks noChangeAspect="1"/>
            </p:cNvGraphicFramePr>
            <p:nvPr/>
          </p:nvGraphicFramePr>
          <p:xfrm>
            <a:off x="5393267" y="1313923"/>
            <a:ext cx="5083175" cy="4948237"/>
          </p:xfrm>
          <a:graphic>
            <a:graphicData uri="http://schemas.openxmlformats.org/presentationml/2006/ole">
              <mc:AlternateContent xmlns:mc="http://schemas.openxmlformats.org/markup-compatibility/2006">
                <mc:Choice xmlns:v="urn:schemas-microsoft-com:vml" Requires="v">
                  <p:oleObj spid="_x0000_s159787" name="VISIO" r:id="rId4" imgW="6074664" imgH="7214616" progId="Visio.Drawing.6">
                    <p:embed/>
                  </p:oleObj>
                </mc:Choice>
                <mc:Fallback>
                  <p:oleObj name="VISIO" r:id="rId4" imgW="6074664" imgH="7214616" progId="Visio.Drawing.6">
                    <p:embed/>
                    <p:pic>
                      <p:nvPicPr>
                        <p:cNvPr id="5" name="Object 3">
                          <a:extLst>
                            <a:ext uri="{FF2B5EF4-FFF2-40B4-BE49-F238E27FC236}">
                              <a16:creationId xmlns:a16="http://schemas.microsoft.com/office/drawing/2014/main" id="{63B7081E-5FA2-DA4C-A4FB-8BC6EBBD4F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3267" y="1313923"/>
                          <a:ext cx="5083175" cy="4948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6" name="TextBox 1">
              <a:extLst>
                <a:ext uri="{FF2B5EF4-FFF2-40B4-BE49-F238E27FC236}">
                  <a16:creationId xmlns:a16="http://schemas.microsoft.com/office/drawing/2014/main" id="{02125165-8356-7144-8853-45D0F368C4F6}"/>
                </a:ext>
              </a:extLst>
            </p:cNvPr>
            <p:cNvSpPr txBox="1">
              <a:spLocks noChangeArrowheads="1"/>
            </p:cNvSpPr>
            <p:nvPr/>
          </p:nvSpPr>
          <p:spPr bwMode="auto">
            <a:xfrm>
              <a:off x="6553200" y="3124202"/>
              <a:ext cx="43003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ts val="750"/>
                </a:spcBef>
                <a:spcAft>
                  <a:spcPts val="750"/>
                </a:spcAft>
                <a:buNone/>
              </a:pPr>
              <a:r>
                <a:rPr lang="en-US" altLang="en-US" sz="1800">
                  <a:solidFill>
                    <a:srgbClr val="FF0000"/>
                  </a:solidFill>
                  <a:latin typeface="Courier New" charset="0"/>
                </a:rPr>
                <a:t>1</a:t>
              </a:r>
            </a:p>
          </p:txBody>
        </p:sp>
        <p:sp>
          <p:nvSpPr>
            <p:cNvPr id="7" name="TextBox 2">
              <a:extLst>
                <a:ext uri="{FF2B5EF4-FFF2-40B4-BE49-F238E27FC236}">
                  <a16:creationId xmlns:a16="http://schemas.microsoft.com/office/drawing/2014/main" id="{9CDC0C69-08D1-E54C-8AE2-5D95867A4C0D}"/>
                </a:ext>
              </a:extLst>
            </p:cNvPr>
            <p:cNvSpPr txBox="1">
              <a:spLocks noChangeArrowheads="1"/>
            </p:cNvSpPr>
            <p:nvPr/>
          </p:nvSpPr>
          <p:spPr bwMode="auto">
            <a:xfrm>
              <a:off x="7620000" y="2286002"/>
              <a:ext cx="43003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ts val="750"/>
                </a:spcBef>
                <a:spcAft>
                  <a:spcPts val="750"/>
                </a:spcAft>
                <a:buNone/>
              </a:pPr>
              <a:r>
                <a:rPr lang="en-US" altLang="en-US" sz="1800">
                  <a:solidFill>
                    <a:srgbClr val="FF0000"/>
                  </a:solidFill>
                  <a:latin typeface="Courier New" charset="0"/>
                </a:rPr>
                <a:t>2</a:t>
              </a:r>
            </a:p>
          </p:txBody>
        </p:sp>
        <p:sp>
          <p:nvSpPr>
            <p:cNvPr id="8" name="TextBox 3">
              <a:extLst>
                <a:ext uri="{FF2B5EF4-FFF2-40B4-BE49-F238E27FC236}">
                  <a16:creationId xmlns:a16="http://schemas.microsoft.com/office/drawing/2014/main" id="{D974606A-C61F-4C47-8A44-A4CE3ADF2DC7}"/>
                </a:ext>
              </a:extLst>
            </p:cNvPr>
            <p:cNvSpPr txBox="1">
              <a:spLocks noChangeArrowheads="1"/>
            </p:cNvSpPr>
            <p:nvPr/>
          </p:nvSpPr>
          <p:spPr bwMode="auto">
            <a:xfrm>
              <a:off x="9601201" y="2286002"/>
              <a:ext cx="43003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ts val="750"/>
                </a:spcBef>
                <a:spcAft>
                  <a:spcPts val="750"/>
                </a:spcAft>
                <a:buNone/>
              </a:pPr>
              <a:r>
                <a:rPr lang="en-US" altLang="en-US" sz="1800">
                  <a:solidFill>
                    <a:srgbClr val="FF0000"/>
                  </a:solidFill>
                  <a:latin typeface="Courier New" charset="0"/>
                </a:rPr>
                <a:t>3</a:t>
              </a:r>
            </a:p>
          </p:txBody>
        </p:sp>
        <p:sp>
          <p:nvSpPr>
            <p:cNvPr id="9" name="TextBox 5">
              <a:extLst>
                <a:ext uri="{FF2B5EF4-FFF2-40B4-BE49-F238E27FC236}">
                  <a16:creationId xmlns:a16="http://schemas.microsoft.com/office/drawing/2014/main" id="{8627ADE2-47E9-284A-AC53-B93D0BACBF12}"/>
                </a:ext>
              </a:extLst>
            </p:cNvPr>
            <p:cNvSpPr txBox="1">
              <a:spLocks noChangeArrowheads="1"/>
            </p:cNvSpPr>
            <p:nvPr/>
          </p:nvSpPr>
          <p:spPr bwMode="auto">
            <a:xfrm>
              <a:off x="9829801" y="3810001"/>
              <a:ext cx="43003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ts val="750"/>
                </a:spcBef>
                <a:spcAft>
                  <a:spcPts val="750"/>
                </a:spcAft>
                <a:buNone/>
              </a:pPr>
              <a:r>
                <a:rPr lang="en-US" altLang="en-US" sz="1800">
                  <a:solidFill>
                    <a:srgbClr val="FF0000"/>
                  </a:solidFill>
                  <a:latin typeface="Courier New" charset="0"/>
                </a:rPr>
                <a:t>4</a:t>
              </a:r>
            </a:p>
          </p:txBody>
        </p:sp>
        <p:sp>
          <p:nvSpPr>
            <p:cNvPr id="10" name="TextBox 6">
              <a:extLst>
                <a:ext uri="{FF2B5EF4-FFF2-40B4-BE49-F238E27FC236}">
                  <a16:creationId xmlns:a16="http://schemas.microsoft.com/office/drawing/2014/main" id="{BC5D42BC-91FF-D14B-84FC-1E87404E404D}"/>
                </a:ext>
              </a:extLst>
            </p:cNvPr>
            <p:cNvSpPr txBox="1">
              <a:spLocks noChangeArrowheads="1"/>
            </p:cNvSpPr>
            <p:nvPr/>
          </p:nvSpPr>
          <p:spPr bwMode="auto">
            <a:xfrm>
              <a:off x="8153401" y="5105401"/>
              <a:ext cx="43003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ts val="750"/>
                </a:spcBef>
                <a:spcAft>
                  <a:spcPts val="750"/>
                </a:spcAft>
                <a:buNone/>
              </a:pPr>
              <a:r>
                <a:rPr lang="en-US" altLang="en-US" sz="1800">
                  <a:solidFill>
                    <a:srgbClr val="FF0000"/>
                  </a:solidFill>
                  <a:latin typeface="Courier New" charset="0"/>
                </a:rPr>
                <a:t>5</a:t>
              </a:r>
            </a:p>
          </p:txBody>
        </p:sp>
        <p:sp>
          <p:nvSpPr>
            <p:cNvPr id="11" name="TextBox 2">
              <a:extLst>
                <a:ext uri="{FF2B5EF4-FFF2-40B4-BE49-F238E27FC236}">
                  <a16:creationId xmlns:a16="http://schemas.microsoft.com/office/drawing/2014/main" id="{B296E676-CDE1-6941-BD87-630BC685D2E8}"/>
                </a:ext>
              </a:extLst>
            </p:cNvPr>
            <p:cNvSpPr txBox="1">
              <a:spLocks noChangeArrowheads="1"/>
            </p:cNvSpPr>
            <p:nvPr/>
          </p:nvSpPr>
          <p:spPr bwMode="auto">
            <a:xfrm>
              <a:off x="6172200" y="3581400"/>
              <a:ext cx="40010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ts val="750"/>
                </a:spcBef>
                <a:spcAft>
                  <a:spcPts val="750"/>
                </a:spcAft>
                <a:buNone/>
              </a:pPr>
              <a:r>
                <a:rPr lang="en-US" altLang="en-US" sz="1500" b="1" dirty="0">
                  <a:solidFill>
                    <a:srgbClr val="FF0000"/>
                  </a:solidFill>
                  <a:latin typeface="Courier New" charset="0"/>
                </a:rPr>
                <a:t>B</a:t>
              </a:r>
            </a:p>
          </p:txBody>
        </p:sp>
        <p:sp>
          <p:nvSpPr>
            <p:cNvPr id="12" name="TextBox 12">
              <a:extLst>
                <a:ext uri="{FF2B5EF4-FFF2-40B4-BE49-F238E27FC236}">
                  <a16:creationId xmlns:a16="http://schemas.microsoft.com/office/drawing/2014/main" id="{6AC2ACB8-BBE4-4448-AA0D-41FB8338293B}"/>
                </a:ext>
              </a:extLst>
            </p:cNvPr>
            <p:cNvSpPr txBox="1">
              <a:spLocks noChangeArrowheads="1"/>
            </p:cNvSpPr>
            <p:nvPr/>
          </p:nvSpPr>
          <p:spPr bwMode="auto">
            <a:xfrm>
              <a:off x="9271917" y="1956411"/>
              <a:ext cx="40010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ts val="750"/>
                </a:spcBef>
                <a:spcAft>
                  <a:spcPts val="750"/>
                </a:spcAft>
                <a:buNone/>
              </a:pPr>
              <a:r>
                <a:rPr lang="en-US" altLang="en-US" sz="1500" b="1" dirty="0">
                  <a:solidFill>
                    <a:srgbClr val="FF0000"/>
                  </a:solidFill>
                  <a:latin typeface="Courier New" charset="0"/>
                </a:rPr>
                <a:t>B</a:t>
              </a:r>
            </a:p>
          </p:txBody>
        </p:sp>
      </p:grpSp>
      <p:grpSp>
        <p:nvGrpSpPr>
          <p:cNvPr id="50" name="Group 49">
            <a:extLst>
              <a:ext uri="{FF2B5EF4-FFF2-40B4-BE49-F238E27FC236}">
                <a16:creationId xmlns:a16="http://schemas.microsoft.com/office/drawing/2014/main" id="{41B78FBA-585C-CD4D-885C-95972B1019E2}"/>
              </a:ext>
            </a:extLst>
          </p:cNvPr>
          <p:cNvGrpSpPr/>
          <p:nvPr/>
        </p:nvGrpSpPr>
        <p:grpSpPr>
          <a:xfrm>
            <a:off x="357045" y="1233536"/>
            <a:ext cx="940783" cy="379559"/>
            <a:chOff x="3781462" y="1533815"/>
            <a:chExt cx="1254377" cy="506079"/>
          </a:xfrm>
        </p:grpSpPr>
        <p:pic>
          <p:nvPicPr>
            <p:cNvPr id="44" name="Picture 45" descr="desktop_computer_stylized_medium">
              <a:extLst>
                <a:ext uri="{FF2B5EF4-FFF2-40B4-BE49-F238E27FC236}">
                  <a16:creationId xmlns:a16="http://schemas.microsoft.com/office/drawing/2014/main" id="{45402E0D-62EE-0D42-8FCA-877750517D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3781462" y="1533815"/>
              <a:ext cx="426607" cy="3609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 name="TextBox 46">
              <a:extLst>
                <a:ext uri="{FF2B5EF4-FFF2-40B4-BE49-F238E27FC236}">
                  <a16:creationId xmlns:a16="http://schemas.microsoft.com/office/drawing/2014/main" id="{DCDBC81C-FEB6-2E4C-B116-D457A4BA476B}"/>
                </a:ext>
              </a:extLst>
            </p:cNvPr>
            <p:cNvSpPr txBox="1"/>
            <p:nvPr/>
          </p:nvSpPr>
          <p:spPr>
            <a:xfrm>
              <a:off x="4191163" y="1547451"/>
              <a:ext cx="844676" cy="492443"/>
            </a:xfrm>
            <a:prstGeom prst="rect">
              <a:avLst/>
            </a:prstGeom>
            <a:noFill/>
          </p:spPr>
          <p:txBody>
            <a:bodyPr wrap="none" rtlCol="0">
              <a:spAutoFit/>
            </a:bodyPr>
            <a:lstStyle/>
            <a:p>
              <a:r>
                <a:rPr lang="en-US" dirty="0"/>
                <a:t>PC1</a:t>
              </a:r>
            </a:p>
          </p:txBody>
        </p:sp>
      </p:grpSp>
      <p:grpSp>
        <p:nvGrpSpPr>
          <p:cNvPr id="58" name="Group 57">
            <a:extLst>
              <a:ext uri="{FF2B5EF4-FFF2-40B4-BE49-F238E27FC236}">
                <a16:creationId xmlns:a16="http://schemas.microsoft.com/office/drawing/2014/main" id="{0090BE05-2AFB-3545-B2EE-60597D735C93}"/>
              </a:ext>
            </a:extLst>
          </p:cNvPr>
          <p:cNvGrpSpPr/>
          <p:nvPr/>
        </p:nvGrpSpPr>
        <p:grpSpPr>
          <a:xfrm>
            <a:off x="2724629" y="4749952"/>
            <a:ext cx="919849" cy="420627"/>
            <a:chOff x="5503997" y="5835825"/>
            <a:chExt cx="1226465" cy="560835"/>
          </a:xfrm>
        </p:grpSpPr>
        <p:pic>
          <p:nvPicPr>
            <p:cNvPr id="46" name="Picture 45" descr="desktop_computer_stylized_medium">
              <a:extLst>
                <a:ext uri="{FF2B5EF4-FFF2-40B4-BE49-F238E27FC236}">
                  <a16:creationId xmlns:a16="http://schemas.microsoft.com/office/drawing/2014/main" id="{927FB4E2-0996-EE45-8832-AC36832C5E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5503997" y="5835825"/>
              <a:ext cx="426607" cy="3609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8" name="TextBox 47">
              <a:extLst>
                <a:ext uri="{FF2B5EF4-FFF2-40B4-BE49-F238E27FC236}">
                  <a16:creationId xmlns:a16="http://schemas.microsoft.com/office/drawing/2014/main" id="{2D0884C8-0529-464C-909F-B9DCF1F3BF40}"/>
                </a:ext>
              </a:extLst>
            </p:cNvPr>
            <p:cNvSpPr txBox="1"/>
            <p:nvPr/>
          </p:nvSpPr>
          <p:spPr>
            <a:xfrm>
              <a:off x="5885786" y="5904218"/>
              <a:ext cx="844676" cy="492442"/>
            </a:xfrm>
            <a:prstGeom prst="rect">
              <a:avLst/>
            </a:prstGeom>
            <a:noFill/>
          </p:spPr>
          <p:txBody>
            <a:bodyPr wrap="none" rtlCol="0">
              <a:spAutoFit/>
            </a:bodyPr>
            <a:lstStyle/>
            <a:p>
              <a:r>
                <a:rPr lang="en-US" dirty="0"/>
                <a:t>PC3</a:t>
              </a:r>
            </a:p>
          </p:txBody>
        </p:sp>
      </p:grpSp>
      <p:grpSp>
        <p:nvGrpSpPr>
          <p:cNvPr id="51" name="Group 50">
            <a:extLst>
              <a:ext uri="{FF2B5EF4-FFF2-40B4-BE49-F238E27FC236}">
                <a16:creationId xmlns:a16="http://schemas.microsoft.com/office/drawing/2014/main" id="{4DE8CF9E-2478-C04C-89B2-6EA316F30DF2}"/>
              </a:ext>
            </a:extLst>
          </p:cNvPr>
          <p:cNvGrpSpPr/>
          <p:nvPr/>
        </p:nvGrpSpPr>
        <p:grpSpPr>
          <a:xfrm>
            <a:off x="2143792" y="3504215"/>
            <a:ext cx="952362" cy="369332"/>
            <a:chOff x="3631482" y="4547389"/>
            <a:chExt cx="1269816" cy="492443"/>
          </a:xfrm>
        </p:grpSpPr>
        <p:pic>
          <p:nvPicPr>
            <p:cNvPr id="45" name="Picture 45" descr="desktop_computer_stylized_medium">
              <a:extLst>
                <a:ext uri="{FF2B5EF4-FFF2-40B4-BE49-F238E27FC236}">
                  <a16:creationId xmlns:a16="http://schemas.microsoft.com/office/drawing/2014/main" id="{69966DDB-8B15-9B44-BBBC-94C43A339B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3631482" y="4547389"/>
              <a:ext cx="426607" cy="3609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 name="TextBox 48">
              <a:extLst>
                <a:ext uri="{FF2B5EF4-FFF2-40B4-BE49-F238E27FC236}">
                  <a16:creationId xmlns:a16="http://schemas.microsoft.com/office/drawing/2014/main" id="{55A376C9-2A1E-7744-BC42-F57D1F7A638F}"/>
                </a:ext>
              </a:extLst>
            </p:cNvPr>
            <p:cNvSpPr txBox="1"/>
            <p:nvPr/>
          </p:nvSpPr>
          <p:spPr>
            <a:xfrm>
              <a:off x="4056622" y="4547389"/>
              <a:ext cx="844676" cy="492443"/>
            </a:xfrm>
            <a:prstGeom prst="rect">
              <a:avLst/>
            </a:prstGeom>
            <a:noFill/>
          </p:spPr>
          <p:txBody>
            <a:bodyPr wrap="none" rtlCol="0">
              <a:spAutoFit/>
            </a:bodyPr>
            <a:lstStyle/>
            <a:p>
              <a:r>
                <a:rPr lang="en-US" dirty="0"/>
                <a:t>PC2</a:t>
              </a:r>
            </a:p>
          </p:txBody>
        </p:sp>
      </p:grpSp>
      <p:grpSp>
        <p:nvGrpSpPr>
          <p:cNvPr id="52" name="Group 51">
            <a:extLst>
              <a:ext uri="{FF2B5EF4-FFF2-40B4-BE49-F238E27FC236}">
                <a16:creationId xmlns:a16="http://schemas.microsoft.com/office/drawing/2014/main" id="{8F50BCC6-2710-8849-BE4F-E831917BE17A}"/>
              </a:ext>
            </a:extLst>
          </p:cNvPr>
          <p:cNvGrpSpPr/>
          <p:nvPr/>
        </p:nvGrpSpPr>
        <p:grpSpPr>
          <a:xfrm>
            <a:off x="4714432" y="2121403"/>
            <a:ext cx="889487" cy="348781"/>
            <a:chOff x="3781462" y="1533815"/>
            <a:chExt cx="1185982" cy="465042"/>
          </a:xfrm>
        </p:grpSpPr>
        <p:pic>
          <p:nvPicPr>
            <p:cNvPr id="53" name="Picture 45" descr="desktop_computer_stylized_medium">
              <a:extLst>
                <a:ext uri="{FF2B5EF4-FFF2-40B4-BE49-F238E27FC236}">
                  <a16:creationId xmlns:a16="http://schemas.microsoft.com/office/drawing/2014/main" id="{EBAF5275-C6A6-A54D-A028-6CD6D59AE9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3781462" y="1533815"/>
              <a:ext cx="426607" cy="3609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4" name="TextBox 53">
              <a:extLst>
                <a:ext uri="{FF2B5EF4-FFF2-40B4-BE49-F238E27FC236}">
                  <a16:creationId xmlns:a16="http://schemas.microsoft.com/office/drawing/2014/main" id="{FF5D2190-5392-0141-B41D-1B726925046A}"/>
                </a:ext>
              </a:extLst>
            </p:cNvPr>
            <p:cNvSpPr txBox="1"/>
            <p:nvPr/>
          </p:nvSpPr>
          <p:spPr>
            <a:xfrm>
              <a:off x="4191163" y="1547451"/>
              <a:ext cx="776281" cy="451406"/>
            </a:xfrm>
            <a:prstGeom prst="rect">
              <a:avLst/>
            </a:prstGeom>
            <a:noFill/>
          </p:spPr>
          <p:txBody>
            <a:bodyPr wrap="none" rtlCol="0">
              <a:spAutoFit/>
            </a:bodyPr>
            <a:lstStyle/>
            <a:p>
              <a:r>
                <a:rPr lang="en-US" sz="1600" dirty="0"/>
                <a:t>PC1</a:t>
              </a:r>
            </a:p>
          </p:txBody>
        </p:sp>
      </p:grpSp>
      <p:grpSp>
        <p:nvGrpSpPr>
          <p:cNvPr id="55" name="Group 54">
            <a:extLst>
              <a:ext uri="{FF2B5EF4-FFF2-40B4-BE49-F238E27FC236}">
                <a16:creationId xmlns:a16="http://schemas.microsoft.com/office/drawing/2014/main" id="{AC884342-CF87-9C4A-8F34-89DAE4987D5F}"/>
              </a:ext>
            </a:extLst>
          </p:cNvPr>
          <p:cNvGrpSpPr/>
          <p:nvPr/>
        </p:nvGrpSpPr>
        <p:grpSpPr>
          <a:xfrm>
            <a:off x="7597454" y="3772836"/>
            <a:ext cx="901066" cy="338554"/>
            <a:chOff x="3631482" y="4547389"/>
            <a:chExt cx="1201421" cy="451406"/>
          </a:xfrm>
        </p:grpSpPr>
        <p:pic>
          <p:nvPicPr>
            <p:cNvPr id="56" name="Picture 45" descr="desktop_computer_stylized_medium">
              <a:extLst>
                <a:ext uri="{FF2B5EF4-FFF2-40B4-BE49-F238E27FC236}">
                  <a16:creationId xmlns:a16="http://schemas.microsoft.com/office/drawing/2014/main" id="{CC3A0F62-7E25-D548-A52B-6CF1744FB9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3631482" y="4547389"/>
              <a:ext cx="426607" cy="3609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7" name="TextBox 56">
              <a:extLst>
                <a:ext uri="{FF2B5EF4-FFF2-40B4-BE49-F238E27FC236}">
                  <a16:creationId xmlns:a16="http://schemas.microsoft.com/office/drawing/2014/main" id="{0F82693C-51D7-F245-8966-50D40B361AA1}"/>
                </a:ext>
              </a:extLst>
            </p:cNvPr>
            <p:cNvSpPr txBox="1"/>
            <p:nvPr/>
          </p:nvSpPr>
          <p:spPr>
            <a:xfrm>
              <a:off x="4056622" y="4547389"/>
              <a:ext cx="776281" cy="451406"/>
            </a:xfrm>
            <a:prstGeom prst="rect">
              <a:avLst/>
            </a:prstGeom>
            <a:noFill/>
          </p:spPr>
          <p:txBody>
            <a:bodyPr wrap="none" rtlCol="0">
              <a:spAutoFit/>
            </a:bodyPr>
            <a:lstStyle/>
            <a:p>
              <a:r>
                <a:rPr lang="en-US" sz="1600" dirty="0"/>
                <a:t>PC2</a:t>
              </a:r>
            </a:p>
          </p:txBody>
        </p:sp>
      </p:grpSp>
      <p:grpSp>
        <p:nvGrpSpPr>
          <p:cNvPr id="59" name="Group 58">
            <a:extLst>
              <a:ext uri="{FF2B5EF4-FFF2-40B4-BE49-F238E27FC236}">
                <a16:creationId xmlns:a16="http://schemas.microsoft.com/office/drawing/2014/main" id="{66573DEA-1FF5-8A48-B9C2-442BA91B4999}"/>
              </a:ext>
            </a:extLst>
          </p:cNvPr>
          <p:cNvGrpSpPr/>
          <p:nvPr/>
        </p:nvGrpSpPr>
        <p:grpSpPr>
          <a:xfrm>
            <a:off x="8275447" y="5734395"/>
            <a:ext cx="868553" cy="389849"/>
            <a:chOff x="5503997" y="5835825"/>
            <a:chExt cx="1158070" cy="519798"/>
          </a:xfrm>
        </p:grpSpPr>
        <p:pic>
          <p:nvPicPr>
            <p:cNvPr id="60" name="Picture 59" descr="desktop_computer_stylized_medium">
              <a:extLst>
                <a:ext uri="{FF2B5EF4-FFF2-40B4-BE49-F238E27FC236}">
                  <a16:creationId xmlns:a16="http://schemas.microsoft.com/office/drawing/2014/main" id="{B52CCDD1-6C79-3B40-B541-67FC9C9C09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5503997" y="5835825"/>
              <a:ext cx="426607" cy="3609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1" name="TextBox 60">
              <a:extLst>
                <a:ext uri="{FF2B5EF4-FFF2-40B4-BE49-F238E27FC236}">
                  <a16:creationId xmlns:a16="http://schemas.microsoft.com/office/drawing/2014/main" id="{FF97FA0C-70C0-3F4A-9814-FD957A76534D}"/>
                </a:ext>
              </a:extLst>
            </p:cNvPr>
            <p:cNvSpPr txBox="1"/>
            <p:nvPr/>
          </p:nvSpPr>
          <p:spPr>
            <a:xfrm>
              <a:off x="5885786" y="5904218"/>
              <a:ext cx="776281" cy="451405"/>
            </a:xfrm>
            <a:prstGeom prst="rect">
              <a:avLst/>
            </a:prstGeom>
            <a:noFill/>
          </p:spPr>
          <p:txBody>
            <a:bodyPr wrap="none" rtlCol="0">
              <a:spAutoFit/>
            </a:bodyPr>
            <a:lstStyle/>
            <a:p>
              <a:r>
                <a:rPr lang="en-US" sz="1600" dirty="0"/>
                <a:t>PC3</a:t>
              </a:r>
            </a:p>
          </p:txBody>
        </p:sp>
      </p:grpSp>
      <p:sp>
        <p:nvSpPr>
          <p:cNvPr id="62" name="TextBox 61">
            <a:extLst>
              <a:ext uri="{FF2B5EF4-FFF2-40B4-BE49-F238E27FC236}">
                <a16:creationId xmlns:a16="http://schemas.microsoft.com/office/drawing/2014/main" id="{442FECB7-58E0-6546-94D7-F94D4274BF15}"/>
              </a:ext>
            </a:extLst>
          </p:cNvPr>
          <p:cNvSpPr txBox="1"/>
          <p:nvPr/>
        </p:nvSpPr>
        <p:spPr>
          <a:xfrm>
            <a:off x="4221234" y="4115311"/>
            <a:ext cx="1583074" cy="1246495"/>
          </a:xfrm>
          <a:prstGeom prst="rect">
            <a:avLst/>
          </a:prstGeom>
          <a:noFill/>
        </p:spPr>
        <p:txBody>
          <a:bodyPr wrap="square" rtlCol="0">
            <a:spAutoFit/>
          </a:bodyPr>
          <a:lstStyle/>
          <a:p>
            <a:r>
              <a:rPr lang="en-US" sz="1500" dirty="0"/>
              <a:t>PC1 ping PC3?</a:t>
            </a:r>
          </a:p>
          <a:p>
            <a:r>
              <a:rPr lang="en-US" sz="1500" dirty="0"/>
              <a:t>PC2 ping PC1?</a:t>
            </a:r>
          </a:p>
          <a:p>
            <a:r>
              <a:rPr lang="en-US" sz="1500" dirty="0"/>
              <a:t>Path of  ARP, ICMP</a:t>
            </a:r>
          </a:p>
          <a:p>
            <a:r>
              <a:rPr lang="en-US" sz="1500" dirty="0"/>
              <a:t>Bridge Tables</a:t>
            </a:r>
          </a:p>
        </p:txBody>
      </p:sp>
      <p:sp>
        <p:nvSpPr>
          <p:cNvPr id="73" name="Rectangle 72">
            <a:extLst>
              <a:ext uri="{FF2B5EF4-FFF2-40B4-BE49-F238E27FC236}">
                <a16:creationId xmlns:a16="http://schemas.microsoft.com/office/drawing/2014/main" id="{486FFF76-23BB-1C4C-A339-6CE4FBFB1342}"/>
              </a:ext>
            </a:extLst>
          </p:cNvPr>
          <p:cNvSpPr/>
          <p:nvPr/>
        </p:nvSpPr>
        <p:spPr>
          <a:xfrm>
            <a:off x="4832874" y="1817370"/>
            <a:ext cx="338866" cy="1290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90921D7-D1C2-7049-B3D8-929399D526BC}"/>
              </a:ext>
            </a:extLst>
          </p:cNvPr>
          <p:cNvSpPr/>
          <p:nvPr/>
        </p:nvSpPr>
        <p:spPr>
          <a:xfrm>
            <a:off x="6045239" y="1702228"/>
            <a:ext cx="338866" cy="1290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E918AA47-D65A-CF41-96C8-EC49C2BE2AB8}"/>
              </a:ext>
            </a:extLst>
          </p:cNvPr>
          <p:cNvSpPr/>
          <p:nvPr/>
        </p:nvSpPr>
        <p:spPr>
          <a:xfrm>
            <a:off x="7181220" y="2461606"/>
            <a:ext cx="338866" cy="1290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8C1C68D6-9467-A54B-8EE0-549A76C0A98A}"/>
              </a:ext>
            </a:extLst>
          </p:cNvPr>
          <p:cNvSpPr/>
          <p:nvPr/>
        </p:nvSpPr>
        <p:spPr>
          <a:xfrm>
            <a:off x="6807147" y="2461607"/>
            <a:ext cx="338866" cy="1290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6CF44B82-EFF0-7943-BAF0-D491F86BAE4A}"/>
              </a:ext>
            </a:extLst>
          </p:cNvPr>
          <p:cNvSpPr/>
          <p:nvPr/>
        </p:nvSpPr>
        <p:spPr>
          <a:xfrm flipV="1">
            <a:off x="7339913" y="3292506"/>
            <a:ext cx="343900" cy="1056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5B6665F3-65C7-4649-99E7-8AB5B8AECB0F}"/>
              </a:ext>
            </a:extLst>
          </p:cNvPr>
          <p:cNvSpPr/>
          <p:nvPr/>
        </p:nvSpPr>
        <p:spPr>
          <a:xfrm>
            <a:off x="4937198" y="4874081"/>
            <a:ext cx="338866" cy="1290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AA7DAE12-2AD6-9E4E-BCFC-2E4338C31018}"/>
              </a:ext>
            </a:extLst>
          </p:cNvPr>
          <p:cNvSpPr/>
          <p:nvPr/>
        </p:nvSpPr>
        <p:spPr>
          <a:xfrm>
            <a:off x="4851318" y="1964142"/>
            <a:ext cx="338866" cy="12909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C655B4AE-658F-D64A-B308-0B1C5DF46048}"/>
              </a:ext>
            </a:extLst>
          </p:cNvPr>
          <p:cNvSpPr/>
          <p:nvPr/>
        </p:nvSpPr>
        <p:spPr>
          <a:xfrm>
            <a:off x="7449418" y="4718401"/>
            <a:ext cx="338866" cy="1290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7FD22BFB-43EA-3B47-A3B3-2EE0C48864D9}"/>
              </a:ext>
            </a:extLst>
          </p:cNvPr>
          <p:cNvSpPr/>
          <p:nvPr/>
        </p:nvSpPr>
        <p:spPr>
          <a:xfrm>
            <a:off x="7157067" y="4718400"/>
            <a:ext cx="338866" cy="1290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DA93D081-000B-054D-8B2C-C143B4E5EAD7}"/>
              </a:ext>
            </a:extLst>
          </p:cNvPr>
          <p:cNvSpPr txBox="1"/>
          <p:nvPr/>
        </p:nvSpPr>
        <p:spPr>
          <a:xfrm>
            <a:off x="6460730" y="1189801"/>
            <a:ext cx="880369" cy="338554"/>
          </a:xfrm>
          <a:prstGeom prst="rect">
            <a:avLst/>
          </a:prstGeom>
          <a:noFill/>
        </p:spPr>
        <p:txBody>
          <a:bodyPr wrap="none" rtlCol="0">
            <a:spAutoFit/>
          </a:bodyPr>
          <a:lstStyle/>
          <a:p>
            <a:r>
              <a:rPr lang="en-US" sz="1600" dirty="0"/>
              <a:t>PC1 - 3</a:t>
            </a:r>
          </a:p>
        </p:txBody>
      </p:sp>
      <p:sp>
        <p:nvSpPr>
          <p:cNvPr id="84" name="TextBox 83">
            <a:extLst>
              <a:ext uri="{FF2B5EF4-FFF2-40B4-BE49-F238E27FC236}">
                <a16:creationId xmlns:a16="http://schemas.microsoft.com/office/drawing/2014/main" id="{75CA6982-7328-8B42-A93F-C5150BDF68A9}"/>
              </a:ext>
            </a:extLst>
          </p:cNvPr>
          <p:cNvSpPr txBox="1"/>
          <p:nvPr/>
        </p:nvSpPr>
        <p:spPr>
          <a:xfrm>
            <a:off x="5356963" y="1485745"/>
            <a:ext cx="298480" cy="338554"/>
          </a:xfrm>
          <a:prstGeom prst="rect">
            <a:avLst/>
          </a:prstGeom>
          <a:noFill/>
        </p:spPr>
        <p:txBody>
          <a:bodyPr wrap="none" rtlCol="0">
            <a:spAutoFit/>
          </a:bodyPr>
          <a:lstStyle/>
          <a:p>
            <a:r>
              <a:rPr lang="en-US" sz="1600" dirty="0"/>
              <a:t>3</a:t>
            </a:r>
          </a:p>
        </p:txBody>
      </p:sp>
      <p:sp>
        <p:nvSpPr>
          <p:cNvPr id="85" name="TextBox 84">
            <a:extLst>
              <a:ext uri="{FF2B5EF4-FFF2-40B4-BE49-F238E27FC236}">
                <a16:creationId xmlns:a16="http://schemas.microsoft.com/office/drawing/2014/main" id="{ECDFE824-8561-0542-9E84-3BDAF8709836}"/>
              </a:ext>
            </a:extLst>
          </p:cNvPr>
          <p:cNvSpPr txBox="1"/>
          <p:nvPr/>
        </p:nvSpPr>
        <p:spPr>
          <a:xfrm>
            <a:off x="7242371" y="3380963"/>
            <a:ext cx="298480" cy="338554"/>
          </a:xfrm>
          <a:prstGeom prst="rect">
            <a:avLst/>
          </a:prstGeom>
          <a:noFill/>
        </p:spPr>
        <p:txBody>
          <a:bodyPr wrap="none" rtlCol="0">
            <a:spAutoFit/>
          </a:bodyPr>
          <a:lstStyle/>
          <a:p>
            <a:r>
              <a:rPr lang="en-US" sz="1600" dirty="0"/>
              <a:t>2</a:t>
            </a:r>
          </a:p>
        </p:txBody>
      </p:sp>
      <p:sp>
        <p:nvSpPr>
          <p:cNvPr id="86" name="TextBox 85">
            <a:extLst>
              <a:ext uri="{FF2B5EF4-FFF2-40B4-BE49-F238E27FC236}">
                <a16:creationId xmlns:a16="http://schemas.microsoft.com/office/drawing/2014/main" id="{5115B7A4-3D51-4949-A3D9-99BF002BDCBF}"/>
              </a:ext>
            </a:extLst>
          </p:cNvPr>
          <p:cNvSpPr txBox="1"/>
          <p:nvPr/>
        </p:nvSpPr>
        <p:spPr>
          <a:xfrm>
            <a:off x="8139998" y="3010338"/>
            <a:ext cx="880369" cy="338554"/>
          </a:xfrm>
          <a:prstGeom prst="rect">
            <a:avLst/>
          </a:prstGeom>
          <a:noFill/>
        </p:spPr>
        <p:txBody>
          <a:bodyPr wrap="none" rtlCol="0">
            <a:spAutoFit/>
          </a:bodyPr>
          <a:lstStyle/>
          <a:p>
            <a:r>
              <a:rPr lang="en-US" sz="1600" dirty="0"/>
              <a:t>PC1 </a:t>
            </a:r>
            <a:r>
              <a:rPr lang="en-US" sz="1400" dirty="0"/>
              <a:t>- 2</a:t>
            </a:r>
            <a:endParaRPr lang="en-US" sz="1600" dirty="0"/>
          </a:p>
        </p:txBody>
      </p:sp>
      <p:sp>
        <p:nvSpPr>
          <p:cNvPr id="87" name="TextBox 86">
            <a:extLst>
              <a:ext uri="{FF2B5EF4-FFF2-40B4-BE49-F238E27FC236}">
                <a16:creationId xmlns:a16="http://schemas.microsoft.com/office/drawing/2014/main" id="{BE4262D0-1780-A540-AD01-E737728A23FC}"/>
              </a:ext>
            </a:extLst>
          </p:cNvPr>
          <p:cNvSpPr txBox="1"/>
          <p:nvPr/>
        </p:nvSpPr>
        <p:spPr>
          <a:xfrm>
            <a:off x="7292572" y="4419935"/>
            <a:ext cx="298480" cy="338554"/>
          </a:xfrm>
          <a:prstGeom prst="rect">
            <a:avLst/>
          </a:prstGeom>
          <a:noFill/>
        </p:spPr>
        <p:txBody>
          <a:bodyPr wrap="none" rtlCol="0">
            <a:spAutoFit/>
          </a:bodyPr>
          <a:lstStyle/>
          <a:p>
            <a:r>
              <a:rPr lang="en-US" sz="1600" dirty="0"/>
              <a:t>1</a:t>
            </a:r>
          </a:p>
        </p:txBody>
      </p:sp>
      <p:sp>
        <p:nvSpPr>
          <p:cNvPr id="88" name="TextBox 87">
            <a:extLst>
              <a:ext uri="{FF2B5EF4-FFF2-40B4-BE49-F238E27FC236}">
                <a16:creationId xmlns:a16="http://schemas.microsoft.com/office/drawing/2014/main" id="{43C77EC2-07CA-B246-ABC5-E89E683A4763}"/>
              </a:ext>
            </a:extLst>
          </p:cNvPr>
          <p:cNvSpPr txBox="1"/>
          <p:nvPr/>
        </p:nvSpPr>
        <p:spPr>
          <a:xfrm>
            <a:off x="8115350" y="4608221"/>
            <a:ext cx="880369" cy="338554"/>
          </a:xfrm>
          <a:prstGeom prst="rect">
            <a:avLst/>
          </a:prstGeom>
          <a:noFill/>
        </p:spPr>
        <p:txBody>
          <a:bodyPr wrap="none" rtlCol="0">
            <a:spAutoFit/>
          </a:bodyPr>
          <a:lstStyle/>
          <a:p>
            <a:r>
              <a:rPr lang="en-US" sz="1600" dirty="0"/>
              <a:t>PC1 - 1</a:t>
            </a:r>
          </a:p>
        </p:txBody>
      </p:sp>
      <p:sp>
        <p:nvSpPr>
          <p:cNvPr id="89" name="TextBox 88">
            <a:extLst>
              <a:ext uri="{FF2B5EF4-FFF2-40B4-BE49-F238E27FC236}">
                <a16:creationId xmlns:a16="http://schemas.microsoft.com/office/drawing/2014/main" id="{91157FD5-15AE-534E-B3DF-36125EAA6E86}"/>
              </a:ext>
            </a:extLst>
          </p:cNvPr>
          <p:cNvSpPr txBox="1"/>
          <p:nvPr/>
        </p:nvSpPr>
        <p:spPr>
          <a:xfrm>
            <a:off x="8102993" y="4831956"/>
            <a:ext cx="880369" cy="338554"/>
          </a:xfrm>
          <a:prstGeom prst="rect">
            <a:avLst/>
          </a:prstGeom>
          <a:noFill/>
        </p:spPr>
        <p:txBody>
          <a:bodyPr wrap="none" rtlCol="0">
            <a:spAutoFit/>
          </a:bodyPr>
          <a:lstStyle/>
          <a:p>
            <a:r>
              <a:rPr lang="en-US" sz="1600" dirty="0"/>
              <a:t>PC3 - 2</a:t>
            </a:r>
          </a:p>
        </p:txBody>
      </p:sp>
      <p:sp>
        <p:nvSpPr>
          <p:cNvPr id="90" name="TextBox 89">
            <a:extLst>
              <a:ext uri="{FF2B5EF4-FFF2-40B4-BE49-F238E27FC236}">
                <a16:creationId xmlns:a16="http://schemas.microsoft.com/office/drawing/2014/main" id="{439631C4-5BDA-BC48-816E-1FA1AC0AF053}"/>
              </a:ext>
            </a:extLst>
          </p:cNvPr>
          <p:cNvSpPr txBox="1"/>
          <p:nvPr/>
        </p:nvSpPr>
        <p:spPr>
          <a:xfrm>
            <a:off x="8151753" y="3232219"/>
            <a:ext cx="992247" cy="338554"/>
          </a:xfrm>
          <a:prstGeom prst="rect">
            <a:avLst/>
          </a:prstGeom>
          <a:noFill/>
        </p:spPr>
        <p:txBody>
          <a:bodyPr wrap="square" rtlCol="0">
            <a:spAutoFit/>
          </a:bodyPr>
          <a:lstStyle/>
          <a:p>
            <a:r>
              <a:rPr lang="en-US" sz="1600" dirty="0"/>
              <a:t>PC3 - 1</a:t>
            </a:r>
          </a:p>
        </p:txBody>
      </p:sp>
      <p:sp>
        <p:nvSpPr>
          <p:cNvPr id="91" name="TextBox 90">
            <a:extLst>
              <a:ext uri="{FF2B5EF4-FFF2-40B4-BE49-F238E27FC236}">
                <a16:creationId xmlns:a16="http://schemas.microsoft.com/office/drawing/2014/main" id="{D5A42AB6-6D1F-AC48-97A1-EEC140C5134B}"/>
              </a:ext>
            </a:extLst>
          </p:cNvPr>
          <p:cNvSpPr txBox="1"/>
          <p:nvPr/>
        </p:nvSpPr>
        <p:spPr>
          <a:xfrm>
            <a:off x="6462662" y="1412609"/>
            <a:ext cx="880369" cy="338554"/>
          </a:xfrm>
          <a:prstGeom prst="rect">
            <a:avLst/>
          </a:prstGeom>
          <a:noFill/>
        </p:spPr>
        <p:txBody>
          <a:bodyPr wrap="none" rtlCol="0">
            <a:spAutoFit/>
          </a:bodyPr>
          <a:lstStyle/>
          <a:p>
            <a:r>
              <a:rPr lang="en-US" sz="1600" dirty="0"/>
              <a:t>PC3 - 4</a:t>
            </a:r>
          </a:p>
        </p:txBody>
      </p:sp>
      <p:sp>
        <p:nvSpPr>
          <p:cNvPr id="92" name="TextBox 91">
            <a:extLst>
              <a:ext uri="{FF2B5EF4-FFF2-40B4-BE49-F238E27FC236}">
                <a16:creationId xmlns:a16="http://schemas.microsoft.com/office/drawing/2014/main" id="{6C45AAAF-9298-FF4C-9360-CE2E53A39365}"/>
              </a:ext>
            </a:extLst>
          </p:cNvPr>
          <p:cNvSpPr txBox="1"/>
          <p:nvPr/>
        </p:nvSpPr>
        <p:spPr>
          <a:xfrm>
            <a:off x="5835246" y="1739678"/>
            <a:ext cx="207207" cy="338554"/>
          </a:xfrm>
          <a:prstGeom prst="rect">
            <a:avLst/>
          </a:prstGeom>
          <a:noFill/>
        </p:spPr>
        <p:txBody>
          <a:bodyPr wrap="square" rtlCol="0">
            <a:spAutoFit/>
          </a:bodyPr>
          <a:lstStyle/>
          <a:p>
            <a:r>
              <a:rPr lang="en-US" sz="1600" dirty="0"/>
              <a:t>4</a:t>
            </a:r>
          </a:p>
        </p:txBody>
      </p:sp>
      <p:sp>
        <p:nvSpPr>
          <p:cNvPr id="93" name="TextBox 92">
            <a:extLst>
              <a:ext uri="{FF2B5EF4-FFF2-40B4-BE49-F238E27FC236}">
                <a16:creationId xmlns:a16="http://schemas.microsoft.com/office/drawing/2014/main" id="{8BA4BA11-488B-C242-A0E4-0C7DFF694440}"/>
              </a:ext>
            </a:extLst>
          </p:cNvPr>
          <p:cNvSpPr txBox="1"/>
          <p:nvPr/>
        </p:nvSpPr>
        <p:spPr>
          <a:xfrm>
            <a:off x="7302148" y="2837420"/>
            <a:ext cx="298480" cy="338554"/>
          </a:xfrm>
          <a:prstGeom prst="rect">
            <a:avLst/>
          </a:prstGeom>
          <a:noFill/>
        </p:spPr>
        <p:txBody>
          <a:bodyPr wrap="none" rtlCol="0">
            <a:spAutoFit/>
          </a:bodyPr>
          <a:lstStyle/>
          <a:p>
            <a:r>
              <a:rPr lang="en-US" sz="1600" dirty="0"/>
              <a:t>1</a:t>
            </a:r>
          </a:p>
        </p:txBody>
      </p:sp>
      <p:sp>
        <p:nvSpPr>
          <p:cNvPr id="94" name="TextBox 93">
            <a:extLst>
              <a:ext uri="{FF2B5EF4-FFF2-40B4-BE49-F238E27FC236}">
                <a16:creationId xmlns:a16="http://schemas.microsoft.com/office/drawing/2014/main" id="{594CA287-C377-4345-AD9B-DD6EA6979D50}"/>
              </a:ext>
            </a:extLst>
          </p:cNvPr>
          <p:cNvSpPr txBox="1"/>
          <p:nvPr/>
        </p:nvSpPr>
        <p:spPr>
          <a:xfrm>
            <a:off x="7492520" y="4946641"/>
            <a:ext cx="298480" cy="338554"/>
          </a:xfrm>
          <a:prstGeom prst="rect">
            <a:avLst/>
          </a:prstGeom>
          <a:noFill/>
        </p:spPr>
        <p:txBody>
          <a:bodyPr wrap="none" rtlCol="0">
            <a:spAutoFit/>
          </a:bodyPr>
          <a:lstStyle/>
          <a:p>
            <a:r>
              <a:rPr lang="en-US" sz="1600" dirty="0"/>
              <a:t>2</a:t>
            </a:r>
          </a:p>
        </p:txBody>
      </p:sp>
      <p:sp>
        <p:nvSpPr>
          <p:cNvPr id="95" name="Rectangle 94">
            <a:extLst>
              <a:ext uri="{FF2B5EF4-FFF2-40B4-BE49-F238E27FC236}">
                <a16:creationId xmlns:a16="http://schemas.microsoft.com/office/drawing/2014/main" id="{40A4CDEA-26ED-194B-8651-2A6A9108727F}"/>
              </a:ext>
            </a:extLst>
          </p:cNvPr>
          <p:cNvSpPr/>
          <p:nvPr/>
        </p:nvSpPr>
        <p:spPr>
          <a:xfrm>
            <a:off x="6494017" y="1213511"/>
            <a:ext cx="882967" cy="5164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5B1ED9E2-40A2-2144-83E1-E35DB85C07D2}"/>
              </a:ext>
            </a:extLst>
          </p:cNvPr>
          <p:cNvSpPr/>
          <p:nvPr/>
        </p:nvSpPr>
        <p:spPr>
          <a:xfrm>
            <a:off x="8135611" y="2965622"/>
            <a:ext cx="835395" cy="5931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033EF323-6E6F-1942-ABA0-CC410C408BFA}"/>
              </a:ext>
            </a:extLst>
          </p:cNvPr>
          <p:cNvSpPr/>
          <p:nvPr/>
        </p:nvSpPr>
        <p:spPr>
          <a:xfrm>
            <a:off x="8097615" y="4621428"/>
            <a:ext cx="848677" cy="6054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709C5B96-7528-DC41-B99E-2A95710F4AAF}"/>
              </a:ext>
            </a:extLst>
          </p:cNvPr>
          <p:cNvGrpSpPr/>
          <p:nvPr/>
        </p:nvGrpSpPr>
        <p:grpSpPr>
          <a:xfrm>
            <a:off x="3557937" y="1416090"/>
            <a:ext cx="5073609" cy="4836429"/>
            <a:chOff x="3916284" y="1777950"/>
            <a:chExt cx="5073609" cy="4836429"/>
          </a:xfrm>
        </p:grpSpPr>
        <p:grpSp>
          <p:nvGrpSpPr>
            <p:cNvPr id="99" name="Group 98">
              <a:extLst>
                <a:ext uri="{FF2B5EF4-FFF2-40B4-BE49-F238E27FC236}">
                  <a16:creationId xmlns:a16="http://schemas.microsoft.com/office/drawing/2014/main" id="{87953D07-FDE0-AA4C-9447-2EC8FD2035A5}"/>
                </a:ext>
              </a:extLst>
            </p:cNvPr>
            <p:cNvGrpSpPr/>
            <p:nvPr/>
          </p:nvGrpSpPr>
          <p:grpSpPr>
            <a:xfrm>
              <a:off x="3916284" y="1777950"/>
              <a:ext cx="4271212" cy="4313931"/>
              <a:chOff x="1997243" y="1233052"/>
              <a:chExt cx="5694949" cy="5006367"/>
            </a:xfrm>
          </p:grpSpPr>
          <p:sp>
            <p:nvSpPr>
              <p:cNvPr id="115" name="Rectangle 114">
                <a:extLst>
                  <a:ext uri="{FF2B5EF4-FFF2-40B4-BE49-F238E27FC236}">
                    <a16:creationId xmlns:a16="http://schemas.microsoft.com/office/drawing/2014/main" id="{29D31C1D-9C7C-4943-A369-9867AC2889BB}"/>
                  </a:ext>
                </a:extLst>
              </p:cNvPr>
              <p:cNvSpPr/>
              <p:nvPr/>
            </p:nvSpPr>
            <p:spPr>
              <a:xfrm>
                <a:off x="4499812" y="1233052"/>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6" name="Rectangle 115">
                <a:extLst>
                  <a:ext uri="{FF2B5EF4-FFF2-40B4-BE49-F238E27FC236}">
                    <a16:creationId xmlns:a16="http://schemas.microsoft.com/office/drawing/2014/main" id="{92E0D577-CDAC-EB4A-B7EF-3F4F835D688C}"/>
                  </a:ext>
                </a:extLst>
              </p:cNvPr>
              <p:cNvSpPr/>
              <p:nvPr/>
            </p:nvSpPr>
            <p:spPr>
              <a:xfrm>
                <a:off x="6777790" y="4802272"/>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7" name="Rectangle 116">
                <a:extLst>
                  <a:ext uri="{FF2B5EF4-FFF2-40B4-BE49-F238E27FC236}">
                    <a16:creationId xmlns:a16="http://schemas.microsoft.com/office/drawing/2014/main" id="{E00F1E3E-18A4-DD49-8C51-0B8F7F511299}"/>
                  </a:ext>
                </a:extLst>
              </p:cNvPr>
              <p:cNvSpPr/>
              <p:nvPr/>
            </p:nvSpPr>
            <p:spPr>
              <a:xfrm>
                <a:off x="1997243" y="2971800"/>
                <a:ext cx="914400" cy="5573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8" name="Rectangle 117">
                <a:extLst>
                  <a:ext uri="{FF2B5EF4-FFF2-40B4-BE49-F238E27FC236}">
                    <a16:creationId xmlns:a16="http://schemas.microsoft.com/office/drawing/2014/main" id="{C46168EC-768B-1844-A896-CA1ED931337A}"/>
                  </a:ext>
                </a:extLst>
              </p:cNvPr>
              <p:cNvSpPr/>
              <p:nvPr/>
            </p:nvSpPr>
            <p:spPr>
              <a:xfrm>
                <a:off x="6777790" y="2932409"/>
                <a:ext cx="9144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9" name="Rectangle 118">
                <a:extLst>
                  <a:ext uri="{FF2B5EF4-FFF2-40B4-BE49-F238E27FC236}">
                    <a16:creationId xmlns:a16="http://schemas.microsoft.com/office/drawing/2014/main" id="{B30C458F-070E-F441-B72E-53BACBD68654}"/>
                  </a:ext>
                </a:extLst>
              </p:cNvPr>
              <p:cNvSpPr/>
              <p:nvPr/>
            </p:nvSpPr>
            <p:spPr>
              <a:xfrm>
                <a:off x="4499812" y="3327827"/>
                <a:ext cx="914400" cy="57414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0" name="TextBox 119">
                <a:extLst>
                  <a:ext uri="{FF2B5EF4-FFF2-40B4-BE49-F238E27FC236}">
                    <a16:creationId xmlns:a16="http://schemas.microsoft.com/office/drawing/2014/main" id="{154D5390-36DA-414C-939E-A13D2F3B3E90}"/>
                  </a:ext>
                </a:extLst>
              </p:cNvPr>
              <p:cNvSpPr txBox="1"/>
              <p:nvPr/>
            </p:nvSpPr>
            <p:spPr>
              <a:xfrm>
                <a:off x="4694555" y="1462992"/>
                <a:ext cx="716247" cy="451405"/>
              </a:xfrm>
              <a:prstGeom prst="rect">
                <a:avLst/>
              </a:prstGeom>
              <a:noFill/>
            </p:spPr>
            <p:txBody>
              <a:bodyPr wrap="square" rtlCol="0">
                <a:spAutoFit/>
              </a:bodyPr>
              <a:lstStyle/>
              <a:p>
                <a:r>
                  <a:rPr lang="en-US" sz="1600" dirty="0"/>
                  <a:t>B2</a:t>
                </a:r>
              </a:p>
            </p:txBody>
          </p:sp>
          <p:sp>
            <p:nvSpPr>
              <p:cNvPr id="121" name="TextBox 120">
                <a:extLst>
                  <a:ext uri="{FF2B5EF4-FFF2-40B4-BE49-F238E27FC236}">
                    <a16:creationId xmlns:a16="http://schemas.microsoft.com/office/drawing/2014/main" id="{614373E1-B71F-2946-BB8F-61254BF57597}"/>
                  </a:ext>
                </a:extLst>
              </p:cNvPr>
              <p:cNvSpPr txBox="1"/>
              <p:nvPr/>
            </p:nvSpPr>
            <p:spPr>
              <a:xfrm>
                <a:off x="2195398" y="3127998"/>
                <a:ext cx="716247" cy="451405"/>
              </a:xfrm>
              <a:prstGeom prst="rect">
                <a:avLst/>
              </a:prstGeom>
              <a:noFill/>
            </p:spPr>
            <p:txBody>
              <a:bodyPr wrap="square" rtlCol="0">
                <a:spAutoFit/>
              </a:bodyPr>
              <a:lstStyle/>
              <a:p>
                <a:r>
                  <a:rPr lang="en-US" sz="1600" dirty="0"/>
                  <a:t>B1</a:t>
                </a:r>
              </a:p>
            </p:txBody>
          </p:sp>
          <p:sp>
            <p:nvSpPr>
              <p:cNvPr id="122" name="TextBox 121">
                <a:extLst>
                  <a:ext uri="{FF2B5EF4-FFF2-40B4-BE49-F238E27FC236}">
                    <a16:creationId xmlns:a16="http://schemas.microsoft.com/office/drawing/2014/main" id="{5EFCCB8B-6FD7-734E-8CEC-C910647B4FBD}"/>
                  </a:ext>
                </a:extLst>
              </p:cNvPr>
              <p:cNvSpPr txBox="1"/>
              <p:nvPr/>
            </p:nvSpPr>
            <p:spPr>
              <a:xfrm>
                <a:off x="6926516" y="3100878"/>
                <a:ext cx="716247" cy="451405"/>
              </a:xfrm>
              <a:prstGeom prst="rect">
                <a:avLst/>
              </a:prstGeom>
              <a:noFill/>
            </p:spPr>
            <p:txBody>
              <a:bodyPr wrap="square" rtlCol="0">
                <a:spAutoFit/>
              </a:bodyPr>
              <a:lstStyle/>
              <a:p>
                <a:r>
                  <a:rPr lang="en-US" sz="1600" dirty="0"/>
                  <a:t>B4</a:t>
                </a:r>
              </a:p>
            </p:txBody>
          </p:sp>
          <p:sp>
            <p:nvSpPr>
              <p:cNvPr id="123" name="TextBox 122">
                <a:extLst>
                  <a:ext uri="{FF2B5EF4-FFF2-40B4-BE49-F238E27FC236}">
                    <a16:creationId xmlns:a16="http://schemas.microsoft.com/office/drawing/2014/main" id="{7820F803-2616-5049-A22F-36C3B5A787F5}"/>
                  </a:ext>
                </a:extLst>
              </p:cNvPr>
              <p:cNvSpPr txBox="1"/>
              <p:nvPr/>
            </p:nvSpPr>
            <p:spPr>
              <a:xfrm>
                <a:off x="6975945" y="4997862"/>
                <a:ext cx="716247" cy="451405"/>
              </a:xfrm>
              <a:prstGeom prst="rect">
                <a:avLst/>
              </a:prstGeom>
              <a:noFill/>
            </p:spPr>
            <p:txBody>
              <a:bodyPr wrap="square" rtlCol="0">
                <a:spAutoFit/>
              </a:bodyPr>
              <a:lstStyle/>
              <a:p>
                <a:r>
                  <a:rPr lang="en-US" sz="1600" dirty="0"/>
                  <a:t>B5</a:t>
                </a:r>
              </a:p>
            </p:txBody>
          </p:sp>
          <p:cxnSp>
            <p:nvCxnSpPr>
              <p:cNvPr id="124" name="Straight Connector 123">
                <a:extLst>
                  <a:ext uri="{FF2B5EF4-FFF2-40B4-BE49-F238E27FC236}">
                    <a16:creationId xmlns:a16="http://schemas.microsoft.com/office/drawing/2014/main" id="{A3121EA9-7BC5-A342-8377-8FC1C9AEFB2B}"/>
                  </a:ext>
                </a:extLst>
              </p:cNvPr>
              <p:cNvCxnSpPr>
                <a:cxnSpLocks/>
                <a:stCxn id="115" idx="1"/>
              </p:cNvCxnSpPr>
              <p:nvPr/>
            </p:nvCxnSpPr>
            <p:spPr>
              <a:xfrm flipH="1">
                <a:off x="2470922" y="1690252"/>
                <a:ext cx="2028891" cy="12485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901F766D-D1B6-1D45-852A-7FFC1B609FB2}"/>
                  </a:ext>
                </a:extLst>
              </p:cNvPr>
              <p:cNvCxnSpPr>
                <a:cxnSpLocks/>
                <a:stCxn id="115" idx="2"/>
                <a:endCxn id="119" idx="0"/>
              </p:cNvCxnSpPr>
              <p:nvPr/>
            </p:nvCxnSpPr>
            <p:spPr>
              <a:xfrm>
                <a:off x="4957012" y="2147452"/>
                <a:ext cx="0" cy="1180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E4DAF20F-401D-6241-B6E8-B2A1205E8C1A}"/>
                  </a:ext>
                </a:extLst>
              </p:cNvPr>
              <p:cNvCxnSpPr>
                <a:cxnSpLocks/>
                <a:endCxn id="118" idx="0"/>
              </p:cNvCxnSpPr>
              <p:nvPr/>
            </p:nvCxnSpPr>
            <p:spPr>
              <a:xfrm>
                <a:off x="5408785" y="1765289"/>
                <a:ext cx="1826204" cy="11671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4C05B84D-38AB-0449-A0EC-748D88D2023C}"/>
                  </a:ext>
                </a:extLst>
              </p:cNvPr>
              <p:cNvCxnSpPr>
                <a:stCxn id="118" idx="2"/>
                <a:endCxn id="116" idx="0"/>
              </p:cNvCxnSpPr>
              <p:nvPr/>
            </p:nvCxnSpPr>
            <p:spPr>
              <a:xfrm>
                <a:off x="7234990" y="3846809"/>
                <a:ext cx="0" cy="9554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E2C36ABC-F86B-7A4D-87F6-60BD78EF2CDE}"/>
                  </a:ext>
                </a:extLst>
              </p:cNvPr>
              <p:cNvCxnSpPr>
                <a:cxnSpLocks/>
                <a:stCxn id="117" idx="2"/>
              </p:cNvCxnSpPr>
              <p:nvPr/>
            </p:nvCxnSpPr>
            <p:spPr>
              <a:xfrm>
                <a:off x="2454443" y="3529128"/>
                <a:ext cx="0" cy="559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7A81190-30FF-1040-A046-34742A25E081}"/>
                  </a:ext>
                </a:extLst>
              </p:cNvPr>
              <p:cNvCxnSpPr>
                <a:cxnSpLocks/>
                <a:stCxn id="119" idx="2"/>
              </p:cNvCxnSpPr>
              <p:nvPr/>
            </p:nvCxnSpPr>
            <p:spPr>
              <a:xfrm>
                <a:off x="4957012" y="3901971"/>
                <a:ext cx="0" cy="530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CF9034C3-23BB-294F-B05A-897AB70757D8}"/>
                  </a:ext>
                </a:extLst>
              </p:cNvPr>
              <p:cNvCxnSpPr>
                <a:cxnSpLocks/>
              </p:cNvCxnSpPr>
              <p:nvPr/>
            </p:nvCxnSpPr>
            <p:spPr>
              <a:xfrm>
                <a:off x="6975944" y="5716672"/>
                <a:ext cx="0" cy="5227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8A876040-B83D-B04A-B3BF-98BCD8BEFBD5}"/>
                  </a:ext>
                </a:extLst>
              </p:cNvPr>
              <p:cNvCxnSpPr>
                <a:cxnSpLocks/>
              </p:cNvCxnSpPr>
              <p:nvPr/>
            </p:nvCxnSpPr>
            <p:spPr>
              <a:xfrm>
                <a:off x="7459580" y="5714673"/>
                <a:ext cx="222848" cy="223603"/>
              </a:xfrm>
              <a:prstGeom prst="line">
                <a:avLst/>
              </a:prstGeom>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329FACF5-5292-8C42-A6EC-65CC141EC998}"/>
                  </a:ext>
                </a:extLst>
              </p:cNvPr>
              <p:cNvSpPr txBox="1"/>
              <p:nvPr/>
            </p:nvSpPr>
            <p:spPr>
              <a:xfrm>
                <a:off x="4582636" y="3393745"/>
                <a:ext cx="716247" cy="451405"/>
              </a:xfrm>
              <a:prstGeom prst="rect">
                <a:avLst/>
              </a:prstGeom>
              <a:noFill/>
            </p:spPr>
            <p:txBody>
              <a:bodyPr wrap="square" rtlCol="0">
                <a:spAutoFit/>
              </a:bodyPr>
              <a:lstStyle/>
              <a:p>
                <a:r>
                  <a:rPr lang="en-US" sz="1600" dirty="0"/>
                  <a:t>B3</a:t>
                </a:r>
              </a:p>
            </p:txBody>
          </p:sp>
        </p:grpSp>
        <p:sp>
          <p:nvSpPr>
            <p:cNvPr id="105" name="Cloud 104">
              <a:extLst>
                <a:ext uri="{FF2B5EF4-FFF2-40B4-BE49-F238E27FC236}">
                  <a16:creationId xmlns:a16="http://schemas.microsoft.com/office/drawing/2014/main" id="{650025BD-2339-AC49-B7C2-247279311663}"/>
                </a:ext>
              </a:extLst>
            </p:cNvPr>
            <p:cNvSpPr/>
            <p:nvPr/>
          </p:nvSpPr>
          <p:spPr>
            <a:xfrm>
              <a:off x="4266016" y="2274097"/>
              <a:ext cx="1497800" cy="685800"/>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6" name="TextBox 105">
              <a:extLst>
                <a:ext uri="{FF2B5EF4-FFF2-40B4-BE49-F238E27FC236}">
                  <a16:creationId xmlns:a16="http://schemas.microsoft.com/office/drawing/2014/main" id="{9AF4B16B-33D4-024E-B3D8-1AEE58C62E94}"/>
                </a:ext>
              </a:extLst>
            </p:cNvPr>
            <p:cNvSpPr txBox="1"/>
            <p:nvPr/>
          </p:nvSpPr>
          <p:spPr>
            <a:xfrm>
              <a:off x="4307890" y="2367286"/>
              <a:ext cx="696024" cy="338554"/>
            </a:xfrm>
            <a:prstGeom prst="rect">
              <a:avLst/>
            </a:prstGeom>
            <a:noFill/>
          </p:spPr>
          <p:txBody>
            <a:bodyPr wrap="none" rtlCol="0">
              <a:spAutoFit/>
            </a:bodyPr>
            <a:lstStyle/>
            <a:p>
              <a:r>
                <a:rPr lang="en-US" sz="1600" dirty="0"/>
                <a:t>LAN2</a:t>
              </a:r>
            </a:p>
          </p:txBody>
        </p:sp>
        <p:sp>
          <p:nvSpPr>
            <p:cNvPr id="107" name="Cloud 106">
              <a:extLst>
                <a:ext uri="{FF2B5EF4-FFF2-40B4-BE49-F238E27FC236}">
                  <a16:creationId xmlns:a16="http://schemas.microsoft.com/office/drawing/2014/main" id="{AED8C3E4-2CC0-8A4D-8F5A-7BFBC8ABAE4E}"/>
                </a:ext>
              </a:extLst>
            </p:cNvPr>
            <p:cNvSpPr/>
            <p:nvPr/>
          </p:nvSpPr>
          <p:spPr>
            <a:xfrm>
              <a:off x="5835701" y="2758323"/>
              <a:ext cx="2397762" cy="435245"/>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8" name="TextBox 107">
              <a:extLst>
                <a:ext uri="{FF2B5EF4-FFF2-40B4-BE49-F238E27FC236}">
                  <a16:creationId xmlns:a16="http://schemas.microsoft.com/office/drawing/2014/main" id="{6A9AC3F4-8541-354A-AD43-BB424B729514}"/>
                </a:ext>
              </a:extLst>
            </p:cNvPr>
            <p:cNvSpPr txBox="1"/>
            <p:nvPr/>
          </p:nvSpPr>
          <p:spPr>
            <a:xfrm>
              <a:off x="6608312" y="2816884"/>
              <a:ext cx="781029" cy="338554"/>
            </a:xfrm>
            <a:prstGeom prst="rect">
              <a:avLst/>
            </a:prstGeom>
            <a:noFill/>
          </p:spPr>
          <p:txBody>
            <a:bodyPr wrap="square" rtlCol="0">
              <a:spAutoFit/>
            </a:bodyPr>
            <a:lstStyle/>
            <a:p>
              <a:r>
                <a:rPr lang="en-US" sz="1600" dirty="0"/>
                <a:t>LAN5</a:t>
              </a:r>
            </a:p>
          </p:txBody>
        </p:sp>
        <p:sp>
          <p:nvSpPr>
            <p:cNvPr id="109" name="Cloud 108">
              <a:extLst>
                <a:ext uri="{FF2B5EF4-FFF2-40B4-BE49-F238E27FC236}">
                  <a16:creationId xmlns:a16="http://schemas.microsoft.com/office/drawing/2014/main" id="{6979F85C-6C99-A844-AB8A-9A7CA17C13EC}"/>
                </a:ext>
              </a:extLst>
            </p:cNvPr>
            <p:cNvSpPr/>
            <p:nvPr/>
          </p:nvSpPr>
          <p:spPr>
            <a:xfrm>
              <a:off x="7012642" y="4177637"/>
              <a:ext cx="1497800" cy="603980"/>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0" name="TextBox 109">
              <a:extLst>
                <a:ext uri="{FF2B5EF4-FFF2-40B4-BE49-F238E27FC236}">
                  <a16:creationId xmlns:a16="http://schemas.microsoft.com/office/drawing/2014/main" id="{B61464D3-031E-E442-BB54-97B9BBA64C6C}"/>
                </a:ext>
              </a:extLst>
            </p:cNvPr>
            <p:cNvSpPr txBox="1"/>
            <p:nvPr/>
          </p:nvSpPr>
          <p:spPr>
            <a:xfrm>
              <a:off x="7196573" y="4281865"/>
              <a:ext cx="696024" cy="338554"/>
            </a:xfrm>
            <a:prstGeom prst="rect">
              <a:avLst/>
            </a:prstGeom>
            <a:noFill/>
          </p:spPr>
          <p:txBody>
            <a:bodyPr wrap="none" rtlCol="0">
              <a:spAutoFit/>
            </a:bodyPr>
            <a:lstStyle/>
            <a:p>
              <a:r>
                <a:rPr lang="en-US" sz="1600" dirty="0"/>
                <a:t>LAN1</a:t>
              </a:r>
            </a:p>
          </p:txBody>
        </p:sp>
        <p:sp>
          <p:nvSpPr>
            <p:cNvPr id="111" name="Cloud 110">
              <a:extLst>
                <a:ext uri="{FF2B5EF4-FFF2-40B4-BE49-F238E27FC236}">
                  <a16:creationId xmlns:a16="http://schemas.microsoft.com/office/drawing/2014/main" id="{61307489-503D-5748-A8E7-41022340E895}"/>
                </a:ext>
              </a:extLst>
            </p:cNvPr>
            <p:cNvSpPr/>
            <p:nvPr/>
          </p:nvSpPr>
          <p:spPr>
            <a:xfrm>
              <a:off x="7107912" y="6010399"/>
              <a:ext cx="766608" cy="603980"/>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2" name="TextBox 111">
              <a:extLst>
                <a:ext uri="{FF2B5EF4-FFF2-40B4-BE49-F238E27FC236}">
                  <a16:creationId xmlns:a16="http://schemas.microsoft.com/office/drawing/2014/main" id="{487CC1C7-32F7-D046-AAFD-5F6D079D3FDC}"/>
                </a:ext>
              </a:extLst>
            </p:cNvPr>
            <p:cNvSpPr txBox="1"/>
            <p:nvPr/>
          </p:nvSpPr>
          <p:spPr>
            <a:xfrm>
              <a:off x="7157045" y="6128390"/>
              <a:ext cx="800707" cy="338554"/>
            </a:xfrm>
            <a:prstGeom prst="rect">
              <a:avLst/>
            </a:prstGeom>
            <a:noFill/>
          </p:spPr>
          <p:txBody>
            <a:bodyPr wrap="square" rtlCol="0">
              <a:spAutoFit/>
            </a:bodyPr>
            <a:lstStyle/>
            <a:p>
              <a:r>
                <a:rPr lang="en-US" sz="1600" dirty="0"/>
                <a:t>LAN3</a:t>
              </a:r>
            </a:p>
          </p:txBody>
        </p:sp>
        <p:sp>
          <p:nvSpPr>
            <p:cNvPr id="113" name="Cloud 112">
              <a:extLst>
                <a:ext uri="{FF2B5EF4-FFF2-40B4-BE49-F238E27FC236}">
                  <a16:creationId xmlns:a16="http://schemas.microsoft.com/office/drawing/2014/main" id="{7F3D769C-0468-C04A-AB9A-FB0727A16C12}"/>
                </a:ext>
              </a:extLst>
            </p:cNvPr>
            <p:cNvSpPr/>
            <p:nvPr/>
          </p:nvSpPr>
          <p:spPr>
            <a:xfrm flipV="1">
              <a:off x="7904869" y="5787827"/>
              <a:ext cx="1085024" cy="501761"/>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4" name="TextBox 113">
              <a:extLst>
                <a:ext uri="{FF2B5EF4-FFF2-40B4-BE49-F238E27FC236}">
                  <a16:creationId xmlns:a16="http://schemas.microsoft.com/office/drawing/2014/main" id="{33CA8616-491E-7D44-9834-6A0AC9D72BF0}"/>
                </a:ext>
              </a:extLst>
            </p:cNvPr>
            <p:cNvSpPr txBox="1"/>
            <p:nvPr/>
          </p:nvSpPr>
          <p:spPr>
            <a:xfrm>
              <a:off x="7908359" y="5859796"/>
              <a:ext cx="741370" cy="338554"/>
            </a:xfrm>
            <a:prstGeom prst="rect">
              <a:avLst/>
            </a:prstGeom>
            <a:noFill/>
          </p:spPr>
          <p:txBody>
            <a:bodyPr wrap="square" rtlCol="0">
              <a:spAutoFit/>
            </a:bodyPr>
            <a:lstStyle/>
            <a:p>
              <a:r>
                <a:rPr lang="en-US" sz="1600" dirty="0"/>
                <a:t>LAN4</a:t>
              </a:r>
            </a:p>
          </p:txBody>
        </p:sp>
      </p:grpSp>
    </p:spTree>
    <p:extLst>
      <p:ext uri="{BB962C8B-B14F-4D97-AF65-F5344CB8AC3E}">
        <p14:creationId xmlns:p14="http://schemas.microsoft.com/office/powerpoint/2010/main" val="1989092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subTnLst>
                                    <p:set>
                                      <p:cBhvr override="childStyle">
                                        <p:cTn dur="1" fill="hold" display="0" masterRel="nextClick" afterEffect="1"/>
                                        <p:tgtEl>
                                          <p:spTgt spid="73"/>
                                        </p:tgtEl>
                                        <p:attrNameLst>
                                          <p:attrName>style.visibility</p:attrName>
                                        </p:attrNameLst>
                                      </p:cBhvr>
                                      <p:to>
                                        <p:strVal val="hidden"/>
                                      </p:to>
                                    </p:set>
                                  </p:subTnLst>
                                </p:cTn>
                              </p:par>
                              <p:par>
                                <p:cTn id="7" presetID="0" presetClass="path" presetSubtype="0" accel="50000" decel="50000" fill="hold" grpId="0" nodeType="withEffect">
                                  <p:stCondLst>
                                    <p:cond delay="0"/>
                                  </p:stCondLst>
                                  <p:childTnLst>
                                    <p:animMotion origin="layout" path="M 1.38889E-6 4.44444E-6 L 0.10156 -0.04537 " pathEditMode="relative" rAng="0" ptsTypes="AA">
                                      <p:cBhvr>
                                        <p:cTn id="8" dur="3000" fill="hold"/>
                                        <p:tgtEl>
                                          <p:spTgt spid="73"/>
                                        </p:tgtEl>
                                        <p:attrNameLst>
                                          <p:attrName>ppt_x</p:attrName>
                                          <p:attrName>ppt_y</p:attrName>
                                        </p:attrNameLst>
                                      </p:cBhvr>
                                      <p:rCtr x="5069" y="-2269"/>
                                    </p:animMotion>
                                  </p:childTnLst>
                                  <p:subTnLst>
                                    <p:set>
                                      <p:cBhvr override="childStyle">
                                        <p:cTn dur="1" fill="hold" display="0" masterRel="nextClick" afterEffect="1"/>
                                        <p:tgtEl>
                                          <p:spTgt spid="73"/>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74"/>
                                        </p:tgtEl>
                                        <p:attrNameLst>
                                          <p:attrName>style.visibility</p:attrName>
                                        </p:attrNameLst>
                                      </p:cBhvr>
                                      <p:to>
                                        <p:strVal val="visible"/>
                                      </p:to>
                                    </p:set>
                                  </p:childTnLst>
                                  <p:subTnLst>
                                    <p:set>
                                      <p:cBhvr override="childStyle">
                                        <p:cTn dur="1" fill="hold" display="0" masterRel="nextClick" afterEffect="1"/>
                                        <p:tgtEl>
                                          <p:spTgt spid="74"/>
                                        </p:tgtEl>
                                        <p:attrNameLst>
                                          <p:attrName>style.visibility</p:attrName>
                                        </p:attrNameLst>
                                      </p:cBhvr>
                                      <p:to>
                                        <p:strVal val="hidden"/>
                                      </p:to>
                                    </p:set>
                                  </p:subTnLst>
                                </p:cTn>
                              </p:par>
                              <p:par>
                                <p:cTn id="17" presetID="0" presetClass="path" presetSubtype="0" accel="50000" decel="50000" fill="hold" grpId="0" nodeType="withEffect">
                                  <p:stCondLst>
                                    <p:cond delay="0"/>
                                  </p:stCondLst>
                                  <p:childTnLst>
                                    <p:animMotion origin="layout" path="M -3.88889E-6 1.11111E-6 L 0.08334 0.11065 " pathEditMode="relative" rAng="0" ptsTypes="AA">
                                      <p:cBhvr>
                                        <p:cTn id="18" dur="3000" fill="hold"/>
                                        <p:tgtEl>
                                          <p:spTgt spid="74"/>
                                        </p:tgtEl>
                                        <p:attrNameLst>
                                          <p:attrName>ppt_x</p:attrName>
                                          <p:attrName>ppt_y</p:attrName>
                                        </p:attrNameLst>
                                      </p:cBhvr>
                                      <p:rCtr x="5139" y="4954"/>
                                    </p:animMotion>
                                  </p:childTnLst>
                                  <p:subTnLst>
                                    <p:set>
                                      <p:cBhvr override="childStyle">
                                        <p:cTn dur="1" fill="hold" display="0" masterRel="nextClick" afterEffect="1"/>
                                        <p:tgtEl>
                                          <p:spTgt spid="74"/>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76"/>
                                        </p:tgtEl>
                                        <p:attrNameLst>
                                          <p:attrName>style.visibility</p:attrName>
                                        </p:attrNameLst>
                                      </p:cBhvr>
                                      <p:to>
                                        <p:strVal val="visible"/>
                                      </p:to>
                                    </p:set>
                                  </p:childTnLst>
                                  <p:subTnLst>
                                    <p:set>
                                      <p:cBhvr override="childStyle">
                                        <p:cTn dur="1" fill="hold" display="0" masterRel="nextClick" afterEffect="1"/>
                                        <p:tgtEl>
                                          <p:spTgt spid="76"/>
                                        </p:tgtEl>
                                        <p:attrNameLst>
                                          <p:attrName>style.visibility</p:attrName>
                                        </p:attrNameLst>
                                      </p:cBhvr>
                                      <p:to>
                                        <p:strVal val="hidden"/>
                                      </p:to>
                                    </p:set>
                                  </p:subTnLst>
                                </p:cTn>
                              </p:par>
                              <p:par>
                                <p:cTn id="23" presetID="0" presetClass="path" presetSubtype="0" accel="50000" decel="50000" fill="hold" grpId="0" nodeType="withEffect">
                                  <p:stCondLst>
                                    <p:cond delay="0"/>
                                  </p:stCondLst>
                                  <p:childTnLst>
                                    <p:animMotion origin="layout" path="M 2.77778E-6 2.96296E-6 L -0.11962 0.11458 " pathEditMode="relative" rAng="0" ptsTypes="AA">
                                      <p:cBhvr>
                                        <p:cTn id="24" dur="3000" fill="hold"/>
                                        <p:tgtEl>
                                          <p:spTgt spid="76"/>
                                        </p:tgtEl>
                                        <p:attrNameLst>
                                          <p:attrName>ppt_x</p:attrName>
                                          <p:attrName>ppt_y</p:attrName>
                                        </p:attrNameLst>
                                      </p:cBhvr>
                                      <p:rCtr x="-5990" y="5718"/>
                                    </p:animMotion>
                                  </p:childTnLst>
                                  <p:subTnLst>
                                    <p:set>
                                      <p:cBhvr override="childStyle">
                                        <p:cTn dur="1" fill="hold" display="0" masterRel="sameClick" afterEffect="1">
                                          <p:stCondLst>
                                            <p:cond evt="end" delay="0">
                                              <p:tn val="23"/>
                                            </p:cond>
                                          </p:stCondLst>
                                        </p:cTn>
                                        <p:tgtEl>
                                          <p:spTgt spid="76"/>
                                        </p:tgtEl>
                                        <p:attrNameLst>
                                          <p:attrName>style.visibility</p:attrName>
                                        </p:attrNameLst>
                                      </p:cBhvr>
                                      <p:to>
                                        <p:strVal val="hidden"/>
                                      </p:to>
                                    </p:set>
                                  </p:subTnLst>
                                </p:cTn>
                              </p:par>
                              <p:par>
                                <p:cTn id="25" presetID="1" presetClass="entr" presetSubtype="0" fill="hold" grpId="1"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subTnLst>
                                    <p:set>
                                      <p:cBhvr override="childStyle">
                                        <p:cTn dur="1" fill="hold" display="0" masterRel="nextClick" afterEffect="1"/>
                                        <p:tgtEl>
                                          <p:spTgt spid="75"/>
                                        </p:tgtEl>
                                        <p:attrNameLst>
                                          <p:attrName>style.visibility</p:attrName>
                                        </p:attrNameLst>
                                      </p:cBhvr>
                                      <p:to>
                                        <p:strVal val="hidden"/>
                                      </p:to>
                                    </p:set>
                                  </p:subTnLst>
                                </p:cTn>
                              </p:par>
                              <p:par>
                                <p:cTn id="27" presetID="0" presetClass="path" presetSubtype="0" accel="50000" decel="50000" fill="hold" grpId="0" nodeType="withEffect">
                                  <p:stCondLst>
                                    <p:cond delay="0"/>
                                  </p:stCondLst>
                                  <p:childTnLst>
                                    <p:animMotion origin="layout" path="M 5.55556E-7 2.96296E-6 L 0.01771 0.11945 " pathEditMode="relative" rAng="0" ptsTypes="AA">
                                      <p:cBhvr>
                                        <p:cTn id="28" dur="3000" fill="hold"/>
                                        <p:tgtEl>
                                          <p:spTgt spid="75"/>
                                        </p:tgtEl>
                                        <p:attrNameLst>
                                          <p:attrName>ppt_x</p:attrName>
                                          <p:attrName>ppt_y</p:attrName>
                                        </p:attrNameLst>
                                      </p:cBhvr>
                                      <p:rCtr x="0" y="3912"/>
                                    </p:animMotion>
                                  </p:childTnLst>
                                  <p:subTnLst>
                                    <p:set>
                                      <p:cBhvr override="childStyle">
                                        <p:cTn dur="1" fill="hold" display="0" masterRel="nextClick" afterEffect="1"/>
                                        <p:tgtEl>
                                          <p:spTgt spid="75"/>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childTnLst>
                                    <p:set>
                                      <p:cBhvr>
                                        <p:cTn id="36" dur="1" fill="hold">
                                          <p:stCondLst>
                                            <p:cond delay="0"/>
                                          </p:stCondLst>
                                        </p:cTn>
                                        <p:tgtEl>
                                          <p:spTgt spid="78"/>
                                        </p:tgtEl>
                                        <p:attrNameLst>
                                          <p:attrName>style.visibility</p:attrName>
                                        </p:attrNameLst>
                                      </p:cBhvr>
                                      <p:to>
                                        <p:strVal val="visible"/>
                                      </p:to>
                                    </p:set>
                                  </p:childTnLst>
                                  <p:subTnLst>
                                    <p:set>
                                      <p:cBhvr override="childStyle">
                                        <p:cTn dur="1" fill="hold" display="0" masterRel="nextClick" afterEffect="1"/>
                                        <p:tgtEl>
                                          <p:spTgt spid="78"/>
                                        </p:tgtEl>
                                        <p:attrNameLst>
                                          <p:attrName>style.visibility</p:attrName>
                                        </p:attrNameLst>
                                      </p:cBhvr>
                                      <p:to>
                                        <p:strVal val="hidden"/>
                                      </p:to>
                                    </p:set>
                                  </p:subTnLst>
                                </p:cTn>
                              </p:par>
                              <p:par>
                                <p:cTn id="37" presetID="42" presetClass="path" presetSubtype="0" accel="50000" decel="50000" fill="hold" grpId="0" nodeType="withEffect">
                                  <p:stCondLst>
                                    <p:cond delay="0"/>
                                  </p:stCondLst>
                                  <p:childTnLst>
                                    <p:animMotion origin="layout" path="M 2.22222E-6 -1.48148E-6 L -0.02031 0.20973 " pathEditMode="relative" rAng="0" ptsTypes="AA">
                                      <p:cBhvr>
                                        <p:cTn id="38" dur="3000" fill="hold"/>
                                        <p:tgtEl>
                                          <p:spTgt spid="78"/>
                                        </p:tgtEl>
                                        <p:attrNameLst>
                                          <p:attrName>ppt_x</p:attrName>
                                          <p:attrName>ppt_y</p:attrName>
                                        </p:attrNameLst>
                                      </p:cBhvr>
                                      <p:rCtr x="538" y="9491"/>
                                    </p:animMotion>
                                  </p:childTnLst>
                                  <p:subTnLst>
                                    <p:set>
                                      <p:cBhvr override="childStyle">
                                        <p:cTn dur="1" fill="hold" display="0" masterRel="nextClick" afterEffect="1"/>
                                        <p:tgtEl>
                                          <p:spTgt spid="78"/>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 nodeType="clickEffect">
                                  <p:stCondLst>
                                    <p:cond delay="0"/>
                                  </p:stCondLst>
                                  <p:childTnLst>
                                    <p:set>
                                      <p:cBhvr>
                                        <p:cTn id="46" dur="1" fill="hold">
                                          <p:stCondLst>
                                            <p:cond delay="0"/>
                                          </p:stCondLst>
                                        </p:cTn>
                                        <p:tgtEl>
                                          <p:spTgt spid="82"/>
                                        </p:tgtEl>
                                        <p:attrNameLst>
                                          <p:attrName>style.visibility</p:attrName>
                                        </p:attrNameLst>
                                      </p:cBhvr>
                                      <p:to>
                                        <p:strVal val="visible"/>
                                      </p:to>
                                    </p:set>
                                  </p:childTnLst>
                                  <p:subTnLst>
                                    <p:set>
                                      <p:cBhvr override="childStyle">
                                        <p:cTn dur="1" fill="hold" display="0" masterRel="nextClick" afterEffect="1"/>
                                        <p:tgtEl>
                                          <p:spTgt spid="82"/>
                                        </p:tgtEl>
                                        <p:attrNameLst>
                                          <p:attrName>style.visibility</p:attrName>
                                        </p:attrNameLst>
                                      </p:cBhvr>
                                      <p:to>
                                        <p:strVal val="hidden"/>
                                      </p:to>
                                    </p:set>
                                  </p:subTnLst>
                                </p:cTn>
                              </p:par>
                              <p:par>
                                <p:cTn id="47" presetID="0" presetClass="path" presetSubtype="0" accel="50000" decel="50000" fill="hold" grpId="0" nodeType="withEffect">
                                  <p:stCondLst>
                                    <p:cond delay="0"/>
                                  </p:stCondLst>
                                  <p:childTnLst>
                                    <p:animMotion origin="layout" path="M 4.72222E-6 -3.7037E-6 L -0.01737 0.14028 " pathEditMode="relative" rAng="0" ptsTypes="AA">
                                      <p:cBhvr>
                                        <p:cTn id="48" dur="3000" fill="hold"/>
                                        <p:tgtEl>
                                          <p:spTgt spid="82"/>
                                        </p:tgtEl>
                                        <p:attrNameLst>
                                          <p:attrName>ppt_x</p:attrName>
                                          <p:attrName>ppt_y</p:attrName>
                                        </p:attrNameLst>
                                      </p:cBhvr>
                                      <p:rCtr x="-868" y="7014"/>
                                    </p:animMotion>
                                  </p:childTnLst>
                                  <p:subTnLst>
                                    <p:set>
                                      <p:cBhvr override="childStyle">
                                        <p:cTn dur="1" fill="hold" display="0" masterRel="nextClick" afterEffect="1"/>
                                        <p:tgtEl>
                                          <p:spTgt spid="82"/>
                                        </p:tgtEl>
                                        <p:attrNameLst>
                                          <p:attrName>style.visibility</p:attrName>
                                        </p:attrNameLst>
                                      </p:cBhvr>
                                      <p:to>
                                        <p:strVal val="hidden"/>
                                      </p:to>
                                    </p:set>
                                  </p:subTnLst>
                                </p:cTn>
                              </p:par>
                              <p:par>
                                <p:cTn id="49" presetID="1" presetClass="entr" presetSubtype="0" fill="hold" grpId="1" nodeType="withEffect">
                                  <p:stCondLst>
                                    <p:cond delay="0"/>
                                  </p:stCondLst>
                                  <p:childTnLst>
                                    <p:set>
                                      <p:cBhvr>
                                        <p:cTn id="50" dur="1" fill="hold">
                                          <p:stCondLst>
                                            <p:cond delay="0"/>
                                          </p:stCondLst>
                                        </p:cTn>
                                        <p:tgtEl>
                                          <p:spTgt spid="81"/>
                                        </p:tgtEl>
                                        <p:attrNameLst>
                                          <p:attrName>style.visibility</p:attrName>
                                        </p:attrNameLst>
                                      </p:cBhvr>
                                      <p:to>
                                        <p:strVal val="visible"/>
                                      </p:to>
                                    </p:set>
                                  </p:childTnLst>
                                  <p:subTnLst>
                                    <p:set>
                                      <p:cBhvr override="childStyle">
                                        <p:cTn dur="1" fill="hold" display="0" masterRel="nextClick" afterEffect="1"/>
                                        <p:tgtEl>
                                          <p:spTgt spid="81"/>
                                        </p:tgtEl>
                                        <p:attrNameLst>
                                          <p:attrName>style.visibility</p:attrName>
                                        </p:attrNameLst>
                                      </p:cBhvr>
                                      <p:to>
                                        <p:strVal val="hidden"/>
                                      </p:to>
                                    </p:set>
                                  </p:subTnLst>
                                </p:cTn>
                              </p:par>
                              <p:par>
                                <p:cTn id="51" presetID="0" presetClass="path" presetSubtype="0" accel="50000" decel="50000" fill="hold" grpId="0" nodeType="withEffect">
                                  <p:stCondLst>
                                    <p:cond delay="0"/>
                                  </p:stCondLst>
                                  <p:childTnLst>
                                    <p:animMotion origin="layout" path="M 2.77778E-7 -3.7037E-6 L 0.07222 0.12778 " pathEditMode="relative" rAng="0" ptsTypes="AA">
                                      <p:cBhvr>
                                        <p:cTn id="52" dur="3000" fill="hold"/>
                                        <p:tgtEl>
                                          <p:spTgt spid="81"/>
                                        </p:tgtEl>
                                        <p:attrNameLst>
                                          <p:attrName>ppt_x</p:attrName>
                                          <p:attrName>ppt_y</p:attrName>
                                        </p:attrNameLst>
                                      </p:cBhvr>
                                      <p:rCtr x="3611" y="6389"/>
                                    </p:animMotion>
                                  </p:childTnLst>
                                  <p:subTnLst>
                                    <p:set>
                                      <p:cBhvr override="childStyle">
                                        <p:cTn dur="1" fill="hold" display="0" masterRel="nextClick" afterEffect="1"/>
                                        <p:tgtEl>
                                          <p:spTgt spid="81"/>
                                        </p:tgtEl>
                                        <p:attrNameLst>
                                          <p:attrName>style.visibility</p:attrName>
                                        </p:attrNameLst>
                                      </p:cBhvr>
                                      <p:to>
                                        <p:strVal val="hidden"/>
                                      </p:to>
                                    </p:set>
                                  </p:subTnLst>
                                </p:cTn>
                              </p:par>
                            </p:childTnLst>
                          </p:cTn>
                        </p:par>
                      </p:childTnLst>
                    </p:cTn>
                  </p:par>
                  <p:par>
                    <p:cTn id="53" fill="hold">
                      <p:stCondLst>
                        <p:cond delay="indefinite"/>
                      </p:stCondLst>
                      <p:childTnLst>
                        <p:par>
                          <p:cTn id="54" fill="hold">
                            <p:stCondLst>
                              <p:cond delay="0"/>
                            </p:stCondLst>
                            <p:childTnLst>
                              <p:par>
                                <p:cTn id="55" presetID="32" presetClass="emph" presetSubtype="0" fill="hold" nodeType="clickEffect">
                                  <p:stCondLst>
                                    <p:cond delay="0"/>
                                  </p:stCondLst>
                                  <p:childTnLst>
                                    <p:animRot by="120000">
                                      <p:cBhvr>
                                        <p:cTn id="56" dur="300" fill="hold">
                                          <p:stCondLst>
                                            <p:cond delay="0"/>
                                          </p:stCondLst>
                                        </p:cTn>
                                        <p:tgtEl>
                                          <p:spTgt spid="59"/>
                                        </p:tgtEl>
                                        <p:attrNameLst>
                                          <p:attrName>r</p:attrName>
                                        </p:attrNameLst>
                                      </p:cBhvr>
                                    </p:animRot>
                                    <p:animRot by="-240000">
                                      <p:cBhvr>
                                        <p:cTn id="57" dur="600" fill="hold">
                                          <p:stCondLst>
                                            <p:cond delay="600"/>
                                          </p:stCondLst>
                                        </p:cTn>
                                        <p:tgtEl>
                                          <p:spTgt spid="59"/>
                                        </p:tgtEl>
                                        <p:attrNameLst>
                                          <p:attrName>r</p:attrName>
                                        </p:attrNameLst>
                                      </p:cBhvr>
                                    </p:animRot>
                                    <p:animRot by="240000">
                                      <p:cBhvr>
                                        <p:cTn id="58" dur="600" fill="hold">
                                          <p:stCondLst>
                                            <p:cond delay="1200"/>
                                          </p:stCondLst>
                                        </p:cTn>
                                        <p:tgtEl>
                                          <p:spTgt spid="59"/>
                                        </p:tgtEl>
                                        <p:attrNameLst>
                                          <p:attrName>r</p:attrName>
                                        </p:attrNameLst>
                                      </p:cBhvr>
                                    </p:animRot>
                                    <p:animRot by="-240000">
                                      <p:cBhvr>
                                        <p:cTn id="59" dur="600" fill="hold">
                                          <p:stCondLst>
                                            <p:cond delay="1800"/>
                                          </p:stCondLst>
                                        </p:cTn>
                                        <p:tgtEl>
                                          <p:spTgt spid="59"/>
                                        </p:tgtEl>
                                        <p:attrNameLst>
                                          <p:attrName>r</p:attrName>
                                        </p:attrNameLst>
                                      </p:cBhvr>
                                    </p:animRot>
                                    <p:animRot by="120000">
                                      <p:cBhvr>
                                        <p:cTn id="60" dur="600" fill="hold">
                                          <p:stCondLst>
                                            <p:cond delay="2400"/>
                                          </p:stCondLst>
                                        </p:cTn>
                                        <p:tgtEl>
                                          <p:spTgt spid="59"/>
                                        </p:tgtEl>
                                        <p:attrNameLst>
                                          <p:attrName>r</p:attrName>
                                        </p:attrNameLst>
                                      </p:cBhvr>
                                    </p:animRo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80"/>
                                        </p:tgtEl>
                                        <p:attrNameLst>
                                          <p:attrName>style.visibility</p:attrName>
                                        </p:attrNameLst>
                                      </p:cBhvr>
                                      <p:to>
                                        <p:strVal val="visible"/>
                                      </p:to>
                                    </p:set>
                                  </p:childTnLst>
                                  <p:subTnLst>
                                    <p:set>
                                      <p:cBhvr override="childStyle">
                                        <p:cTn dur="1" fill="hold" display="0" masterRel="nextClick" afterEffect="1"/>
                                        <p:tgtEl>
                                          <p:spTgt spid="80"/>
                                        </p:tgtEl>
                                        <p:attrNameLst>
                                          <p:attrName>style.visibility</p:attrName>
                                        </p:attrNameLst>
                                      </p:cBhvr>
                                      <p:to>
                                        <p:strVal val="hidden"/>
                                      </p:to>
                                    </p:set>
                                  </p:subTnLst>
                                </p:cTn>
                              </p:par>
                              <p:par>
                                <p:cTn id="65" presetID="50" presetClass="path" presetSubtype="0" accel="50000" decel="50000" fill="hold" grpId="1" nodeType="withEffect">
                                  <p:stCondLst>
                                    <p:cond delay="0"/>
                                  </p:stCondLst>
                                  <p:childTnLst>
                                    <p:animMotion origin="layout" path="M 1.45833E-6 2.22222E-6 L 0.20586 2.22222E-6 C 0.29805 2.22222E-6 0.41185 0.16967 0.41185 0.30764 L 0.41185 0.61551 " pathEditMode="relative" rAng="0" ptsTypes="AAAA">
                                      <p:cBhvr>
                                        <p:cTn id="66" dur="2000" spd="-100000" fill="hold"/>
                                        <p:tgtEl>
                                          <p:spTgt spid="80"/>
                                        </p:tgtEl>
                                        <p:attrNameLst>
                                          <p:attrName>ppt_x</p:attrName>
                                          <p:attrName>ppt_y</p:attrName>
                                        </p:attrNameLst>
                                      </p:cBhvr>
                                      <p:rCtr x="20586" y="30764"/>
                                    </p:animMotion>
                                  </p:childTnLst>
                                </p:cTn>
                              </p:par>
                            </p:childTnLst>
                          </p:cTn>
                        </p:par>
                        <p:par>
                          <p:cTn id="67" fill="hold">
                            <p:stCondLst>
                              <p:cond delay="2000"/>
                            </p:stCondLst>
                            <p:childTnLst>
                              <p:par>
                                <p:cTn id="68" presetID="1" presetClass="entr" presetSubtype="0" fill="hold" grpId="0" nodeType="afterEffect">
                                  <p:stCondLst>
                                    <p:cond delay="0"/>
                                  </p:stCondLst>
                                  <p:childTnLst>
                                    <p:set>
                                      <p:cBhvr>
                                        <p:cTn id="69" dur="1" fill="hold">
                                          <p:stCondLst>
                                            <p:cond delay="0"/>
                                          </p:stCondLst>
                                        </p:cTn>
                                        <p:tgtEl>
                                          <p:spTgt spid="89"/>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90"/>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91"/>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95"/>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96"/>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3" grpId="1" animBg="1"/>
      <p:bldP spid="74" grpId="0" animBg="1"/>
      <p:bldP spid="74" grpId="1" animBg="1"/>
      <p:bldP spid="75" grpId="0" animBg="1"/>
      <p:bldP spid="75" grpId="1" animBg="1"/>
      <p:bldP spid="76" grpId="0" animBg="1"/>
      <p:bldP spid="76" grpId="1" animBg="1"/>
      <p:bldP spid="78" grpId="0" animBg="1"/>
      <p:bldP spid="78" grpId="1" animBg="1"/>
      <p:bldP spid="80" grpId="0" animBg="1"/>
      <p:bldP spid="80" grpId="1" animBg="1"/>
      <p:bldP spid="81" grpId="0" animBg="1"/>
      <p:bldP spid="81" grpId="1" animBg="1"/>
      <p:bldP spid="82" grpId="0" animBg="1"/>
      <p:bldP spid="82" grpId="1" animBg="1"/>
      <p:bldP spid="83" grpId="0"/>
      <p:bldP spid="86" grpId="0"/>
      <p:bldP spid="88" grpId="0"/>
      <p:bldP spid="89" grpId="0"/>
      <p:bldP spid="90" grpId="0"/>
      <p:bldP spid="91" grpId="0"/>
      <p:bldP spid="95" grpId="0" animBg="1"/>
      <p:bldP spid="96" grpId="0" animBg="1"/>
      <p:bldP spid="97"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8C975-2BBC-1044-ADD6-1161A3BE55E1}"/>
              </a:ext>
            </a:extLst>
          </p:cNvPr>
          <p:cNvSpPr>
            <a:spLocks noGrp="1"/>
          </p:cNvSpPr>
          <p:nvPr>
            <p:ph type="title"/>
          </p:nvPr>
        </p:nvSpPr>
        <p:spPr>
          <a:xfrm>
            <a:off x="173958" y="248367"/>
            <a:ext cx="6488907" cy="477349"/>
          </a:xfrm>
        </p:spPr>
        <p:txBody>
          <a:bodyPr>
            <a:normAutofit fontScale="90000"/>
          </a:bodyPr>
          <a:lstStyle/>
          <a:p>
            <a:r>
              <a:rPr lang="en-US" dirty="0">
                <a:solidFill>
                  <a:schemeClr val="accent2"/>
                </a:solidFill>
                <a:latin typeface="Gill Sans MT" panose="020B0502020104020203" pitchFamily="34" charset="77"/>
              </a:rPr>
              <a:t>Spanning Tree example </a:t>
            </a:r>
          </a:p>
        </p:txBody>
      </p:sp>
      <p:sp>
        <p:nvSpPr>
          <p:cNvPr id="3" name="Footer Placeholder 2">
            <a:extLst>
              <a:ext uri="{FF2B5EF4-FFF2-40B4-BE49-F238E27FC236}">
                <a16:creationId xmlns:a16="http://schemas.microsoft.com/office/drawing/2014/main" id="{B1EB4C62-C780-764B-B760-147E8AA34746}"/>
              </a:ext>
            </a:extLst>
          </p:cNvPr>
          <p:cNvSpPr>
            <a:spLocks noGrp="1"/>
          </p:cNvSpPr>
          <p:nvPr>
            <p:ph type="ftr" sz="quarter" idx="11"/>
          </p:nvPr>
        </p:nvSpPr>
        <p:spPr/>
        <p:txBody>
          <a:bodyPr/>
          <a:lstStyle/>
          <a:p>
            <a:pPr>
              <a:defRPr/>
            </a:pPr>
            <a:r>
              <a:rPr lang="en-US"/>
              <a:t>Data Link Layer</a:t>
            </a:r>
            <a:endParaRPr lang="en-US" dirty="0"/>
          </a:p>
        </p:txBody>
      </p:sp>
      <p:sp>
        <p:nvSpPr>
          <p:cNvPr id="4" name="Slide Number Placeholder 3">
            <a:extLst>
              <a:ext uri="{FF2B5EF4-FFF2-40B4-BE49-F238E27FC236}">
                <a16:creationId xmlns:a16="http://schemas.microsoft.com/office/drawing/2014/main" id="{E613C29C-5B8A-7040-A8D3-DA2856FB323E}"/>
              </a:ext>
            </a:extLst>
          </p:cNvPr>
          <p:cNvSpPr>
            <a:spLocks noGrp="1"/>
          </p:cNvSpPr>
          <p:nvPr>
            <p:ph type="sldNum" sz="quarter" idx="12"/>
          </p:nvPr>
        </p:nvSpPr>
        <p:spPr/>
        <p:txBody>
          <a:bodyPr/>
          <a:lstStyle/>
          <a:p>
            <a:pPr>
              <a:defRPr/>
            </a:pPr>
            <a:r>
              <a:rPr lang="en-US"/>
              <a:t>5-</a:t>
            </a:r>
            <a:fld id="{B3616EB6-F471-2047-976B-63D7811A01EC}" type="slidenum">
              <a:rPr lang="en-US" smtClean="0"/>
              <a:pPr>
                <a:defRPr/>
              </a:pPr>
              <a:t>143</a:t>
            </a:fld>
            <a:endParaRPr lang="en-US" dirty="0"/>
          </a:p>
        </p:txBody>
      </p:sp>
      <p:grpSp>
        <p:nvGrpSpPr>
          <p:cNvPr id="6" name="Group 58">
            <a:extLst>
              <a:ext uri="{FF2B5EF4-FFF2-40B4-BE49-F238E27FC236}">
                <a16:creationId xmlns:a16="http://schemas.microsoft.com/office/drawing/2014/main" id="{A4176ADE-BA3B-724A-B71D-FEC35A4AF2C8}"/>
              </a:ext>
            </a:extLst>
          </p:cNvPr>
          <p:cNvGrpSpPr>
            <a:grpSpLocks/>
          </p:cNvGrpSpPr>
          <p:nvPr/>
        </p:nvGrpSpPr>
        <p:grpSpPr bwMode="auto">
          <a:xfrm>
            <a:off x="2998397" y="3954632"/>
            <a:ext cx="1355388" cy="953177"/>
            <a:chOff x="717143" y="2834640"/>
            <a:chExt cx="2410216" cy="1694301"/>
          </a:xfrm>
        </p:grpSpPr>
        <p:sp>
          <p:nvSpPr>
            <p:cNvPr id="47" name="Line 20">
              <a:extLst>
                <a:ext uri="{FF2B5EF4-FFF2-40B4-BE49-F238E27FC236}">
                  <a16:creationId xmlns:a16="http://schemas.microsoft.com/office/drawing/2014/main" id="{63CD366E-9196-D743-94A7-9278B81C7B5C}"/>
                </a:ext>
              </a:extLst>
            </p:cNvPr>
            <p:cNvSpPr>
              <a:spLocks noChangeShapeType="1"/>
            </p:cNvSpPr>
            <p:nvPr/>
          </p:nvSpPr>
          <p:spPr bwMode="auto">
            <a:xfrm flipH="1">
              <a:off x="1582903" y="3030456"/>
              <a:ext cx="555772"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48" name="Line 21">
              <a:extLst>
                <a:ext uri="{FF2B5EF4-FFF2-40B4-BE49-F238E27FC236}">
                  <a16:creationId xmlns:a16="http://schemas.microsoft.com/office/drawing/2014/main" id="{A507C085-449B-7548-857F-2C837AF1648D}"/>
                </a:ext>
              </a:extLst>
            </p:cNvPr>
            <p:cNvSpPr>
              <a:spLocks noChangeShapeType="1"/>
            </p:cNvSpPr>
            <p:nvPr/>
          </p:nvSpPr>
          <p:spPr bwMode="auto">
            <a:xfrm flipH="1">
              <a:off x="1970355" y="3078074"/>
              <a:ext cx="271534" cy="3142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49" name="Line 22">
              <a:extLst>
                <a:ext uri="{FF2B5EF4-FFF2-40B4-BE49-F238E27FC236}">
                  <a16:creationId xmlns:a16="http://schemas.microsoft.com/office/drawing/2014/main" id="{6737A843-D024-0C46-B48F-CC49E389B15B}"/>
                </a:ext>
              </a:extLst>
            </p:cNvPr>
            <p:cNvSpPr>
              <a:spLocks noChangeShapeType="1"/>
            </p:cNvSpPr>
            <p:nvPr/>
          </p:nvSpPr>
          <p:spPr bwMode="auto">
            <a:xfrm>
              <a:off x="2389566" y="3106645"/>
              <a:ext cx="73044" cy="29523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50" name="Text Box 64">
              <a:extLst>
                <a:ext uri="{FF2B5EF4-FFF2-40B4-BE49-F238E27FC236}">
                  <a16:creationId xmlns:a16="http://schemas.microsoft.com/office/drawing/2014/main" id="{38939C8B-C0C8-D943-8078-5D341B019157}"/>
                </a:ext>
              </a:extLst>
            </p:cNvPr>
            <p:cNvSpPr txBox="1">
              <a:spLocks noChangeArrowheads="1"/>
            </p:cNvSpPr>
            <p:nvPr/>
          </p:nvSpPr>
          <p:spPr bwMode="auto">
            <a:xfrm>
              <a:off x="717143" y="2888670"/>
              <a:ext cx="602033" cy="656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A</a:t>
              </a:r>
            </a:p>
          </p:txBody>
        </p:sp>
        <p:sp>
          <p:nvSpPr>
            <p:cNvPr id="51" name="Text Box 65">
              <a:extLst>
                <a:ext uri="{FF2B5EF4-FFF2-40B4-BE49-F238E27FC236}">
                  <a16:creationId xmlns:a16="http://schemas.microsoft.com/office/drawing/2014/main" id="{951E879A-1BB7-8E49-AC0A-2DC85F379DC1}"/>
                </a:ext>
              </a:extLst>
            </p:cNvPr>
            <p:cNvSpPr txBox="1">
              <a:spLocks noChangeArrowheads="1"/>
            </p:cNvSpPr>
            <p:nvPr/>
          </p:nvSpPr>
          <p:spPr bwMode="auto">
            <a:xfrm>
              <a:off x="1342309" y="3416463"/>
              <a:ext cx="602033" cy="656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B</a:t>
              </a:r>
            </a:p>
          </p:txBody>
        </p:sp>
        <p:sp>
          <p:nvSpPr>
            <p:cNvPr id="52" name="Text Box 73">
              <a:extLst>
                <a:ext uri="{FF2B5EF4-FFF2-40B4-BE49-F238E27FC236}">
                  <a16:creationId xmlns:a16="http://schemas.microsoft.com/office/drawing/2014/main" id="{47A66925-90E6-EC43-8D52-1D245F39BEA1}"/>
                </a:ext>
              </a:extLst>
            </p:cNvPr>
            <p:cNvSpPr txBox="1">
              <a:spLocks noChangeArrowheads="1"/>
            </p:cNvSpPr>
            <p:nvPr/>
          </p:nvSpPr>
          <p:spPr bwMode="auto">
            <a:xfrm>
              <a:off x="1983787" y="3872442"/>
              <a:ext cx="753113" cy="656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C00000"/>
                  </a:solidFill>
                  <a:latin typeface="Arial" charset="0"/>
                  <a:cs typeface="Arial" charset="0"/>
                </a:rPr>
                <a:t>S</a:t>
              </a:r>
              <a:r>
                <a:rPr lang="en-US" i="0" baseline="-25000" dirty="0">
                  <a:solidFill>
                    <a:srgbClr val="C00000"/>
                  </a:solidFill>
                  <a:latin typeface="Arial" charset="0"/>
                  <a:cs typeface="Arial" charset="0"/>
                </a:rPr>
                <a:t>2</a:t>
              </a:r>
            </a:p>
          </p:txBody>
        </p:sp>
        <p:sp>
          <p:nvSpPr>
            <p:cNvPr id="53" name="Text Box 66">
              <a:extLst>
                <a:ext uri="{FF2B5EF4-FFF2-40B4-BE49-F238E27FC236}">
                  <a16:creationId xmlns:a16="http://schemas.microsoft.com/office/drawing/2014/main" id="{BF8E203D-E72A-284F-AE54-BD6B7292E543}"/>
                </a:ext>
              </a:extLst>
            </p:cNvPr>
            <p:cNvSpPr txBox="1">
              <a:spLocks noChangeArrowheads="1"/>
            </p:cNvSpPr>
            <p:nvPr/>
          </p:nvSpPr>
          <p:spPr bwMode="auto">
            <a:xfrm>
              <a:off x="2502522" y="3210849"/>
              <a:ext cx="624837" cy="656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C</a:t>
              </a:r>
            </a:p>
          </p:txBody>
        </p:sp>
        <p:grpSp>
          <p:nvGrpSpPr>
            <p:cNvPr id="54" name="Group 44">
              <a:extLst>
                <a:ext uri="{FF2B5EF4-FFF2-40B4-BE49-F238E27FC236}">
                  <a16:creationId xmlns:a16="http://schemas.microsoft.com/office/drawing/2014/main" id="{6A86BD5A-B2E4-434A-9BD6-0711FF593255}"/>
                </a:ext>
              </a:extLst>
            </p:cNvPr>
            <p:cNvGrpSpPr>
              <a:grpSpLocks/>
            </p:cNvGrpSpPr>
            <p:nvPr/>
          </p:nvGrpSpPr>
          <p:grpSpPr bwMode="auto">
            <a:xfrm>
              <a:off x="1127760" y="2834640"/>
              <a:ext cx="568960" cy="481140"/>
              <a:chOff x="-44" y="1473"/>
              <a:chExt cx="981" cy="1105"/>
            </a:xfrm>
          </p:grpSpPr>
          <p:pic>
            <p:nvPicPr>
              <p:cNvPr id="62" name="Picture 45" descr="desktop_computer_stylized_medium">
                <a:extLst>
                  <a:ext uri="{FF2B5EF4-FFF2-40B4-BE49-F238E27FC236}">
                    <a16:creationId xmlns:a16="http://schemas.microsoft.com/office/drawing/2014/main" id="{1589B8E9-F772-654E-9AA1-AA3F85C020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3" name="Freeform 46">
                <a:extLst>
                  <a:ext uri="{FF2B5EF4-FFF2-40B4-BE49-F238E27FC236}">
                    <a16:creationId xmlns:a16="http://schemas.microsoft.com/office/drawing/2014/main" id="{BE7C135F-22CB-6545-BB48-C3CCDCEBF186}"/>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55" name="Group 44">
              <a:extLst>
                <a:ext uri="{FF2B5EF4-FFF2-40B4-BE49-F238E27FC236}">
                  <a16:creationId xmlns:a16="http://schemas.microsoft.com/office/drawing/2014/main" id="{FA41CF74-310F-0547-874F-21972A1C8782}"/>
                </a:ext>
              </a:extLst>
            </p:cNvPr>
            <p:cNvGrpSpPr>
              <a:grpSpLocks/>
            </p:cNvGrpSpPr>
            <p:nvPr/>
          </p:nvGrpSpPr>
          <p:grpSpPr bwMode="auto">
            <a:xfrm>
              <a:off x="1556200" y="3226091"/>
              <a:ext cx="568960" cy="481140"/>
              <a:chOff x="-6" y="1322"/>
              <a:chExt cx="981" cy="1105"/>
            </a:xfrm>
          </p:grpSpPr>
          <p:pic>
            <p:nvPicPr>
              <p:cNvPr id="60" name="Picture 45" descr="desktop_computer_stylized_medium">
                <a:extLst>
                  <a:ext uri="{FF2B5EF4-FFF2-40B4-BE49-F238E27FC236}">
                    <a16:creationId xmlns:a16="http://schemas.microsoft.com/office/drawing/2014/main" id="{A1BDAED8-C832-424E-A5A7-85E1C21975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 y="1322"/>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1" name="Freeform 46">
                <a:extLst>
                  <a:ext uri="{FF2B5EF4-FFF2-40B4-BE49-F238E27FC236}">
                    <a16:creationId xmlns:a16="http://schemas.microsoft.com/office/drawing/2014/main" id="{ADF101A4-35A6-6145-894C-AB23DB5E3C7B}"/>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56" name="Group 44">
              <a:extLst>
                <a:ext uri="{FF2B5EF4-FFF2-40B4-BE49-F238E27FC236}">
                  <a16:creationId xmlns:a16="http://schemas.microsoft.com/office/drawing/2014/main" id="{C0E911CC-928D-2D41-AF19-99BA7464C749}"/>
                </a:ext>
              </a:extLst>
            </p:cNvPr>
            <p:cNvGrpSpPr>
              <a:grpSpLocks/>
            </p:cNvGrpSpPr>
            <p:nvPr/>
          </p:nvGrpSpPr>
          <p:grpSpPr bwMode="auto">
            <a:xfrm>
              <a:off x="2062480" y="3322320"/>
              <a:ext cx="568960" cy="481140"/>
              <a:chOff x="-44" y="1473"/>
              <a:chExt cx="981" cy="1105"/>
            </a:xfrm>
          </p:grpSpPr>
          <p:pic>
            <p:nvPicPr>
              <p:cNvPr id="58" name="Picture 45" descr="desktop_computer_stylized_medium">
                <a:extLst>
                  <a:ext uri="{FF2B5EF4-FFF2-40B4-BE49-F238E27FC236}">
                    <a16:creationId xmlns:a16="http://schemas.microsoft.com/office/drawing/2014/main" id="{3E190BBC-B2CA-3A4A-B43F-ADE1AB5821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9" name="Freeform 46">
                <a:extLst>
                  <a:ext uri="{FF2B5EF4-FFF2-40B4-BE49-F238E27FC236}">
                    <a16:creationId xmlns:a16="http://schemas.microsoft.com/office/drawing/2014/main" id="{1AD2F1F3-ABB9-F04F-BEFC-598FA2BBDEFD}"/>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pic>
          <p:nvPicPr>
            <p:cNvPr id="57" name="Picture 3">
              <a:extLst>
                <a:ext uri="{FF2B5EF4-FFF2-40B4-BE49-F238E27FC236}">
                  <a16:creationId xmlns:a16="http://schemas.microsoft.com/office/drawing/2014/main" id="{E93DD691-A467-EC46-B8C7-0118CE0937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4817" y="2879664"/>
              <a:ext cx="678041" cy="2999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grpSp>
        <p:nvGrpSpPr>
          <p:cNvPr id="7" name="Group 76">
            <a:extLst>
              <a:ext uri="{FF2B5EF4-FFF2-40B4-BE49-F238E27FC236}">
                <a16:creationId xmlns:a16="http://schemas.microsoft.com/office/drawing/2014/main" id="{CCD1DD4B-88EC-E04A-9354-AAD5FD94658C}"/>
              </a:ext>
            </a:extLst>
          </p:cNvPr>
          <p:cNvGrpSpPr>
            <a:grpSpLocks/>
          </p:cNvGrpSpPr>
          <p:nvPr/>
        </p:nvGrpSpPr>
        <p:grpSpPr bwMode="auto">
          <a:xfrm>
            <a:off x="4062115" y="3200763"/>
            <a:ext cx="2840181" cy="1823713"/>
            <a:chOff x="2379663" y="1523181"/>
            <a:chExt cx="5048741" cy="3241276"/>
          </a:xfrm>
        </p:grpSpPr>
        <p:sp>
          <p:nvSpPr>
            <p:cNvPr id="8" name="Line 23">
              <a:extLst>
                <a:ext uri="{FF2B5EF4-FFF2-40B4-BE49-F238E27FC236}">
                  <a16:creationId xmlns:a16="http://schemas.microsoft.com/office/drawing/2014/main" id="{BF67C266-7CC3-0548-B244-805E092D58EF}"/>
                </a:ext>
              </a:extLst>
            </p:cNvPr>
            <p:cNvSpPr>
              <a:spLocks noChangeShapeType="1"/>
            </p:cNvSpPr>
            <p:nvPr/>
          </p:nvSpPr>
          <p:spPr bwMode="auto">
            <a:xfrm flipH="1">
              <a:off x="3635258" y="3068344"/>
              <a:ext cx="346043" cy="21584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9" name="Line 24">
              <a:extLst>
                <a:ext uri="{FF2B5EF4-FFF2-40B4-BE49-F238E27FC236}">
                  <a16:creationId xmlns:a16="http://schemas.microsoft.com/office/drawing/2014/main" id="{CBF2BA71-49CE-4A40-9D83-580ED93729AE}"/>
                </a:ext>
              </a:extLst>
            </p:cNvPr>
            <p:cNvSpPr>
              <a:spLocks noChangeShapeType="1"/>
            </p:cNvSpPr>
            <p:nvPr/>
          </p:nvSpPr>
          <p:spPr bwMode="auto">
            <a:xfrm flipH="1">
              <a:off x="3949554" y="3087389"/>
              <a:ext cx="125401" cy="58721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10" name="Line 25">
              <a:extLst>
                <a:ext uri="{FF2B5EF4-FFF2-40B4-BE49-F238E27FC236}">
                  <a16:creationId xmlns:a16="http://schemas.microsoft.com/office/drawing/2014/main" id="{58B3DF6E-0522-274A-9914-689589614772}"/>
                </a:ext>
              </a:extLst>
            </p:cNvPr>
            <p:cNvSpPr>
              <a:spLocks noChangeShapeType="1"/>
            </p:cNvSpPr>
            <p:nvPr/>
          </p:nvSpPr>
          <p:spPr bwMode="auto">
            <a:xfrm>
              <a:off x="4254326" y="3030254"/>
              <a:ext cx="230167" cy="36185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11" name="Line 26">
              <a:extLst>
                <a:ext uri="{FF2B5EF4-FFF2-40B4-BE49-F238E27FC236}">
                  <a16:creationId xmlns:a16="http://schemas.microsoft.com/office/drawing/2014/main" id="{2EAB2152-99D3-7B45-B487-F7590DE223E2}"/>
                </a:ext>
              </a:extLst>
            </p:cNvPr>
            <p:cNvSpPr>
              <a:spLocks noChangeShapeType="1"/>
            </p:cNvSpPr>
            <p:nvPr/>
          </p:nvSpPr>
          <p:spPr bwMode="auto">
            <a:xfrm flipH="1">
              <a:off x="5532145" y="3106433"/>
              <a:ext cx="428585" cy="24440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12" name="Line 27">
              <a:extLst>
                <a:ext uri="{FF2B5EF4-FFF2-40B4-BE49-F238E27FC236}">
                  <a16:creationId xmlns:a16="http://schemas.microsoft.com/office/drawing/2014/main" id="{E0406FC6-8355-FD4D-BCA0-D5C12CFA0850}"/>
                </a:ext>
              </a:extLst>
            </p:cNvPr>
            <p:cNvSpPr>
              <a:spLocks noChangeShapeType="1"/>
            </p:cNvSpPr>
            <p:nvPr/>
          </p:nvSpPr>
          <p:spPr bwMode="auto">
            <a:xfrm flipH="1">
              <a:off x="6035335" y="3077866"/>
              <a:ext cx="9524" cy="46977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13" name="Line 35">
              <a:extLst>
                <a:ext uri="{FF2B5EF4-FFF2-40B4-BE49-F238E27FC236}">
                  <a16:creationId xmlns:a16="http://schemas.microsoft.com/office/drawing/2014/main" id="{4475289F-AEA2-4845-83A8-A58CE266B6FC}"/>
                </a:ext>
              </a:extLst>
            </p:cNvPr>
            <p:cNvSpPr>
              <a:spLocks noChangeShapeType="1"/>
            </p:cNvSpPr>
            <p:nvPr/>
          </p:nvSpPr>
          <p:spPr bwMode="auto">
            <a:xfrm flipH="1">
              <a:off x="2379663" y="2355749"/>
              <a:ext cx="1517509" cy="53642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14" name="Line 36">
              <a:extLst>
                <a:ext uri="{FF2B5EF4-FFF2-40B4-BE49-F238E27FC236}">
                  <a16:creationId xmlns:a16="http://schemas.microsoft.com/office/drawing/2014/main" id="{6866441B-A5F7-3B42-B5B4-B77052868EE5}"/>
                </a:ext>
              </a:extLst>
            </p:cNvPr>
            <p:cNvSpPr>
              <a:spLocks noChangeShapeType="1"/>
            </p:cNvSpPr>
            <p:nvPr/>
          </p:nvSpPr>
          <p:spPr bwMode="auto">
            <a:xfrm>
              <a:off x="4200356" y="2322421"/>
              <a:ext cx="0" cy="59991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15" name="Line 37">
              <a:extLst>
                <a:ext uri="{FF2B5EF4-FFF2-40B4-BE49-F238E27FC236}">
                  <a16:creationId xmlns:a16="http://schemas.microsoft.com/office/drawing/2014/main" id="{0532B183-9066-1242-AE35-E570E40CF4DA}"/>
                </a:ext>
              </a:extLst>
            </p:cNvPr>
            <p:cNvSpPr>
              <a:spLocks noChangeShapeType="1"/>
            </p:cNvSpPr>
            <p:nvPr/>
          </p:nvSpPr>
          <p:spPr bwMode="auto">
            <a:xfrm flipH="1" flipV="1">
              <a:off x="4449571" y="2306551"/>
              <a:ext cx="1406394" cy="68402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16" name="Line 63">
              <a:extLst>
                <a:ext uri="{FF2B5EF4-FFF2-40B4-BE49-F238E27FC236}">
                  <a16:creationId xmlns:a16="http://schemas.microsoft.com/office/drawing/2014/main" id="{59E5C18C-0390-4C40-910C-3D7BD1B6A52A}"/>
                </a:ext>
              </a:extLst>
            </p:cNvPr>
            <p:cNvSpPr>
              <a:spLocks noChangeShapeType="1"/>
            </p:cNvSpPr>
            <p:nvPr/>
          </p:nvSpPr>
          <p:spPr bwMode="auto">
            <a:xfrm>
              <a:off x="6411539" y="3131826"/>
              <a:ext cx="285723" cy="15870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17" name="Text Box 67">
              <a:extLst>
                <a:ext uri="{FF2B5EF4-FFF2-40B4-BE49-F238E27FC236}">
                  <a16:creationId xmlns:a16="http://schemas.microsoft.com/office/drawing/2014/main" id="{36D1DD9A-2F58-6443-A860-92196DE7E2E6}"/>
                </a:ext>
              </a:extLst>
            </p:cNvPr>
            <p:cNvSpPr txBox="1">
              <a:spLocks noChangeArrowheads="1"/>
            </p:cNvSpPr>
            <p:nvPr/>
          </p:nvSpPr>
          <p:spPr bwMode="auto">
            <a:xfrm>
              <a:off x="3071835" y="3463868"/>
              <a:ext cx="624614" cy="6564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D</a:t>
              </a:r>
            </a:p>
          </p:txBody>
        </p:sp>
        <p:sp>
          <p:nvSpPr>
            <p:cNvPr id="18" name="Text Box 68">
              <a:extLst>
                <a:ext uri="{FF2B5EF4-FFF2-40B4-BE49-F238E27FC236}">
                  <a16:creationId xmlns:a16="http://schemas.microsoft.com/office/drawing/2014/main" id="{0C3F0270-8CE0-824F-8EA3-BE4693573A1E}"/>
                </a:ext>
              </a:extLst>
            </p:cNvPr>
            <p:cNvSpPr txBox="1">
              <a:spLocks noChangeArrowheads="1"/>
            </p:cNvSpPr>
            <p:nvPr/>
          </p:nvSpPr>
          <p:spPr bwMode="auto">
            <a:xfrm>
              <a:off x="3413071" y="3790501"/>
              <a:ext cx="601818" cy="6564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E</a:t>
              </a:r>
            </a:p>
          </p:txBody>
        </p:sp>
        <p:sp>
          <p:nvSpPr>
            <p:cNvPr id="19" name="Text Box 69">
              <a:extLst>
                <a:ext uri="{FF2B5EF4-FFF2-40B4-BE49-F238E27FC236}">
                  <a16:creationId xmlns:a16="http://schemas.microsoft.com/office/drawing/2014/main" id="{CF16EE44-EC06-FD40-913C-176C1C32A9ED}"/>
                </a:ext>
              </a:extLst>
            </p:cNvPr>
            <p:cNvSpPr txBox="1">
              <a:spLocks noChangeArrowheads="1"/>
            </p:cNvSpPr>
            <p:nvPr/>
          </p:nvSpPr>
          <p:spPr bwMode="auto">
            <a:xfrm>
              <a:off x="4362353" y="3608888"/>
              <a:ext cx="520119" cy="6564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F</a:t>
              </a:r>
            </a:p>
          </p:txBody>
        </p:sp>
        <p:sp>
          <p:nvSpPr>
            <p:cNvPr id="20" name="Text Box 74">
              <a:extLst>
                <a:ext uri="{FF2B5EF4-FFF2-40B4-BE49-F238E27FC236}">
                  <a16:creationId xmlns:a16="http://schemas.microsoft.com/office/drawing/2014/main" id="{2164D738-AB7C-0044-8E12-6458DFA41C9D}"/>
                </a:ext>
              </a:extLst>
            </p:cNvPr>
            <p:cNvSpPr txBox="1">
              <a:spLocks noChangeArrowheads="1"/>
            </p:cNvSpPr>
            <p:nvPr/>
          </p:nvSpPr>
          <p:spPr bwMode="auto">
            <a:xfrm>
              <a:off x="3935438" y="4108045"/>
              <a:ext cx="752844" cy="6564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C00000"/>
                  </a:solidFill>
                  <a:latin typeface="Arial" charset="0"/>
                  <a:cs typeface="Arial" charset="0"/>
                </a:rPr>
                <a:t>S</a:t>
              </a:r>
              <a:r>
                <a:rPr lang="en-US" i="0" baseline="-25000" dirty="0">
                  <a:solidFill>
                    <a:srgbClr val="C00000"/>
                  </a:solidFill>
                  <a:latin typeface="Arial" charset="0"/>
                  <a:cs typeface="Arial" charset="0"/>
                </a:rPr>
                <a:t>3</a:t>
              </a:r>
            </a:p>
          </p:txBody>
        </p:sp>
        <p:sp>
          <p:nvSpPr>
            <p:cNvPr id="21" name="Text Box 75">
              <a:extLst>
                <a:ext uri="{FF2B5EF4-FFF2-40B4-BE49-F238E27FC236}">
                  <a16:creationId xmlns:a16="http://schemas.microsoft.com/office/drawing/2014/main" id="{B5A20DF2-15BA-BB44-821A-4545CF9DA5EC}"/>
                </a:ext>
              </a:extLst>
            </p:cNvPr>
            <p:cNvSpPr txBox="1">
              <a:spLocks noChangeArrowheads="1"/>
            </p:cNvSpPr>
            <p:nvPr/>
          </p:nvSpPr>
          <p:spPr bwMode="auto">
            <a:xfrm>
              <a:off x="3427187" y="1523181"/>
              <a:ext cx="752844" cy="6564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1</a:t>
              </a:r>
            </a:p>
          </p:txBody>
        </p:sp>
        <p:sp>
          <p:nvSpPr>
            <p:cNvPr id="22" name="Text Box 76">
              <a:extLst>
                <a:ext uri="{FF2B5EF4-FFF2-40B4-BE49-F238E27FC236}">
                  <a16:creationId xmlns:a16="http://schemas.microsoft.com/office/drawing/2014/main" id="{CADE679B-049C-5740-A220-C9607424EE6C}"/>
                </a:ext>
              </a:extLst>
            </p:cNvPr>
            <p:cNvSpPr txBox="1">
              <a:spLocks noChangeArrowheads="1"/>
            </p:cNvSpPr>
            <p:nvPr/>
          </p:nvSpPr>
          <p:spPr bwMode="auto">
            <a:xfrm>
              <a:off x="5702422" y="3997507"/>
              <a:ext cx="752844" cy="6564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C00000"/>
                  </a:solidFill>
                  <a:latin typeface="Arial" charset="0"/>
                  <a:cs typeface="Arial" charset="0"/>
                </a:rPr>
                <a:t>S</a:t>
              </a:r>
              <a:r>
                <a:rPr lang="en-US" i="0" baseline="-25000" dirty="0">
                  <a:solidFill>
                    <a:srgbClr val="C00000"/>
                  </a:solidFill>
                  <a:latin typeface="Arial" charset="0"/>
                  <a:cs typeface="Arial" charset="0"/>
                </a:rPr>
                <a:t>4</a:t>
              </a:r>
            </a:p>
          </p:txBody>
        </p:sp>
        <p:sp>
          <p:nvSpPr>
            <p:cNvPr id="23" name="Text Box 78">
              <a:extLst>
                <a:ext uri="{FF2B5EF4-FFF2-40B4-BE49-F238E27FC236}">
                  <a16:creationId xmlns:a16="http://schemas.microsoft.com/office/drawing/2014/main" id="{98070270-52D5-6644-BB12-C9BE41F4949A}"/>
                </a:ext>
              </a:extLst>
            </p:cNvPr>
            <p:cNvSpPr txBox="1">
              <a:spLocks noChangeArrowheads="1"/>
            </p:cNvSpPr>
            <p:nvPr/>
          </p:nvSpPr>
          <p:spPr bwMode="auto">
            <a:xfrm>
              <a:off x="5998484" y="3497368"/>
              <a:ext cx="624614" cy="6564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H</a:t>
              </a:r>
            </a:p>
          </p:txBody>
        </p:sp>
        <p:sp>
          <p:nvSpPr>
            <p:cNvPr id="24" name="Text Box 79">
              <a:extLst>
                <a:ext uri="{FF2B5EF4-FFF2-40B4-BE49-F238E27FC236}">
                  <a16:creationId xmlns:a16="http://schemas.microsoft.com/office/drawing/2014/main" id="{47D09EEA-9B3E-8544-8BBF-9EFF9E983A8B}"/>
                </a:ext>
              </a:extLst>
            </p:cNvPr>
            <p:cNvSpPr txBox="1">
              <a:spLocks noChangeArrowheads="1"/>
            </p:cNvSpPr>
            <p:nvPr/>
          </p:nvSpPr>
          <p:spPr bwMode="auto">
            <a:xfrm>
              <a:off x="6986159" y="3179440"/>
              <a:ext cx="442245" cy="6564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I</a:t>
              </a:r>
            </a:p>
          </p:txBody>
        </p:sp>
        <p:sp>
          <p:nvSpPr>
            <p:cNvPr id="25" name="Text Box 80">
              <a:extLst>
                <a:ext uri="{FF2B5EF4-FFF2-40B4-BE49-F238E27FC236}">
                  <a16:creationId xmlns:a16="http://schemas.microsoft.com/office/drawing/2014/main" id="{4CB7A8EA-654F-AA46-A6C5-0F6A6EA9B91D}"/>
                </a:ext>
              </a:extLst>
            </p:cNvPr>
            <p:cNvSpPr txBox="1">
              <a:spLocks noChangeArrowheads="1"/>
            </p:cNvSpPr>
            <p:nvPr/>
          </p:nvSpPr>
          <p:spPr bwMode="auto">
            <a:xfrm>
              <a:off x="4757732" y="3037886"/>
              <a:ext cx="1190929" cy="6564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G</a:t>
              </a:r>
            </a:p>
          </p:txBody>
        </p:sp>
        <p:pic>
          <p:nvPicPr>
            <p:cNvPr id="26" name="Picture 3">
              <a:extLst>
                <a:ext uri="{FF2B5EF4-FFF2-40B4-BE49-F238E27FC236}">
                  <a16:creationId xmlns:a16="http://schemas.microsoft.com/office/drawing/2014/main" id="{74165261-D3BB-9944-9579-C5E3192BB4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3899" y="2930268"/>
              <a:ext cx="677799" cy="2999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nvGrpSpPr>
            <p:cNvPr id="27" name="Group 44">
              <a:extLst>
                <a:ext uri="{FF2B5EF4-FFF2-40B4-BE49-F238E27FC236}">
                  <a16:creationId xmlns:a16="http://schemas.microsoft.com/office/drawing/2014/main" id="{01679DC3-4EB7-E84A-BA6C-11190E096DFF}"/>
                </a:ext>
              </a:extLst>
            </p:cNvPr>
            <p:cNvGrpSpPr>
              <a:grpSpLocks/>
            </p:cNvGrpSpPr>
            <p:nvPr/>
          </p:nvGrpSpPr>
          <p:grpSpPr bwMode="auto">
            <a:xfrm>
              <a:off x="3139440" y="3180080"/>
              <a:ext cx="568960" cy="481140"/>
              <a:chOff x="-44" y="1473"/>
              <a:chExt cx="981" cy="1105"/>
            </a:xfrm>
          </p:grpSpPr>
          <p:pic>
            <p:nvPicPr>
              <p:cNvPr id="45" name="Picture 45" descr="desktop_computer_stylized_medium">
                <a:extLst>
                  <a:ext uri="{FF2B5EF4-FFF2-40B4-BE49-F238E27FC236}">
                    <a16:creationId xmlns:a16="http://schemas.microsoft.com/office/drawing/2014/main" id="{4B40E436-6271-9E47-8E7B-6B9C7DB409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6" name="Freeform 46">
                <a:extLst>
                  <a:ext uri="{FF2B5EF4-FFF2-40B4-BE49-F238E27FC236}">
                    <a16:creationId xmlns:a16="http://schemas.microsoft.com/office/drawing/2014/main" id="{C58A5755-92AB-C940-ABD6-A6CE6F75350C}"/>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28" name="Group 44">
              <a:extLst>
                <a:ext uri="{FF2B5EF4-FFF2-40B4-BE49-F238E27FC236}">
                  <a16:creationId xmlns:a16="http://schemas.microsoft.com/office/drawing/2014/main" id="{B70244C6-920A-084E-80DF-DB775F40423B}"/>
                </a:ext>
              </a:extLst>
            </p:cNvPr>
            <p:cNvGrpSpPr>
              <a:grpSpLocks/>
            </p:cNvGrpSpPr>
            <p:nvPr/>
          </p:nvGrpSpPr>
          <p:grpSpPr bwMode="auto">
            <a:xfrm>
              <a:off x="3576320" y="3525520"/>
              <a:ext cx="568960" cy="481140"/>
              <a:chOff x="-44" y="1473"/>
              <a:chExt cx="981" cy="1105"/>
            </a:xfrm>
          </p:grpSpPr>
          <p:pic>
            <p:nvPicPr>
              <p:cNvPr id="43" name="Picture 45" descr="desktop_computer_stylized_medium">
                <a:extLst>
                  <a:ext uri="{FF2B5EF4-FFF2-40B4-BE49-F238E27FC236}">
                    <a16:creationId xmlns:a16="http://schemas.microsoft.com/office/drawing/2014/main" id="{3084EEEB-E00E-DA4A-9484-DDCC9DFEC1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4" name="Freeform 46">
                <a:extLst>
                  <a:ext uri="{FF2B5EF4-FFF2-40B4-BE49-F238E27FC236}">
                    <a16:creationId xmlns:a16="http://schemas.microsoft.com/office/drawing/2014/main" id="{C92E3A25-5F34-A940-A37A-2A2B18F1193D}"/>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29" name="Group 44">
              <a:extLst>
                <a:ext uri="{FF2B5EF4-FFF2-40B4-BE49-F238E27FC236}">
                  <a16:creationId xmlns:a16="http://schemas.microsoft.com/office/drawing/2014/main" id="{01ADE4FB-3142-3F4E-ADE1-487950B09517}"/>
                </a:ext>
              </a:extLst>
            </p:cNvPr>
            <p:cNvGrpSpPr>
              <a:grpSpLocks/>
            </p:cNvGrpSpPr>
            <p:nvPr/>
          </p:nvGrpSpPr>
          <p:grpSpPr bwMode="auto">
            <a:xfrm>
              <a:off x="4157159" y="3237702"/>
              <a:ext cx="568960" cy="481140"/>
              <a:chOff x="-6" y="1372"/>
              <a:chExt cx="981" cy="1105"/>
            </a:xfrm>
          </p:grpSpPr>
          <p:pic>
            <p:nvPicPr>
              <p:cNvPr id="41" name="Picture 45" descr="desktop_computer_stylized_medium">
                <a:extLst>
                  <a:ext uri="{FF2B5EF4-FFF2-40B4-BE49-F238E27FC236}">
                    <a16:creationId xmlns:a16="http://schemas.microsoft.com/office/drawing/2014/main" id="{6EA91DB6-47CD-8848-B243-2DFE02CCC0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 y="1372"/>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2" name="Freeform 46">
                <a:extLst>
                  <a:ext uri="{FF2B5EF4-FFF2-40B4-BE49-F238E27FC236}">
                    <a16:creationId xmlns:a16="http://schemas.microsoft.com/office/drawing/2014/main" id="{00EABF68-EFF9-4140-831D-16D602374B99}"/>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30" name="Group 44">
              <a:extLst>
                <a:ext uri="{FF2B5EF4-FFF2-40B4-BE49-F238E27FC236}">
                  <a16:creationId xmlns:a16="http://schemas.microsoft.com/office/drawing/2014/main" id="{F9EB946B-B172-B34C-88EC-7B7031A74E9D}"/>
                </a:ext>
              </a:extLst>
            </p:cNvPr>
            <p:cNvGrpSpPr>
              <a:grpSpLocks/>
            </p:cNvGrpSpPr>
            <p:nvPr/>
          </p:nvGrpSpPr>
          <p:grpSpPr bwMode="auto">
            <a:xfrm>
              <a:off x="5049520" y="3261360"/>
              <a:ext cx="568960" cy="481140"/>
              <a:chOff x="-44" y="1473"/>
              <a:chExt cx="981" cy="1105"/>
            </a:xfrm>
          </p:grpSpPr>
          <p:pic>
            <p:nvPicPr>
              <p:cNvPr id="39" name="Picture 45" descr="desktop_computer_stylized_medium">
                <a:extLst>
                  <a:ext uri="{FF2B5EF4-FFF2-40B4-BE49-F238E27FC236}">
                    <a16:creationId xmlns:a16="http://schemas.microsoft.com/office/drawing/2014/main" id="{CD13DF1F-DCB9-AB41-B238-9EA1023607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 name="Freeform 46">
                <a:extLst>
                  <a:ext uri="{FF2B5EF4-FFF2-40B4-BE49-F238E27FC236}">
                    <a16:creationId xmlns:a16="http://schemas.microsoft.com/office/drawing/2014/main" id="{484E32ED-1052-A246-A973-324ED3568E17}"/>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31" name="Group 44">
              <a:extLst>
                <a:ext uri="{FF2B5EF4-FFF2-40B4-BE49-F238E27FC236}">
                  <a16:creationId xmlns:a16="http://schemas.microsoft.com/office/drawing/2014/main" id="{21D72591-E6B2-324C-8FBD-7024436B2ACC}"/>
                </a:ext>
              </a:extLst>
            </p:cNvPr>
            <p:cNvGrpSpPr>
              <a:grpSpLocks/>
            </p:cNvGrpSpPr>
            <p:nvPr/>
          </p:nvGrpSpPr>
          <p:grpSpPr bwMode="auto">
            <a:xfrm>
              <a:off x="5588000" y="3434080"/>
              <a:ext cx="568960" cy="481140"/>
              <a:chOff x="-44" y="1473"/>
              <a:chExt cx="981" cy="1105"/>
            </a:xfrm>
          </p:grpSpPr>
          <p:pic>
            <p:nvPicPr>
              <p:cNvPr id="37" name="Picture 45" descr="desktop_computer_stylized_medium">
                <a:extLst>
                  <a:ext uri="{FF2B5EF4-FFF2-40B4-BE49-F238E27FC236}">
                    <a16:creationId xmlns:a16="http://schemas.microsoft.com/office/drawing/2014/main" id="{C6DFD262-5E32-7C48-88DB-622FF914DE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8" name="Freeform 46">
                <a:extLst>
                  <a:ext uri="{FF2B5EF4-FFF2-40B4-BE49-F238E27FC236}">
                    <a16:creationId xmlns:a16="http://schemas.microsoft.com/office/drawing/2014/main" id="{BB11B79D-B07D-1142-B9EA-F19DCD18FFC9}"/>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32" name="Group 44">
              <a:extLst>
                <a:ext uri="{FF2B5EF4-FFF2-40B4-BE49-F238E27FC236}">
                  <a16:creationId xmlns:a16="http://schemas.microsoft.com/office/drawing/2014/main" id="{94FE2700-BC93-C749-9D88-CF33F91D1543}"/>
                </a:ext>
              </a:extLst>
            </p:cNvPr>
            <p:cNvGrpSpPr>
              <a:grpSpLocks/>
            </p:cNvGrpSpPr>
            <p:nvPr/>
          </p:nvGrpSpPr>
          <p:grpSpPr bwMode="auto">
            <a:xfrm>
              <a:off x="6380480" y="3149600"/>
              <a:ext cx="568960" cy="481140"/>
              <a:chOff x="-44" y="1473"/>
              <a:chExt cx="981" cy="1105"/>
            </a:xfrm>
          </p:grpSpPr>
          <p:pic>
            <p:nvPicPr>
              <p:cNvPr id="35" name="Picture 45" descr="desktop_computer_stylized_medium">
                <a:extLst>
                  <a:ext uri="{FF2B5EF4-FFF2-40B4-BE49-F238E27FC236}">
                    <a16:creationId xmlns:a16="http://schemas.microsoft.com/office/drawing/2014/main" id="{D51922C0-B716-8341-B196-0D30D78E5A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6" name="Freeform 46">
                <a:extLst>
                  <a:ext uri="{FF2B5EF4-FFF2-40B4-BE49-F238E27FC236}">
                    <a16:creationId xmlns:a16="http://schemas.microsoft.com/office/drawing/2014/main" id="{C2D2394D-5987-A142-97D4-A772777045FB}"/>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pic>
          <p:nvPicPr>
            <p:cNvPr id="33" name="Picture 3">
              <a:extLst>
                <a:ext uri="{FF2B5EF4-FFF2-40B4-BE49-F238E27FC236}">
                  <a16:creationId xmlns:a16="http://schemas.microsoft.com/office/drawing/2014/main" id="{013F9897-515F-9742-AAA8-68B197C389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4313" y="2847741"/>
              <a:ext cx="677800" cy="3015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34" name="Picture 3">
              <a:extLst>
                <a:ext uri="{FF2B5EF4-FFF2-40B4-BE49-F238E27FC236}">
                  <a16:creationId xmlns:a16="http://schemas.microsoft.com/office/drawing/2014/main" id="{0666372E-7C20-F443-8748-BFBA2D1A5D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4949" y="2116102"/>
              <a:ext cx="676212" cy="3015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grpSp>
        <p:nvGrpSpPr>
          <p:cNvPr id="64" name="Group 58">
            <a:extLst>
              <a:ext uri="{FF2B5EF4-FFF2-40B4-BE49-F238E27FC236}">
                <a16:creationId xmlns:a16="http://schemas.microsoft.com/office/drawing/2014/main" id="{53EC41B4-F497-3B47-ADC1-6699BDB73EBF}"/>
              </a:ext>
            </a:extLst>
          </p:cNvPr>
          <p:cNvGrpSpPr>
            <a:grpSpLocks/>
          </p:cNvGrpSpPr>
          <p:nvPr/>
        </p:nvGrpSpPr>
        <p:grpSpPr bwMode="auto">
          <a:xfrm>
            <a:off x="2223590" y="2686124"/>
            <a:ext cx="1135759" cy="1294593"/>
            <a:chOff x="673198" y="2027423"/>
            <a:chExt cx="2019660" cy="2301178"/>
          </a:xfrm>
        </p:grpSpPr>
        <p:sp>
          <p:nvSpPr>
            <p:cNvPr id="65" name="Line 20">
              <a:extLst>
                <a:ext uri="{FF2B5EF4-FFF2-40B4-BE49-F238E27FC236}">
                  <a16:creationId xmlns:a16="http://schemas.microsoft.com/office/drawing/2014/main" id="{79FF1C2A-E907-4E44-BD06-DD644FE6FB4A}"/>
                </a:ext>
              </a:extLst>
            </p:cNvPr>
            <p:cNvSpPr>
              <a:spLocks noChangeShapeType="1"/>
            </p:cNvSpPr>
            <p:nvPr/>
          </p:nvSpPr>
          <p:spPr bwMode="auto">
            <a:xfrm flipH="1">
              <a:off x="1582903" y="3030456"/>
              <a:ext cx="555772"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66" name="Line 21">
              <a:extLst>
                <a:ext uri="{FF2B5EF4-FFF2-40B4-BE49-F238E27FC236}">
                  <a16:creationId xmlns:a16="http://schemas.microsoft.com/office/drawing/2014/main" id="{265B377D-A3CF-C44C-87C9-716225AE7381}"/>
                </a:ext>
              </a:extLst>
            </p:cNvPr>
            <p:cNvSpPr>
              <a:spLocks noChangeShapeType="1"/>
            </p:cNvSpPr>
            <p:nvPr/>
          </p:nvSpPr>
          <p:spPr bwMode="auto">
            <a:xfrm flipH="1">
              <a:off x="1970355" y="3078074"/>
              <a:ext cx="271534" cy="3142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67" name="Line 22">
              <a:extLst>
                <a:ext uri="{FF2B5EF4-FFF2-40B4-BE49-F238E27FC236}">
                  <a16:creationId xmlns:a16="http://schemas.microsoft.com/office/drawing/2014/main" id="{0C3CE8E4-86F0-6045-8C9F-03609D41A933}"/>
                </a:ext>
              </a:extLst>
            </p:cNvPr>
            <p:cNvSpPr>
              <a:spLocks noChangeShapeType="1"/>
            </p:cNvSpPr>
            <p:nvPr/>
          </p:nvSpPr>
          <p:spPr bwMode="auto">
            <a:xfrm>
              <a:off x="2389566" y="3106645"/>
              <a:ext cx="73044" cy="29523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68" name="Text Box 64">
              <a:extLst>
                <a:ext uri="{FF2B5EF4-FFF2-40B4-BE49-F238E27FC236}">
                  <a16:creationId xmlns:a16="http://schemas.microsoft.com/office/drawing/2014/main" id="{2542E5C4-AAED-414E-9069-06184F7C0485}"/>
                </a:ext>
              </a:extLst>
            </p:cNvPr>
            <p:cNvSpPr txBox="1">
              <a:spLocks noChangeArrowheads="1"/>
            </p:cNvSpPr>
            <p:nvPr/>
          </p:nvSpPr>
          <p:spPr bwMode="auto">
            <a:xfrm>
              <a:off x="673198" y="2669026"/>
              <a:ext cx="602033" cy="656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K</a:t>
              </a:r>
            </a:p>
          </p:txBody>
        </p:sp>
        <p:sp>
          <p:nvSpPr>
            <p:cNvPr id="69" name="Text Box 65">
              <a:extLst>
                <a:ext uri="{FF2B5EF4-FFF2-40B4-BE49-F238E27FC236}">
                  <a16:creationId xmlns:a16="http://schemas.microsoft.com/office/drawing/2014/main" id="{FC7C8E2C-C5CC-7E45-9C5D-86F7197BA9A2}"/>
                </a:ext>
              </a:extLst>
            </p:cNvPr>
            <p:cNvSpPr txBox="1">
              <a:spLocks noChangeArrowheads="1"/>
            </p:cNvSpPr>
            <p:nvPr/>
          </p:nvSpPr>
          <p:spPr bwMode="auto">
            <a:xfrm>
              <a:off x="1254418" y="3416463"/>
              <a:ext cx="556424" cy="656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L</a:t>
              </a:r>
            </a:p>
          </p:txBody>
        </p:sp>
        <p:sp>
          <p:nvSpPr>
            <p:cNvPr id="70" name="Text Box 73">
              <a:extLst>
                <a:ext uri="{FF2B5EF4-FFF2-40B4-BE49-F238E27FC236}">
                  <a16:creationId xmlns:a16="http://schemas.microsoft.com/office/drawing/2014/main" id="{20373247-9C3C-C649-808A-9B02150FE654}"/>
                </a:ext>
              </a:extLst>
            </p:cNvPr>
            <p:cNvSpPr txBox="1">
              <a:spLocks noChangeArrowheads="1"/>
            </p:cNvSpPr>
            <p:nvPr/>
          </p:nvSpPr>
          <p:spPr bwMode="auto">
            <a:xfrm>
              <a:off x="1258666" y="2027423"/>
              <a:ext cx="753113" cy="656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C00000"/>
                  </a:solidFill>
                  <a:latin typeface="Arial" charset="0"/>
                  <a:cs typeface="Arial" charset="0"/>
                </a:rPr>
                <a:t>S</a:t>
              </a:r>
              <a:r>
                <a:rPr lang="en-US" i="0" baseline="-25000" dirty="0">
                  <a:solidFill>
                    <a:srgbClr val="C00000"/>
                  </a:solidFill>
                  <a:latin typeface="Arial" charset="0"/>
                  <a:cs typeface="Arial" charset="0"/>
                </a:rPr>
                <a:t>5</a:t>
              </a:r>
            </a:p>
          </p:txBody>
        </p:sp>
        <p:sp>
          <p:nvSpPr>
            <p:cNvPr id="71" name="Text Box 66">
              <a:extLst>
                <a:ext uri="{FF2B5EF4-FFF2-40B4-BE49-F238E27FC236}">
                  <a16:creationId xmlns:a16="http://schemas.microsoft.com/office/drawing/2014/main" id="{F3BE189B-9871-A141-B4A8-7C8C185755AD}"/>
                </a:ext>
              </a:extLst>
            </p:cNvPr>
            <p:cNvSpPr txBox="1">
              <a:spLocks noChangeArrowheads="1"/>
            </p:cNvSpPr>
            <p:nvPr/>
          </p:nvSpPr>
          <p:spPr bwMode="auto">
            <a:xfrm>
              <a:off x="2019109" y="3672102"/>
              <a:ext cx="670446" cy="656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M</a:t>
              </a:r>
            </a:p>
          </p:txBody>
        </p:sp>
        <p:grpSp>
          <p:nvGrpSpPr>
            <p:cNvPr id="72" name="Group 44">
              <a:extLst>
                <a:ext uri="{FF2B5EF4-FFF2-40B4-BE49-F238E27FC236}">
                  <a16:creationId xmlns:a16="http://schemas.microsoft.com/office/drawing/2014/main" id="{8D88FFE3-F206-1B40-894E-99485AFB1733}"/>
                </a:ext>
              </a:extLst>
            </p:cNvPr>
            <p:cNvGrpSpPr>
              <a:grpSpLocks/>
            </p:cNvGrpSpPr>
            <p:nvPr/>
          </p:nvGrpSpPr>
          <p:grpSpPr bwMode="auto">
            <a:xfrm>
              <a:off x="1127760" y="2834640"/>
              <a:ext cx="568960" cy="481140"/>
              <a:chOff x="-44" y="1473"/>
              <a:chExt cx="981" cy="1105"/>
            </a:xfrm>
          </p:grpSpPr>
          <p:pic>
            <p:nvPicPr>
              <p:cNvPr id="80" name="Picture 45" descr="desktop_computer_stylized_medium">
                <a:extLst>
                  <a:ext uri="{FF2B5EF4-FFF2-40B4-BE49-F238E27FC236}">
                    <a16:creationId xmlns:a16="http://schemas.microsoft.com/office/drawing/2014/main" id="{A701A1E8-FBE1-5B4C-B831-54DD863886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 name="Freeform 46">
                <a:extLst>
                  <a:ext uri="{FF2B5EF4-FFF2-40B4-BE49-F238E27FC236}">
                    <a16:creationId xmlns:a16="http://schemas.microsoft.com/office/drawing/2014/main" id="{7E80C98E-5D13-3844-9AA8-0778407FC243}"/>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73" name="Group 44">
              <a:extLst>
                <a:ext uri="{FF2B5EF4-FFF2-40B4-BE49-F238E27FC236}">
                  <a16:creationId xmlns:a16="http://schemas.microsoft.com/office/drawing/2014/main" id="{C9645458-2FF2-2649-8156-FE7FF070E384}"/>
                </a:ext>
              </a:extLst>
            </p:cNvPr>
            <p:cNvGrpSpPr>
              <a:grpSpLocks/>
            </p:cNvGrpSpPr>
            <p:nvPr/>
          </p:nvGrpSpPr>
          <p:grpSpPr bwMode="auto">
            <a:xfrm>
              <a:off x="1534160" y="3291840"/>
              <a:ext cx="568960" cy="481140"/>
              <a:chOff x="-44" y="1473"/>
              <a:chExt cx="981" cy="1105"/>
            </a:xfrm>
          </p:grpSpPr>
          <p:pic>
            <p:nvPicPr>
              <p:cNvPr id="78" name="Picture 45" descr="desktop_computer_stylized_medium">
                <a:extLst>
                  <a:ext uri="{FF2B5EF4-FFF2-40B4-BE49-F238E27FC236}">
                    <a16:creationId xmlns:a16="http://schemas.microsoft.com/office/drawing/2014/main" id="{A5CC3C9F-6BA8-6248-905D-2AD0A0D29C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9" name="Freeform 46">
                <a:extLst>
                  <a:ext uri="{FF2B5EF4-FFF2-40B4-BE49-F238E27FC236}">
                    <a16:creationId xmlns:a16="http://schemas.microsoft.com/office/drawing/2014/main" id="{3C0084F1-CAA1-EB4D-9C55-5006B85F54B2}"/>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74" name="Group 44">
              <a:extLst>
                <a:ext uri="{FF2B5EF4-FFF2-40B4-BE49-F238E27FC236}">
                  <a16:creationId xmlns:a16="http://schemas.microsoft.com/office/drawing/2014/main" id="{0AE57CCB-D22D-8C43-A88C-FB8EBF766D4E}"/>
                </a:ext>
              </a:extLst>
            </p:cNvPr>
            <p:cNvGrpSpPr>
              <a:grpSpLocks/>
            </p:cNvGrpSpPr>
            <p:nvPr/>
          </p:nvGrpSpPr>
          <p:grpSpPr bwMode="auto">
            <a:xfrm>
              <a:off x="2062480" y="3322320"/>
              <a:ext cx="568960" cy="481140"/>
              <a:chOff x="-44" y="1473"/>
              <a:chExt cx="981" cy="1105"/>
            </a:xfrm>
          </p:grpSpPr>
          <p:pic>
            <p:nvPicPr>
              <p:cNvPr id="76" name="Picture 45" descr="desktop_computer_stylized_medium">
                <a:extLst>
                  <a:ext uri="{FF2B5EF4-FFF2-40B4-BE49-F238E27FC236}">
                    <a16:creationId xmlns:a16="http://schemas.microsoft.com/office/drawing/2014/main" id="{FEFFD76E-1641-3746-99D0-2C14EAA5A3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7" name="Freeform 46">
                <a:extLst>
                  <a:ext uri="{FF2B5EF4-FFF2-40B4-BE49-F238E27FC236}">
                    <a16:creationId xmlns:a16="http://schemas.microsoft.com/office/drawing/2014/main" id="{72267495-85A9-8C46-903F-63E38A98BB8A}"/>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pic>
          <p:nvPicPr>
            <p:cNvPr id="75" name="Picture 3">
              <a:extLst>
                <a:ext uri="{FF2B5EF4-FFF2-40B4-BE49-F238E27FC236}">
                  <a16:creationId xmlns:a16="http://schemas.microsoft.com/office/drawing/2014/main" id="{DDA76193-8DC1-674A-B1F0-C7E8934BA3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4817" y="2879664"/>
              <a:ext cx="678041" cy="2999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cxnSp>
        <p:nvCxnSpPr>
          <p:cNvPr id="83" name="Straight Connector 82">
            <a:extLst>
              <a:ext uri="{FF2B5EF4-FFF2-40B4-BE49-F238E27FC236}">
                <a16:creationId xmlns:a16="http://schemas.microsoft.com/office/drawing/2014/main" id="{1ED88B14-75E1-D64E-A0E4-259B2F8EC360}"/>
              </a:ext>
            </a:extLst>
          </p:cNvPr>
          <p:cNvCxnSpPr>
            <a:cxnSpLocks/>
            <a:stCxn id="75" idx="3"/>
            <a:endCxn id="98" idx="1"/>
          </p:cNvCxnSpPr>
          <p:nvPr/>
        </p:nvCxnSpPr>
        <p:spPr bwMode="auto">
          <a:xfrm flipV="1">
            <a:off x="3359350" y="2692750"/>
            <a:ext cx="1247477" cy="55721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5" name="Straight Connector 84">
            <a:extLst>
              <a:ext uri="{FF2B5EF4-FFF2-40B4-BE49-F238E27FC236}">
                <a16:creationId xmlns:a16="http://schemas.microsoft.com/office/drawing/2014/main" id="{6996FFF4-BFAD-8249-846F-9357F6129080}"/>
              </a:ext>
            </a:extLst>
          </p:cNvPr>
          <p:cNvCxnSpPr>
            <a:endCxn id="57" idx="0"/>
          </p:cNvCxnSpPr>
          <p:nvPr/>
        </p:nvCxnSpPr>
        <p:spPr bwMode="auto">
          <a:xfrm>
            <a:off x="3294162" y="3308451"/>
            <a:ext cx="624632" cy="67151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87" name="Group 58">
            <a:extLst>
              <a:ext uri="{FF2B5EF4-FFF2-40B4-BE49-F238E27FC236}">
                <a16:creationId xmlns:a16="http://schemas.microsoft.com/office/drawing/2014/main" id="{162DBC79-99F8-9647-8964-044C4AC70F9F}"/>
              </a:ext>
            </a:extLst>
          </p:cNvPr>
          <p:cNvGrpSpPr>
            <a:grpSpLocks/>
          </p:cNvGrpSpPr>
          <p:nvPr/>
        </p:nvGrpSpPr>
        <p:grpSpPr bwMode="auto">
          <a:xfrm>
            <a:off x="3982762" y="2163472"/>
            <a:ext cx="1599739" cy="967936"/>
            <a:chOff x="905075" y="2088856"/>
            <a:chExt cx="2844732" cy="1720535"/>
          </a:xfrm>
        </p:grpSpPr>
        <p:sp>
          <p:nvSpPr>
            <p:cNvPr id="88" name="Line 20">
              <a:extLst>
                <a:ext uri="{FF2B5EF4-FFF2-40B4-BE49-F238E27FC236}">
                  <a16:creationId xmlns:a16="http://schemas.microsoft.com/office/drawing/2014/main" id="{E2F5D502-02D6-D847-A68E-AB421D0AB658}"/>
                </a:ext>
              </a:extLst>
            </p:cNvPr>
            <p:cNvSpPr>
              <a:spLocks noChangeShapeType="1"/>
            </p:cNvSpPr>
            <p:nvPr/>
          </p:nvSpPr>
          <p:spPr bwMode="auto">
            <a:xfrm flipH="1" flipV="1">
              <a:off x="1695644" y="2681254"/>
              <a:ext cx="443029" cy="34920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89" name="Line 21">
              <a:extLst>
                <a:ext uri="{FF2B5EF4-FFF2-40B4-BE49-F238E27FC236}">
                  <a16:creationId xmlns:a16="http://schemas.microsoft.com/office/drawing/2014/main" id="{1A60F172-C164-A449-A5C4-A81EDCE0B70B}"/>
                </a:ext>
              </a:extLst>
            </p:cNvPr>
            <p:cNvSpPr>
              <a:spLocks noChangeShapeType="1"/>
            </p:cNvSpPr>
            <p:nvPr/>
          </p:nvSpPr>
          <p:spPr bwMode="auto">
            <a:xfrm flipH="1">
              <a:off x="1970355" y="3078074"/>
              <a:ext cx="271534" cy="3142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90" name="Line 22">
              <a:extLst>
                <a:ext uri="{FF2B5EF4-FFF2-40B4-BE49-F238E27FC236}">
                  <a16:creationId xmlns:a16="http://schemas.microsoft.com/office/drawing/2014/main" id="{C8F35A88-5CBC-2446-848D-1C14B9761660}"/>
                </a:ext>
              </a:extLst>
            </p:cNvPr>
            <p:cNvSpPr>
              <a:spLocks noChangeShapeType="1"/>
            </p:cNvSpPr>
            <p:nvPr/>
          </p:nvSpPr>
          <p:spPr bwMode="auto">
            <a:xfrm flipV="1">
              <a:off x="2675392" y="2895536"/>
              <a:ext cx="249305" cy="968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91" name="Text Box 64">
              <a:extLst>
                <a:ext uri="{FF2B5EF4-FFF2-40B4-BE49-F238E27FC236}">
                  <a16:creationId xmlns:a16="http://schemas.microsoft.com/office/drawing/2014/main" id="{91BF55C2-F7BD-0F4F-AD53-EE8785E18C15}"/>
                </a:ext>
              </a:extLst>
            </p:cNvPr>
            <p:cNvSpPr txBox="1">
              <a:spLocks noChangeArrowheads="1"/>
            </p:cNvSpPr>
            <p:nvPr/>
          </p:nvSpPr>
          <p:spPr bwMode="auto">
            <a:xfrm>
              <a:off x="905075" y="2088856"/>
              <a:ext cx="624837" cy="656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N</a:t>
              </a:r>
            </a:p>
          </p:txBody>
        </p:sp>
        <p:sp>
          <p:nvSpPr>
            <p:cNvPr id="92" name="Text Box 65">
              <a:extLst>
                <a:ext uri="{FF2B5EF4-FFF2-40B4-BE49-F238E27FC236}">
                  <a16:creationId xmlns:a16="http://schemas.microsoft.com/office/drawing/2014/main" id="{AABB345D-4B12-FC43-A7F8-DEE53B44546D}"/>
                </a:ext>
              </a:extLst>
            </p:cNvPr>
            <p:cNvSpPr txBox="1">
              <a:spLocks noChangeArrowheads="1"/>
            </p:cNvSpPr>
            <p:nvPr/>
          </p:nvSpPr>
          <p:spPr bwMode="auto">
            <a:xfrm>
              <a:off x="1254419" y="3152892"/>
              <a:ext cx="647641" cy="656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O</a:t>
              </a:r>
            </a:p>
          </p:txBody>
        </p:sp>
        <p:sp>
          <p:nvSpPr>
            <p:cNvPr id="93" name="Text Box 73">
              <a:extLst>
                <a:ext uri="{FF2B5EF4-FFF2-40B4-BE49-F238E27FC236}">
                  <a16:creationId xmlns:a16="http://schemas.microsoft.com/office/drawing/2014/main" id="{66F69DB7-6588-4A48-A5D0-C034262D0DC4}"/>
                </a:ext>
              </a:extLst>
            </p:cNvPr>
            <p:cNvSpPr txBox="1">
              <a:spLocks noChangeArrowheads="1"/>
            </p:cNvSpPr>
            <p:nvPr/>
          </p:nvSpPr>
          <p:spPr bwMode="auto">
            <a:xfrm>
              <a:off x="1961813" y="2093319"/>
              <a:ext cx="753113" cy="656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C00000"/>
                  </a:solidFill>
                  <a:latin typeface="Arial" charset="0"/>
                  <a:cs typeface="Arial" charset="0"/>
                </a:rPr>
                <a:t>S</a:t>
              </a:r>
              <a:r>
                <a:rPr lang="en-US" i="0" baseline="-25000" dirty="0">
                  <a:solidFill>
                    <a:srgbClr val="C00000"/>
                  </a:solidFill>
                  <a:latin typeface="Arial" charset="0"/>
                  <a:cs typeface="Arial" charset="0"/>
                </a:rPr>
                <a:t>6</a:t>
              </a:r>
            </a:p>
          </p:txBody>
        </p:sp>
        <p:sp>
          <p:nvSpPr>
            <p:cNvPr id="94" name="Text Box 66">
              <a:extLst>
                <a:ext uri="{FF2B5EF4-FFF2-40B4-BE49-F238E27FC236}">
                  <a16:creationId xmlns:a16="http://schemas.microsoft.com/office/drawing/2014/main" id="{AA3051F9-B21E-A54C-AB3A-9936FA49EA70}"/>
                </a:ext>
              </a:extLst>
            </p:cNvPr>
            <p:cNvSpPr txBox="1">
              <a:spLocks noChangeArrowheads="1"/>
            </p:cNvSpPr>
            <p:nvPr/>
          </p:nvSpPr>
          <p:spPr bwMode="auto">
            <a:xfrm>
              <a:off x="3147774" y="2326391"/>
              <a:ext cx="602033" cy="656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P</a:t>
              </a:r>
            </a:p>
          </p:txBody>
        </p:sp>
        <p:grpSp>
          <p:nvGrpSpPr>
            <p:cNvPr id="95" name="Group 44">
              <a:extLst>
                <a:ext uri="{FF2B5EF4-FFF2-40B4-BE49-F238E27FC236}">
                  <a16:creationId xmlns:a16="http://schemas.microsoft.com/office/drawing/2014/main" id="{87059D8B-B403-0744-BFC7-3C695F9C0718}"/>
                </a:ext>
              </a:extLst>
            </p:cNvPr>
            <p:cNvGrpSpPr>
              <a:grpSpLocks/>
            </p:cNvGrpSpPr>
            <p:nvPr/>
          </p:nvGrpSpPr>
          <p:grpSpPr bwMode="auto">
            <a:xfrm>
              <a:off x="1170678" y="2491964"/>
              <a:ext cx="568960" cy="481140"/>
              <a:chOff x="30" y="686"/>
              <a:chExt cx="981" cy="1105"/>
            </a:xfrm>
          </p:grpSpPr>
          <p:pic>
            <p:nvPicPr>
              <p:cNvPr id="103" name="Picture 45" descr="desktop_computer_stylized_medium">
                <a:extLst>
                  <a:ext uri="{FF2B5EF4-FFF2-40B4-BE49-F238E27FC236}">
                    <a16:creationId xmlns:a16="http://schemas.microsoft.com/office/drawing/2014/main" id="{280F8D2F-B349-384F-8CAC-57C46980D7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 y="686"/>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4" name="Freeform 46">
                <a:extLst>
                  <a:ext uri="{FF2B5EF4-FFF2-40B4-BE49-F238E27FC236}">
                    <a16:creationId xmlns:a16="http://schemas.microsoft.com/office/drawing/2014/main" id="{A957E32A-19E0-C945-B7AF-0B9BDB5440D6}"/>
                  </a:ext>
                </a:extLst>
              </p:cNvPr>
              <p:cNvSpPr>
                <a:spLocks/>
              </p:cNvSpPr>
              <p:nvPr/>
            </p:nvSpPr>
            <p:spPr bwMode="auto">
              <a:xfrm flipH="1">
                <a:off x="448" y="857"/>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96" name="Group 44">
              <a:extLst>
                <a:ext uri="{FF2B5EF4-FFF2-40B4-BE49-F238E27FC236}">
                  <a16:creationId xmlns:a16="http://schemas.microsoft.com/office/drawing/2014/main" id="{3085C612-CD70-514E-90AB-7625F5633921}"/>
                </a:ext>
              </a:extLst>
            </p:cNvPr>
            <p:cNvGrpSpPr>
              <a:grpSpLocks/>
            </p:cNvGrpSpPr>
            <p:nvPr/>
          </p:nvGrpSpPr>
          <p:grpSpPr bwMode="auto">
            <a:xfrm>
              <a:off x="1622317" y="3291840"/>
              <a:ext cx="568960" cy="481140"/>
              <a:chOff x="108" y="1473"/>
              <a:chExt cx="981" cy="1105"/>
            </a:xfrm>
          </p:grpSpPr>
          <p:pic>
            <p:nvPicPr>
              <p:cNvPr id="101" name="Picture 45" descr="desktop_computer_stylized_medium">
                <a:extLst>
                  <a:ext uri="{FF2B5EF4-FFF2-40B4-BE49-F238E27FC236}">
                    <a16:creationId xmlns:a16="http://schemas.microsoft.com/office/drawing/2014/main" id="{1C90CC97-3AEF-B142-82A7-2E5492B98B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08"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 name="Freeform 46">
                <a:extLst>
                  <a:ext uri="{FF2B5EF4-FFF2-40B4-BE49-F238E27FC236}">
                    <a16:creationId xmlns:a16="http://schemas.microsoft.com/office/drawing/2014/main" id="{13D8BBB3-6D43-1A4F-8467-E17F6C9B19D2}"/>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97" name="Group 44">
              <a:extLst>
                <a:ext uri="{FF2B5EF4-FFF2-40B4-BE49-F238E27FC236}">
                  <a16:creationId xmlns:a16="http://schemas.microsoft.com/office/drawing/2014/main" id="{6E972FDE-8BB6-2A45-A3EB-D59D17A8781E}"/>
                </a:ext>
              </a:extLst>
            </p:cNvPr>
            <p:cNvGrpSpPr>
              <a:grpSpLocks/>
            </p:cNvGrpSpPr>
            <p:nvPr/>
          </p:nvGrpSpPr>
          <p:grpSpPr bwMode="auto">
            <a:xfrm>
              <a:off x="2705678" y="2593861"/>
              <a:ext cx="568960" cy="481140"/>
              <a:chOff x="1065" y="-200"/>
              <a:chExt cx="981" cy="1105"/>
            </a:xfrm>
          </p:grpSpPr>
          <p:pic>
            <p:nvPicPr>
              <p:cNvPr id="99" name="Picture 45" descr="desktop_computer_stylized_medium">
                <a:extLst>
                  <a:ext uri="{FF2B5EF4-FFF2-40B4-BE49-F238E27FC236}">
                    <a16:creationId xmlns:a16="http://schemas.microsoft.com/office/drawing/2014/main" id="{CE70BC22-ECC4-7344-99A0-B0FB61DD9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065" y="-200"/>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0" name="Freeform 46">
                <a:extLst>
                  <a:ext uri="{FF2B5EF4-FFF2-40B4-BE49-F238E27FC236}">
                    <a16:creationId xmlns:a16="http://schemas.microsoft.com/office/drawing/2014/main" id="{93AA880A-E1D9-E647-888F-D1AE6BBE2DA9}"/>
                  </a:ext>
                </a:extLst>
              </p:cNvPr>
              <p:cNvSpPr>
                <a:spLocks/>
              </p:cNvSpPr>
              <p:nvPr/>
            </p:nvSpPr>
            <p:spPr bwMode="auto">
              <a:xfrm flipH="1">
                <a:off x="1483" y="-94"/>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pic>
          <p:nvPicPr>
            <p:cNvPr id="98" name="Picture 3">
              <a:extLst>
                <a:ext uri="{FF2B5EF4-FFF2-40B4-BE49-F238E27FC236}">
                  <a16:creationId xmlns:a16="http://schemas.microsoft.com/office/drawing/2014/main" id="{8BA63748-D564-ED44-BAE0-4E63607035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4817" y="2879664"/>
              <a:ext cx="678041" cy="2999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cxnSp>
        <p:nvCxnSpPr>
          <p:cNvPr id="107" name="Straight Connector 106">
            <a:extLst>
              <a:ext uri="{FF2B5EF4-FFF2-40B4-BE49-F238E27FC236}">
                <a16:creationId xmlns:a16="http://schemas.microsoft.com/office/drawing/2014/main" id="{A937FBC4-3B88-924D-BD4A-A665D7BD7403}"/>
              </a:ext>
            </a:extLst>
          </p:cNvPr>
          <p:cNvCxnSpPr>
            <a:cxnSpLocks/>
            <a:endCxn id="98" idx="2"/>
          </p:cNvCxnSpPr>
          <p:nvPr/>
        </p:nvCxnSpPr>
        <p:spPr bwMode="auto">
          <a:xfrm flipH="1" flipV="1">
            <a:off x="4797477" y="2777135"/>
            <a:ext cx="264766" cy="716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5" name="TextBox 4">
            <a:extLst>
              <a:ext uri="{FF2B5EF4-FFF2-40B4-BE49-F238E27FC236}">
                <a16:creationId xmlns:a16="http://schemas.microsoft.com/office/drawing/2014/main" id="{D5270294-13E2-A349-A035-18C09A1E6B82}"/>
              </a:ext>
            </a:extLst>
          </p:cNvPr>
          <p:cNvSpPr txBox="1"/>
          <p:nvPr/>
        </p:nvSpPr>
        <p:spPr>
          <a:xfrm>
            <a:off x="6071177" y="3105818"/>
            <a:ext cx="582211" cy="369332"/>
          </a:xfrm>
          <a:prstGeom prst="rect">
            <a:avLst/>
          </a:prstGeom>
          <a:noFill/>
        </p:spPr>
        <p:txBody>
          <a:bodyPr wrap="none" rtlCol="0">
            <a:spAutoFit/>
          </a:bodyPr>
          <a:lstStyle/>
          <a:p>
            <a:r>
              <a:rPr lang="en-US" dirty="0">
                <a:solidFill>
                  <a:srgbClr val="C00000"/>
                </a:solidFill>
              </a:rPr>
              <a:t>root</a:t>
            </a:r>
          </a:p>
        </p:txBody>
      </p:sp>
      <p:sp>
        <p:nvSpPr>
          <p:cNvPr id="82" name="TextBox 81">
            <a:extLst>
              <a:ext uri="{FF2B5EF4-FFF2-40B4-BE49-F238E27FC236}">
                <a16:creationId xmlns:a16="http://schemas.microsoft.com/office/drawing/2014/main" id="{7A4151C3-2416-C841-94D8-69BB7583EE2C}"/>
              </a:ext>
            </a:extLst>
          </p:cNvPr>
          <p:cNvSpPr txBox="1"/>
          <p:nvPr/>
        </p:nvSpPr>
        <p:spPr>
          <a:xfrm>
            <a:off x="4847342" y="3602124"/>
            <a:ext cx="312906" cy="369332"/>
          </a:xfrm>
          <a:prstGeom prst="rect">
            <a:avLst/>
          </a:prstGeom>
          <a:noFill/>
        </p:spPr>
        <p:txBody>
          <a:bodyPr wrap="none" rtlCol="0">
            <a:spAutoFit/>
          </a:bodyPr>
          <a:lstStyle/>
          <a:p>
            <a:r>
              <a:rPr lang="en-US" dirty="0">
                <a:solidFill>
                  <a:srgbClr val="C00000"/>
                </a:solidFill>
              </a:rPr>
              <a:t>d</a:t>
            </a:r>
          </a:p>
        </p:txBody>
      </p:sp>
      <p:pic>
        <p:nvPicPr>
          <p:cNvPr id="105" name="Picture 16" descr="underline_base">
            <a:extLst>
              <a:ext uri="{FF2B5EF4-FFF2-40B4-BE49-F238E27FC236}">
                <a16:creationId xmlns:a16="http://schemas.microsoft.com/office/drawing/2014/main" id="{7B041B34-66E3-FC40-B26A-7E62A569629D}"/>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681" y="806846"/>
            <a:ext cx="4787876" cy="1322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6" name="TextBox 105">
            <a:extLst>
              <a:ext uri="{FF2B5EF4-FFF2-40B4-BE49-F238E27FC236}">
                <a16:creationId xmlns:a16="http://schemas.microsoft.com/office/drawing/2014/main" id="{5520E442-FF63-984C-8BFE-8FD3F6D42EDD}"/>
              </a:ext>
            </a:extLst>
          </p:cNvPr>
          <p:cNvSpPr txBox="1"/>
          <p:nvPr/>
        </p:nvSpPr>
        <p:spPr>
          <a:xfrm>
            <a:off x="4982814" y="3206313"/>
            <a:ext cx="312906" cy="369332"/>
          </a:xfrm>
          <a:prstGeom prst="rect">
            <a:avLst/>
          </a:prstGeom>
          <a:noFill/>
        </p:spPr>
        <p:txBody>
          <a:bodyPr wrap="none" rtlCol="0">
            <a:spAutoFit/>
          </a:bodyPr>
          <a:lstStyle/>
          <a:p>
            <a:r>
              <a:rPr lang="en-US" dirty="0">
                <a:solidFill>
                  <a:srgbClr val="C00000"/>
                </a:solidFill>
              </a:rPr>
              <a:t>d</a:t>
            </a:r>
          </a:p>
        </p:txBody>
      </p:sp>
      <p:sp>
        <p:nvSpPr>
          <p:cNvPr id="108" name="TextBox 107">
            <a:extLst>
              <a:ext uri="{FF2B5EF4-FFF2-40B4-BE49-F238E27FC236}">
                <a16:creationId xmlns:a16="http://schemas.microsoft.com/office/drawing/2014/main" id="{E81A3B06-3880-134F-A677-84C4E7B7EBB1}"/>
              </a:ext>
            </a:extLst>
          </p:cNvPr>
          <p:cNvSpPr txBox="1"/>
          <p:nvPr/>
        </p:nvSpPr>
        <p:spPr>
          <a:xfrm>
            <a:off x="4556555" y="3415033"/>
            <a:ext cx="312906" cy="369332"/>
          </a:xfrm>
          <a:prstGeom prst="rect">
            <a:avLst/>
          </a:prstGeom>
          <a:noFill/>
        </p:spPr>
        <p:txBody>
          <a:bodyPr wrap="none" rtlCol="0">
            <a:spAutoFit/>
          </a:bodyPr>
          <a:lstStyle/>
          <a:p>
            <a:r>
              <a:rPr lang="en-US" dirty="0">
                <a:solidFill>
                  <a:srgbClr val="C00000"/>
                </a:solidFill>
              </a:rPr>
              <a:t>d</a:t>
            </a:r>
          </a:p>
        </p:txBody>
      </p:sp>
      <p:sp>
        <p:nvSpPr>
          <p:cNvPr id="109" name="TextBox 108">
            <a:extLst>
              <a:ext uri="{FF2B5EF4-FFF2-40B4-BE49-F238E27FC236}">
                <a16:creationId xmlns:a16="http://schemas.microsoft.com/office/drawing/2014/main" id="{2D3D3600-9DC0-504E-B63E-0CAB3B76774C}"/>
              </a:ext>
            </a:extLst>
          </p:cNvPr>
          <p:cNvSpPr txBox="1"/>
          <p:nvPr/>
        </p:nvSpPr>
        <p:spPr>
          <a:xfrm>
            <a:off x="4427340" y="2552998"/>
            <a:ext cx="152698" cy="369332"/>
          </a:xfrm>
          <a:prstGeom prst="rect">
            <a:avLst/>
          </a:prstGeom>
          <a:noFill/>
        </p:spPr>
        <p:txBody>
          <a:bodyPr wrap="square" rtlCol="0">
            <a:spAutoFit/>
          </a:bodyPr>
          <a:lstStyle/>
          <a:p>
            <a:r>
              <a:rPr lang="en-US" dirty="0">
                <a:solidFill>
                  <a:srgbClr val="C00000"/>
                </a:solidFill>
              </a:rPr>
              <a:t>d</a:t>
            </a:r>
          </a:p>
        </p:txBody>
      </p:sp>
      <p:sp>
        <p:nvSpPr>
          <p:cNvPr id="110" name="TextBox 109">
            <a:extLst>
              <a:ext uri="{FF2B5EF4-FFF2-40B4-BE49-F238E27FC236}">
                <a16:creationId xmlns:a16="http://schemas.microsoft.com/office/drawing/2014/main" id="{B7623A46-38EC-E347-B9BD-B383E6592FED}"/>
              </a:ext>
            </a:extLst>
          </p:cNvPr>
          <p:cNvSpPr txBox="1"/>
          <p:nvPr/>
        </p:nvSpPr>
        <p:spPr>
          <a:xfrm>
            <a:off x="5267952" y="3408926"/>
            <a:ext cx="312906" cy="369332"/>
          </a:xfrm>
          <a:prstGeom prst="rect">
            <a:avLst/>
          </a:prstGeom>
          <a:noFill/>
        </p:spPr>
        <p:txBody>
          <a:bodyPr wrap="none" rtlCol="0">
            <a:spAutoFit/>
          </a:bodyPr>
          <a:lstStyle/>
          <a:p>
            <a:r>
              <a:rPr lang="en-US" dirty="0">
                <a:solidFill>
                  <a:srgbClr val="C00000"/>
                </a:solidFill>
              </a:rPr>
              <a:t>d</a:t>
            </a:r>
          </a:p>
        </p:txBody>
      </p:sp>
      <p:sp>
        <p:nvSpPr>
          <p:cNvPr id="84" name="TextBox 83">
            <a:extLst>
              <a:ext uri="{FF2B5EF4-FFF2-40B4-BE49-F238E27FC236}">
                <a16:creationId xmlns:a16="http://schemas.microsoft.com/office/drawing/2014/main" id="{8E3D9E13-F5D7-1E43-BABE-EEE4B3706D59}"/>
              </a:ext>
            </a:extLst>
          </p:cNvPr>
          <p:cNvSpPr txBox="1"/>
          <p:nvPr/>
        </p:nvSpPr>
        <p:spPr>
          <a:xfrm>
            <a:off x="3378850" y="3186692"/>
            <a:ext cx="261610" cy="369332"/>
          </a:xfrm>
          <a:prstGeom prst="rect">
            <a:avLst/>
          </a:prstGeom>
          <a:noFill/>
        </p:spPr>
        <p:txBody>
          <a:bodyPr wrap="none" rtlCol="0">
            <a:spAutoFit/>
          </a:bodyPr>
          <a:lstStyle/>
          <a:p>
            <a:r>
              <a:rPr lang="en-US" dirty="0">
                <a:solidFill>
                  <a:srgbClr val="C00000"/>
                </a:solidFill>
              </a:rPr>
              <a:t>r</a:t>
            </a:r>
          </a:p>
        </p:txBody>
      </p:sp>
      <p:sp>
        <p:nvSpPr>
          <p:cNvPr id="111" name="TextBox 110">
            <a:extLst>
              <a:ext uri="{FF2B5EF4-FFF2-40B4-BE49-F238E27FC236}">
                <a16:creationId xmlns:a16="http://schemas.microsoft.com/office/drawing/2014/main" id="{36362A41-7744-FA43-979D-04796C7F7057}"/>
              </a:ext>
            </a:extLst>
          </p:cNvPr>
          <p:cNvSpPr txBox="1"/>
          <p:nvPr/>
        </p:nvSpPr>
        <p:spPr>
          <a:xfrm>
            <a:off x="4093248" y="3809574"/>
            <a:ext cx="261610" cy="369332"/>
          </a:xfrm>
          <a:prstGeom prst="rect">
            <a:avLst/>
          </a:prstGeom>
          <a:noFill/>
        </p:spPr>
        <p:txBody>
          <a:bodyPr wrap="none" rtlCol="0">
            <a:spAutoFit/>
          </a:bodyPr>
          <a:lstStyle/>
          <a:p>
            <a:r>
              <a:rPr lang="en-US" dirty="0">
                <a:solidFill>
                  <a:srgbClr val="C00000"/>
                </a:solidFill>
              </a:rPr>
              <a:t>r</a:t>
            </a:r>
          </a:p>
        </p:txBody>
      </p:sp>
      <p:sp>
        <p:nvSpPr>
          <p:cNvPr id="112" name="TextBox 111">
            <a:extLst>
              <a:ext uri="{FF2B5EF4-FFF2-40B4-BE49-F238E27FC236}">
                <a16:creationId xmlns:a16="http://schemas.microsoft.com/office/drawing/2014/main" id="{70829510-E2C4-324A-88B5-603EE747F526}"/>
              </a:ext>
            </a:extLst>
          </p:cNvPr>
          <p:cNvSpPr txBox="1"/>
          <p:nvPr/>
        </p:nvSpPr>
        <p:spPr>
          <a:xfrm>
            <a:off x="3772993" y="3627037"/>
            <a:ext cx="312906" cy="369332"/>
          </a:xfrm>
          <a:prstGeom prst="rect">
            <a:avLst/>
          </a:prstGeom>
          <a:noFill/>
        </p:spPr>
        <p:txBody>
          <a:bodyPr wrap="none" rtlCol="0">
            <a:spAutoFit/>
          </a:bodyPr>
          <a:lstStyle/>
          <a:p>
            <a:r>
              <a:rPr lang="en-US" dirty="0">
                <a:solidFill>
                  <a:srgbClr val="C00000"/>
                </a:solidFill>
              </a:rPr>
              <a:t>d</a:t>
            </a:r>
          </a:p>
        </p:txBody>
      </p:sp>
      <p:sp>
        <p:nvSpPr>
          <p:cNvPr id="113" name="TextBox 112">
            <a:extLst>
              <a:ext uri="{FF2B5EF4-FFF2-40B4-BE49-F238E27FC236}">
                <a16:creationId xmlns:a16="http://schemas.microsoft.com/office/drawing/2014/main" id="{6BF2192F-72E2-114B-A9F8-E7044A7CB09D}"/>
              </a:ext>
            </a:extLst>
          </p:cNvPr>
          <p:cNvSpPr txBox="1"/>
          <p:nvPr/>
        </p:nvSpPr>
        <p:spPr>
          <a:xfrm>
            <a:off x="4845248" y="2729806"/>
            <a:ext cx="261610" cy="369332"/>
          </a:xfrm>
          <a:prstGeom prst="rect">
            <a:avLst/>
          </a:prstGeom>
          <a:noFill/>
        </p:spPr>
        <p:txBody>
          <a:bodyPr wrap="none" rtlCol="0">
            <a:spAutoFit/>
          </a:bodyPr>
          <a:lstStyle/>
          <a:p>
            <a:r>
              <a:rPr lang="en-US" dirty="0">
                <a:solidFill>
                  <a:srgbClr val="C00000"/>
                </a:solidFill>
              </a:rPr>
              <a:t>r</a:t>
            </a:r>
          </a:p>
        </p:txBody>
      </p:sp>
      <p:sp>
        <p:nvSpPr>
          <p:cNvPr id="114" name="TextBox 113">
            <a:extLst>
              <a:ext uri="{FF2B5EF4-FFF2-40B4-BE49-F238E27FC236}">
                <a16:creationId xmlns:a16="http://schemas.microsoft.com/office/drawing/2014/main" id="{B811856B-FEBE-6148-BCC4-A77308FD6896}"/>
              </a:ext>
            </a:extLst>
          </p:cNvPr>
          <p:cNvSpPr txBox="1"/>
          <p:nvPr/>
        </p:nvSpPr>
        <p:spPr>
          <a:xfrm>
            <a:off x="3324483" y="2839192"/>
            <a:ext cx="312906" cy="369332"/>
          </a:xfrm>
          <a:prstGeom prst="rect">
            <a:avLst/>
          </a:prstGeom>
          <a:noFill/>
        </p:spPr>
        <p:txBody>
          <a:bodyPr wrap="none" rtlCol="0">
            <a:spAutoFit/>
          </a:bodyPr>
          <a:lstStyle/>
          <a:p>
            <a:r>
              <a:rPr lang="en-US" dirty="0">
                <a:solidFill>
                  <a:srgbClr val="C00000"/>
                </a:solidFill>
              </a:rPr>
              <a:t>b</a:t>
            </a:r>
          </a:p>
        </p:txBody>
      </p:sp>
      <p:sp>
        <p:nvSpPr>
          <p:cNvPr id="117" name="TextBox 116">
            <a:extLst>
              <a:ext uri="{FF2B5EF4-FFF2-40B4-BE49-F238E27FC236}">
                <a16:creationId xmlns:a16="http://schemas.microsoft.com/office/drawing/2014/main" id="{A66C4C6A-7075-AD45-9144-6F2CAF89A91D}"/>
              </a:ext>
            </a:extLst>
          </p:cNvPr>
          <p:cNvSpPr txBox="1"/>
          <p:nvPr/>
        </p:nvSpPr>
        <p:spPr>
          <a:xfrm>
            <a:off x="5856066" y="3675046"/>
            <a:ext cx="261610" cy="369332"/>
          </a:xfrm>
          <a:prstGeom prst="rect">
            <a:avLst/>
          </a:prstGeom>
          <a:noFill/>
        </p:spPr>
        <p:txBody>
          <a:bodyPr wrap="none" rtlCol="0">
            <a:spAutoFit/>
          </a:bodyPr>
          <a:lstStyle/>
          <a:p>
            <a:r>
              <a:rPr lang="en-US" dirty="0">
                <a:solidFill>
                  <a:srgbClr val="C00000"/>
                </a:solidFill>
              </a:rPr>
              <a:t>r</a:t>
            </a:r>
          </a:p>
        </p:txBody>
      </p:sp>
      <p:sp>
        <p:nvSpPr>
          <p:cNvPr id="118" name="TextBox 117">
            <a:extLst>
              <a:ext uri="{FF2B5EF4-FFF2-40B4-BE49-F238E27FC236}">
                <a16:creationId xmlns:a16="http://schemas.microsoft.com/office/drawing/2014/main" id="{5BEA0C3A-8658-6A4D-90FA-5C432DF8579E}"/>
              </a:ext>
            </a:extLst>
          </p:cNvPr>
          <p:cNvSpPr txBox="1"/>
          <p:nvPr/>
        </p:nvSpPr>
        <p:spPr>
          <a:xfrm>
            <a:off x="5046114" y="3669287"/>
            <a:ext cx="261610" cy="369332"/>
          </a:xfrm>
          <a:prstGeom prst="rect">
            <a:avLst/>
          </a:prstGeom>
          <a:noFill/>
        </p:spPr>
        <p:txBody>
          <a:bodyPr wrap="none" rtlCol="0">
            <a:spAutoFit/>
          </a:bodyPr>
          <a:lstStyle/>
          <a:p>
            <a:r>
              <a:rPr lang="en-US" dirty="0">
                <a:solidFill>
                  <a:srgbClr val="C00000"/>
                </a:solidFill>
              </a:rPr>
              <a:t>r</a:t>
            </a:r>
          </a:p>
        </p:txBody>
      </p:sp>
      <p:sp>
        <p:nvSpPr>
          <p:cNvPr id="86" name="TextBox 85">
            <a:extLst>
              <a:ext uri="{FF2B5EF4-FFF2-40B4-BE49-F238E27FC236}">
                <a16:creationId xmlns:a16="http://schemas.microsoft.com/office/drawing/2014/main" id="{EAB779A7-0C94-B544-A0E3-5A0FF758F819}"/>
              </a:ext>
            </a:extLst>
          </p:cNvPr>
          <p:cNvSpPr txBox="1"/>
          <p:nvPr/>
        </p:nvSpPr>
        <p:spPr>
          <a:xfrm>
            <a:off x="336369" y="1201304"/>
            <a:ext cx="2872902" cy="461665"/>
          </a:xfrm>
          <a:prstGeom prst="rect">
            <a:avLst/>
          </a:prstGeom>
          <a:noFill/>
        </p:spPr>
        <p:txBody>
          <a:bodyPr wrap="none" rtlCol="0">
            <a:spAutoFit/>
          </a:bodyPr>
          <a:lstStyle/>
          <a:p>
            <a:r>
              <a:rPr lang="en-US" sz="2400" dirty="0">
                <a:latin typeface="Gill Sans MT" panose="020B0502020104020203" pitchFamily="34" charset="77"/>
              </a:rPr>
              <a:t>Assume S</a:t>
            </a:r>
            <a:r>
              <a:rPr lang="en-US" sz="2400" baseline="-25000" dirty="0">
                <a:latin typeface="Gill Sans MT" panose="020B0502020104020203" pitchFamily="34" charset="77"/>
              </a:rPr>
              <a:t>2</a:t>
            </a:r>
            <a:r>
              <a:rPr lang="en-US" sz="2400" dirty="0">
                <a:latin typeface="Gill Sans MT" panose="020B0502020104020203" pitchFamily="34" charset="77"/>
              </a:rPr>
              <a:t> ID &lt; S</a:t>
            </a:r>
            <a:r>
              <a:rPr lang="en-US" sz="2400" baseline="-25000" dirty="0">
                <a:latin typeface="Gill Sans MT" panose="020B0502020104020203" pitchFamily="34" charset="77"/>
              </a:rPr>
              <a:t>6</a:t>
            </a:r>
            <a:r>
              <a:rPr lang="en-US" sz="2400" dirty="0">
                <a:latin typeface="Gill Sans MT" panose="020B0502020104020203" pitchFamily="34" charset="77"/>
              </a:rPr>
              <a:t> ID</a:t>
            </a:r>
          </a:p>
        </p:txBody>
      </p:sp>
      <p:sp>
        <p:nvSpPr>
          <p:cNvPr id="115" name="TextBox 114">
            <a:extLst>
              <a:ext uri="{FF2B5EF4-FFF2-40B4-BE49-F238E27FC236}">
                <a16:creationId xmlns:a16="http://schemas.microsoft.com/office/drawing/2014/main" id="{34BA1EB5-5C38-804A-B862-5582A427A42C}"/>
              </a:ext>
            </a:extLst>
          </p:cNvPr>
          <p:cNvSpPr txBox="1"/>
          <p:nvPr/>
        </p:nvSpPr>
        <p:spPr>
          <a:xfrm>
            <a:off x="3612520" y="3395829"/>
            <a:ext cx="312906" cy="369332"/>
          </a:xfrm>
          <a:prstGeom prst="rect">
            <a:avLst/>
          </a:prstGeom>
          <a:noFill/>
        </p:spPr>
        <p:txBody>
          <a:bodyPr wrap="none" rtlCol="0">
            <a:spAutoFit/>
          </a:bodyPr>
          <a:lstStyle/>
          <a:p>
            <a:r>
              <a:rPr lang="en-US" dirty="0"/>
              <a:t>?</a:t>
            </a:r>
          </a:p>
        </p:txBody>
      </p:sp>
      <p:sp>
        <p:nvSpPr>
          <p:cNvPr id="121" name="TextBox 120">
            <a:extLst>
              <a:ext uri="{FF2B5EF4-FFF2-40B4-BE49-F238E27FC236}">
                <a16:creationId xmlns:a16="http://schemas.microsoft.com/office/drawing/2014/main" id="{03AB37EF-EDF3-E64C-A51C-008598EDAAEA}"/>
              </a:ext>
            </a:extLst>
          </p:cNvPr>
          <p:cNvSpPr txBox="1"/>
          <p:nvPr/>
        </p:nvSpPr>
        <p:spPr>
          <a:xfrm>
            <a:off x="3653491" y="2742303"/>
            <a:ext cx="312906" cy="369332"/>
          </a:xfrm>
          <a:prstGeom prst="rect">
            <a:avLst/>
          </a:prstGeom>
          <a:noFill/>
        </p:spPr>
        <p:txBody>
          <a:bodyPr wrap="none" rtlCol="0">
            <a:spAutoFit/>
          </a:bodyPr>
          <a:lstStyle/>
          <a:p>
            <a:r>
              <a:rPr lang="en-US" dirty="0"/>
              <a:t>?</a:t>
            </a:r>
          </a:p>
        </p:txBody>
      </p:sp>
      <p:cxnSp>
        <p:nvCxnSpPr>
          <p:cNvPr id="122" name="Straight Arrow Connector 121">
            <a:extLst>
              <a:ext uri="{FF2B5EF4-FFF2-40B4-BE49-F238E27FC236}">
                <a16:creationId xmlns:a16="http://schemas.microsoft.com/office/drawing/2014/main" id="{93E2516D-4440-C740-9E8D-3EEEA1A4272F}"/>
              </a:ext>
            </a:extLst>
          </p:cNvPr>
          <p:cNvCxnSpPr>
            <a:cxnSpLocks/>
          </p:cNvCxnSpPr>
          <p:nvPr/>
        </p:nvCxnSpPr>
        <p:spPr>
          <a:xfrm flipH="1">
            <a:off x="4149913" y="3160830"/>
            <a:ext cx="195236" cy="549890"/>
          </a:xfrm>
          <a:prstGeom prst="straightConnector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920458-6102-4642-97AF-B4AED45ECE6D}"/>
              </a:ext>
            </a:extLst>
          </p:cNvPr>
          <p:cNvSpPr txBox="1"/>
          <p:nvPr/>
        </p:nvSpPr>
        <p:spPr>
          <a:xfrm>
            <a:off x="5490713" y="3087039"/>
            <a:ext cx="732893" cy="415498"/>
          </a:xfrm>
          <a:prstGeom prst="rect">
            <a:avLst/>
          </a:prstGeom>
          <a:noFill/>
        </p:spPr>
        <p:txBody>
          <a:bodyPr wrap="none" rtlCol="0">
            <a:spAutoFit/>
          </a:bodyPr>
          <a:lstStyle/>
          <a:p>
            <a:r>
              <a:rPr lang="en-US" sz="2100" dirty="0">
                <a:solidFill>
                  <a:srgbClr val="C00000"/>
                </a:solidFill>
              </a:rPr>
              <a:t>S</a:t>
            </a:r>
            <a:r>
              <a:rPr lang="en-US" sz="2100" baseline="-25000" dirty="0">
                <a:solidFill>
                  <a:srgbClr val="C00000"/>
                </a:solidFill>
              </a:rPr>
              <a:t>1</a:t>
            </a:r>
            <a:r>
              <a:rPr lang="en-US" sz="2100" dirty="0">
                <a:solidFill>
                  <a:srgbClr val="C00000"/>
                </a:solidFill>
              </a:rPr>
              <a:t> i</a:t>
            </a:r>
            <a:r>
              <a:rPr lang="en-US" sz="2100" dirty="0"/>
              <a:t>s</a:t>
            </a:r>
          </a:p>
        </p:txBody>
      </p:sp>
    </p:spTree>
    <p:extLst>
      <p:ext uri="{BB962C8B-B14F-4D97-AF65-F5344CB8AC3E}">
        <p14:creationId xmlns:p14="http://schemas.microsoft.com/office/powerpoint/2010/main" val="4124814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5"/>
                                        </p:tgtEl>
                                        <p:attrNameLst>
                                          <p:attrName>style.visibility</p:attrName>
                                        </p:attrNameLst>
                                      </p:cBhvr>
                                      <p:to>
                                        <p:strVal val="visible"/>
                                      </p:to>
                                    </p:set>
                                  </p:childTnLst>
                                  <p:subTnLst>
                                    <p:set>
                                      <p:cBhvr override="childStyle">
                                        <p:cTn dur="1" fill="hold" display="0" masterRel="nextClick" afterEffect="1"/>
                                        <p:tgtEl>
                                          <p:spTgt spid="115"/>
                                        </p:tgtEl>
                                        <p:attrNameLst>
                                          <p:attrName>style.visibility</p:attrName>
                                        </p:attrNameLst>
                                      </p:cBhvr>
                                      <p:to>
                                        <p:strVal val="hidden"/>
                                      </p:to>
                                    </p:set>
                                  </p:subTnLst>
                                </p:cTn>
                              </p:par>
                              <p:par>
                                <p:cTn id="27" presetID="1" presetClass="entr" presetSubtype="0" fill="hold" grpId="0" nodeType="withEffect">
                                  <p:stCondLst>
                                    <p:cond delay="0"/>
                                  </p:stCondLst>
                                  <p:childTnLst>
                                    <p:set>
                                      <p:cBhvr>
                                        <p:cTn id="28" dur="1" fill="hold">
                                          <p:stCondLst>
                                            <p:cond delay="0"/>
                                          </p:stCondLst>
                                        </p:cTn>
                                        <p:tgtEl>
                                          <p:spTgt spid="121"/>
                                        </p:tgtEl>
                                        <p:attrNameLst>
                                          <p:attrName>style.visibility</p:attrName>
                                        </p:attrNameLst>
                                      </p:cBhvr>
                                      <p:to>
                                        <p:strVal val="visible"/>
                                      </p:to>
                                    </p:set>
                                  </p:childTnLst>
                                  <p:subTnLst>
                                    <p:set>
                                      <p:cBhvr override="childStyle">
                                        <p:cTn dur="1" fill="hold" display="0" masterRel="nextClick" afterEffect="1"/>
                                        <p:tgtEl>
                                          <p:spTgt spid="121"/>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6" presetClass="emph" presetSubtype="0" fill="hold" nodeType="clickEffect">
                                  <p:stCondLst>
                                    <p:cond delay="0"/>
                                  </p:stCondLst>
                                  <p:childTnLst>
                                    <p:animScale>
                                      <p:cBhvr>
                                        <p:cTn id="32" dur="2000" fill="hold"/>
                                        <p:tgtEl>
                                          <p:spTgt spid="86">
                                            <p:txEl>
                                              <p:pRg st="0" end="0"/>
                                            </p:txEl>
                                          </p:spTgt>
                                        </p:tgtEl>
                                      </p:cBhvr>
                                      <p:by x="150000" y="150000"/>
                                    </p:animScale>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2"/>
                                        </p:tgtEl>
                                        <p:attrNameLst>
                                          <p:attrName>style.visibility</p:attrName>
                                        </p:attrNameLst>
                                      </p:cBhvr>
                                      <p:to>
                                        <p:strVal val="visible"/>
                                      </p:to>
                                    </p:set>
                                  </p:childTnLst>
                                  <p:subTnLst>
                                    <p:set>
                                      <p:cBhvr override="childStyle">
                                        <p:cTn dur="1" fill="hold" display="0" masterRel="nextClick" afterEffect="1"/>
                                        <p:tgtEl>
                                          <p:spTgt spid="122"/>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9" grpId="0"/>
      <p:bldP spid="84" grpId="0"/>
      <p:bldP spid="111" grpId="0"/>
      <p:bldP spid="112" grpId="0"/>
      <p:bldP spid="113" grpId="0"/>
      <p:bldP spid="114" grpId="0"/>
      <p:bldP spid="117" grpId="0"/>
      <p:bldP spid="118" grpId="0"/>
      <p:bldP spid="115" grpId="0"/>
      <p:bldP spid="121"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8234B-B6AD-1345-8897-978403015A58}"/>
              </a:ext>
            </a:extLst>
          </p:cNvPr>
          <p:cNvSpPr>
            <a:spLocks noGrp="1"/>
          </p:cNvSpPr>
          <p:nvPr>
            <p:ph type="title"/>
          </p:nvPr>
        </p:nvSpPr>
        <p:spPr>
          <a:xfrm>
            <a:off x="346978" y="237157"/>
            <a:ext cx="7326568" cy="454821"/>
          </a:xfrm>
        </p:spPr>
        <p:txBody>
          <a:bodyPr>
            <a:noAutofit/>
          </a:bodyPr>
          <a:lstStyle/>
          <a:p>
            <a:r>
              <a:rPr lang="en-US" sz="3600" dirty="0">
                <a:latin typeface="Gill Sans MT" panose="020B0502020104020203" pitchFamily="34" charset="77"/>
              </a:rPr>
              <a:t>Health of the Spanning Tree</a:t>
            </a:r>
          </a:p>
        </p:txBody>
      </p:sp>
      <p:sp>
        <p:nvSpPr>
          <p:cNvPr id="4" name="Rectangle 4">
            <a:extLst>
              <a:ext uri="{FF2B5EF4-FFF2-40B4-BE49-F238E27FC236}">
                <a16:creationId xmlns:a16="http://schemas.microsoft.com/office/drawing/2014/main" id="{195EB1C5-4F1A-124E-8B70-ED4EEC614C01}"/>
              </a:ext>
            </a:extLst>
          </p:cNvPr>
          <p:cNvSpPr txBox="1">
            <a:spLocks noChangeArrowheads="1"/>
          </p:cNvSpPr>
          <p:nvPr/>
        </p:nvSpPr>
        <p:spPr>
          <a:xfrm>
            <a:off x="235767" y="863261"/>
            <a:ext cx="3582471" cy="126210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defRPr/>
            </a:pPr>
            <a:r>
              <a:rPr lang="en-US" sz="1800" dirty="0"/>
              <a:t>consider the network on the right - if link between S</a:t>
            </a:r>
            <a:r>
              <a:rPr lang="en-US" sz="1800" baseline="-25000" dirty="0"/>
              <a:t>5</a:t>
            </a:r>
            <a:r>
              <a:rPr lang="en-US" sz="1800" dirty="0"/>
              <a:t> and S</a:t>
            </a:r>
            <a:r>
              <a:rPr lang="en-US" sz="1800" baseline="-25000" dirty="0"/>
              <a:t>2</a:t>
            </a:r>
            <a:r>
              <a:rPr lang="en-US" sz="1800" dirty="0"/>
              <a:t> goes down or S</a:t>
            </a:r>
            <a:r>
              <a:rPr lang="en-US" sz="1800" baseline="-25000" dirty="0"/>
              <a:t>2</a:t>
            </a:r>
            <a:r>
              <a:rPr lang="en-US" sz="1800" dirty="0"/>
              <a:t> fails -&gt; tree is damaged</a:t>
            </a:r>
          </a:p>
        </p:txBody>
      </p:sp>
      <p:pic>
        <p:nvPicPr>
          <p:cNvPr id="116" name="Picture 16" descr="underline_base">
            <a:extLst>
              <a:ext uri="{FF2B5EF4-FFF2-40B4-BE49-F238E27FC236}">
                <a16:creationId xmlns:a16="http://schemas.microsoft.com/office/drawing/2014/main" id="{29606EEE-12EB-F744-B35E-873735D77EA8}"/>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226" y="755067"/>
            <a:ext cx="5118315" cy="122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17" name="Group 116">
            <a:extLst>
              <a:ext uri="{FF2B5EF4-FFF2-40B4-BE49-F238E27FC236}">
                <a16:creationId xmlns:a16="http://schemas.microsoft.com/office/drawing/2014/main" id="{5292745A-00C8-E044-ACF4-6CD0F65D39BC}"/>
              </a:ext>
            </a:extLst>
          </p:cNvPr>
          <p:cNvGrpSpPr/>
          <p:nvPr/>
        </p:nvGrpSpPr>
        <p:grpSpPr>
          <a:xfrm>
            <a:off x="3591521" y="2141271"/>
            <a:ext cx="4518069" cy="2932224"/>
            <a:chOff x="3591521" y="2141271"/>
            <a:chExt cx="4518069" cy="2932224"/>
          </a:xfrm>
        </p:grpSpPr>
        <p:grpSp>
          <p:nvGrpSpPr>
            <p:cNvPr id="115" name="Group 114">
              <a:extLst>
                <a:ext uri="{FF2B5EF4-FFF2-40B4-BE49-F238E27FC236}">
                  <a16:creationId xmlns:a16="http://schemas.microsoft.com/office/drawing/2014/main" id="{D7A963A2-1A17-DE47-BBC9-AD4D22704837}"/>
                </a:ext>
              </a:extLst>
            </p:cNvPr>
            <p:cNvGrpSpPr/>
            <p:nvPr/>
          </p:nvGrpSpPr>
          <p:grpSpPr>
            <a:xfrm>
              <a:off x="3591521" y="2141271"/>
              <a:ext cx="4518069" cy="2932224"/>
              <a:chOff x="2206625" y="1139700"/>
              <a:chExt cx="8032123" cy="5212843"/>
            </a:xfrm>
          </p:grpSpPr>
          <p:grpSp>
            <p:nvGrpSpPr>
              <p:cNvPr id="5" name="Group 58">
                <a:extLst>
                  <a:ext uri="{FF2B5EF4-FFF2-40B4-BE49-F238E27FC236}">
                    <a16:creationId xmlns:a16="http://schemas.microsoft.com/office/drawing/2014/main" id="{C1E730CE-BFC0-8F46-8109-D267F3ADEBC8}"/>
                  </a:ext>
                </a:extLst>
              </p:cNvPr>
              <p:cNvGrpSpPr>
                <a:grpSpLocks/>
              </p:cNvGrpSpPr>
              <p:nvPr/>
            </p:nvGrpSpPr>
            <p:grpSpPr bwMode="auto">
              <a:xfrm>
                <a:off x="3540126" y="4363455"/>
                <a:ext cx="2321709" cy="1958148"/>
                <a:chOff x="958850" y="2834640"/>
                <a:chExt cx="2322322" cy="1957875"/>
              </a:xfrm>
            </p:grpSpPr>
            <p:sp>
              <p:nvSpPr>
                <p:cNvPr id="6" name="Line 20">
                  <a:extLst>
                    <a:ext uri="{FF2B5EF4-FFF2-40B4-BE49-F238E27FC236}">
                      <a16:creationId xmlns:a16="http://schemas.microsoft.com/office/drawing/2014/main" id="{98521CE5-7222-474E-8704-064B603FB737}"/>
                    </a:ext>
                  </a:extLst>
                </p:cNvPr>
                <p:cNvSpPr>
                  <a:spLocks noChangeShapeType="1"/>
                </p:cNvSpPr>
                <p:nvPr/>
              </p:nvSpPr>
              <p:spPr bwMode="auto">
                <a:xfrm flipH="1">
                  <a:off x="1582903" y="3030456"/>
                  <a:ext cx="555772"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7" name="Line 21">
                  <a:extLst>
                    <a:ext uri="{FF2B5EF4-FFF2-40B4-BE49-F238E27FC236}">
                      <a16:creationId xmlns:a16="http://schemas.microsoft.com/office/drawing/2014/main" id="{925D20E1-7BF8-354A-8B2D-F6C2671D885E}"/>
                    </a:ext>
                  </a:extLst>
                </p:cNvPr>
                <p:cNvSpPr>
                  <a:spLocks noChangeShapeType="1"/>
                </p:cNvSpPr>
                <p:nvPr/>
              </p:nvSpPr>
              <p:spPr bwMode="auto">
                <a:xfrm flipH="1">
                  <a:off x="1970355" y="3078074"/>
                  <a:ext cx="271534" cy="3142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8" name="Line 22">
                  <a:extLst>
                    <a:ext uri="{FF2B5EF4-FFF2-40B4-BE49-F238E27FC236}">
                      <a16:creationId xmlns:a16="http://schemas.microsoft.com/office/drawing/2014/main" id="{035ED942-787C-3842-90D0-464486B5ACAC}"/>
                    </a:ext>
                  </a:extLst>
                </p:cNvPr>
                <p:cNvSpPr>
                  <a:spLocks noChangeShapeType="1"/>
                </p:cNvSpPr>
                <p:nvPr/>
              </p:nvSpPr>
              <p:spPr bwMode="auto">
                <a:xfrm>
                  <a:off x="2389566" y="3106645"/>
                  <a:ext cx="73044" cy="29523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9" name="Text Box 64">
                  <a:extLst>
                    <a:ext uri="{FF2B5EF4-FFF2-40B4-BE49-F238E27FC236}">
                      <a16:creationId xmlns:a16="http://schemas.microsoft.com/office/drawing/2014/main" id="{D2AB30D2-F120-4B4C-9DD8-DC32C6A8D4BC}"/>
                    </a:ext>
                  </a:extLst>
                </p:cNvPr>
                <p:cNvSpPr txBox="1">
                  <a:spLocks noChangeArrowheads="1"/>
                </p:cNvSpPr>
                <p:nvPr/>
              </p:nvSpPr>
              <p:spPr bwMode="auto">
                <a:xfrm>
                  <a:off x="958850" y="2844742"/>
                  <a:ext cx="602033" cy="656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A</a:t>
                  </a:r>
                </a:p>
              </p:txBody>
            </p:sp>
            <p:sp>
              <p:nvSpPr>
                <p:cNvPr id="10" name="Text Box 65">
                  <a:extLst>
                    <a:ext uri="{FF2B5EF4-FFF2-40B4-BE49-F238E27FC236}">
                      <a16:creationId xmlns:a16="http://schemas.microsoft.com/office/drawing/2014/main" id="{DBBDA91A-F90A-D94C-8423-80F97B626DF0}"/>
                    </a:ext>
                  </a:extLst>
                </p:cNvPr>
                <p:cNvSpPr txBox="1">
                  <a:spLocks noChangeArrowheads="1"/>
                </p:cNvSpPr>
                <p:nvPr/>
              </p:nvSpPr>
              <p:spPr bwMode="auto">
                <a:xfrm>
                  <a:off x="1408231" y="3306640"/>
                  <a:ext cx="602033" cy="656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B</a:t>
                  </a:r>
                </a:p>
              </p:txBody>
            </p:sp>
            <p:sp>
              <p:nvSpPr>
                <p:cNvPr id="11" name="Text Box 73">
                  <a:extLst>
                    <a:ext uri="{FF2B5EF4-FFF2-40B4-BE49-F238E27FC236}">
                      <a16:creationId xmlns:a16="http://schemas.microsoft.com/office/drawing/2014/main" id="{0E66C76A-E6EB-8348-AEAE-EA4AA61B12C8}"/>
                    </a:ext>
                  </a:extLst>
                </p:cNvPr>
                <p:cNvSpPr txBox="1">
                  <a:spLocks noChangeArrowheads="1"/>
                </p:cNvSpPr>
                <p:nvPr/>
              </p:nvSpPr>
              <p:spPr bwMode="auto">
                <a:xfrm>
                  <a:off x="2005761" y="4136016"/>
                  <a:ext cx="753113" cy="656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2</a:t>
                  </a:r>
                </a:p>
              </p:txBody>
            </p:sp>
            <p:sp>
              <p:nvSpPr>
                <p:cNvPr id="12" name="Text Box 66">
                  <a:extLst>
                    <a:ext uri="{FF2B5EF4-FFF2-40B4-BE49-F238E27FC236}">
                      <a16:creationId xmlns:a16="http://schemas.microsoft.com/office/drawing/2014/main" id="{1816E5F4-C7C7-EE49-85DE-A593870C40DF}"/>
                    </a:ext>
                  </a:extLst>
                </p:cNvPr>
                <p:cNvSpPr txBox="1">
                  <a:spLocks noChangeArrowheads="1"/>
                </p:cNvSpPr>
                <p:nvPr/>
              </p:nvSpPr>
              <p:spPr bwMode="auto">
                <a:xfrm>
                  <a:off x="2656335" y="3298707"/>
                  <a:ext cx="624837" cy="656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C</a:t>
                  </a:r>
                </a:p>
              </p:txBody>
            </p:sp>
            <p:grpSp>
              <p:nvGrpSpPr>
                <p:cNvPr id="13" name="Group 44">
                  <a:extLst>
                    <a:ext uri="{FF2B5EF4-FFF2-40B4-BE49-F238E27FC236}">
                      <a16:creationId xmlns:a16="http://schemas.microsoft.com/office/drawing/2014/main" id="{83889B50-9AC1-9F4A-9B6E-43D647E36D73}"/>
                    </a:ext>
                  </a:extLst>
                </p:cNvPr>
                <p:cNvGrpSpPr>
                  <a:grpSpLocks/>
                </p:cNvGrpSpPr>
                <p:nvPr/>
              </p:nvGrpSpPr>
              <p:grpSpPr bwMode="auto">
                <a:xfrm>
                  <a:off x="1127760" y="2834640"/>
                  <a:ext cx="568960" cy="481140"/>
                  <a:chOff x="-44" y="1473"/>
                  <a:chExt cx="981" cy="1105"/>
                </a:xfrm>
              </p:grpSpPr>
              <p:pic>
                <p:nvPicPr>
                  <p:cNvPr id="21" name="Picture 45" descr="desktop_computer_stylized_medium">
                    <a:extLst>
                      <a:ext uri="{FF2B5EF4-FFF2-40B4-BE49-F238E27FC236}">
                        <a16:creationId xmlns:a16="http://schemas.microsoft.com/office/drawing/2014/main" id="{3A8EBC0D-1C60-1440-B207-270D9E9891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 name="Freeform 46">
                    <a:extLst>
                      <a:ext uri="{FF2B5EF4-FFF2-40B4-BE49-F238E27FC236}">
                        <a16:creationId xmlns:a16="http://schemas.microsoft.com/office/drawing/2014/main" id="{073D01EE-015A-2342-A50E-A70EB0182B82}"/>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4" name="Group 44">
                  <a:extLst>
                    <a:ext uri="{FF2B5EF4-FFF2-40B4-BE49-F238E27FC236}">
                      <a16:creationId xmlns:a16="http://schemas.microsoft.com/office/drawing/2014/main" id="{4774B996-3ACF-7E4C-96D0-8D8A4C42E3FF}"/>
                    </a:ext>
                  </a:extLst>
                </p:cNvPr>
                <p:cNvGrpSpPr>
                  <a:grpSpLocks/>
                </p:cNvGrpSpPr>
                <p:nvPr/>
              </p:nvGrpSpPr>
              <p:grpSpPr bwMode="auto">
                <a:xfrm>
                  <a:off x="1534160" y="3291840"/>
                  <a:ext cx="568960" cy="481140"/>
                  <a:chOff x="-44" y="1473"/>
                  <a:chExt cx="981" cy="1105"/>
                </a:xfrm>
              </p:grpSpPr>
              <p:pic>
                <p:nvPicPr>
                  <p:cNvPr id="19" name="Picture 45" descr="desktop_computer_stylized_medium">
                    <a:extLst>
                      <a:ext uri="{FF2B5EF4-FFF2-40B4-BE49-F238E27FC236}">
                        <a16:creationId xmlns:a16="http://schemas.microsoft.com/office/drawing/2014/main" id="{C1EB3802-A16D-7744-B7AC-C5192D06DA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 name="Freeform 46">
                    <a:extLst>
                      <a:ext uri="{FF2B5EF4-FFF2-40B4-BE49-F238E27FC236}">
                        <a16:creationId xmlns:a16="http://schemas.microsoft.com/office/drawing/2014/main" id="{BFD79BDC-79EE-104F-870A-FD783A569BB6}"/>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5" name="Group 44">
                  <a:extLst>
                    <a:ext uri="{FF2B5EF4-FFF2-40B4-BE49-F238E27FC236}">
                      <a16:creationId xmlns:a16="http://schemas.microsoft.com/office/drawing/2014/main" id="{AA809F7E-A0D8-7E47-81B5-CA32E80DD34E}"/>
                    </a:ext>
                  </a:extLst>
                </p:cNvPr>
                <p:cNvGrpSpPr>
                  <a:grpSpLocks/>
                </p:cNvGrpSpPr>
                <p:nvPr/>
              </p:nvGrpSpPr>
              <p:grpSpPr bwMode="auto">
                <a:xfrm>
                  <a:off x="2062480" y="3322320"/>
                  <a:ext cx="568960" cy="481140"/>
                  <a:chOff x="-44" y="1473"/>
                  <a:chExt cx="981" cy="1105"/>
                </a:xfrm>
              </p:grpSpPr>
              <p:pic>
                <p:nvPicPr>
                  <p:cNvPr id="17" name="Picture 45" descr="desktop_computer_stylized_medium">
                    <a:extLst>
                      <a:ext uri="{FF2B5EF4-FFF2-40B4-BE49-F238E27FC236}">
                        <a16:creationId xmlns:a16="http://schemas.microsoft.com/office/drawing/2014/main" id="{8AF4E316-0459-E64D-AC0E-6C86BD11DD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 name="Freeform 46">
                    <a:extLst>
                      <a:ext uri="{FF2B5EF4-FFF2-40B4-BE49-F238E27FC236}">
                        <a16:creationId xmlns:a16="http://schemas.microsoft.com/office/drawing/2014/main" id="{AB77D5CF-5863-B446-BF96-28A62D56D073}"/>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pic>
              <p:nvPicPr>
                <p:cNvPr id="16" name="Picture 3">
                  <a:extLst>
                    <a:ext uri="{FF2B5EF4-FFF2-40B4-BE49-F238E27FC236}">
                      <a16:creationId xmlns:a16="http://schemas.microsoft.com/office/drawing/2014/main" id="{5DE320DB-C370-6948-B715-4E5213B632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4817" y="2879664"/>
                  <a:ext cx="678041" cy="2999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grpSp>
            <p:nvGrpSpPr>
              <p:cNvPr id="23" name="Group 76">
                <a:extLst>
                  <a:ext uri="{FF2B5EF4-FFF2-40B4-BE49-F238E27FC236}">
                    <a16:creationId xmlns:a16="http://schemas.microsoft.com/office/drawing/2014/main" id="{CDDCC895-D61E-E64B-B97A-62C5E36BBF24}"/>
                  </a:ext>
                </a:extLst>
              </p:cNvPr>
              <p:cNvGrpSpPr>
                <a:grpSpLocks/>
              </p:cNvGrpSpPr>
              <p:nvPr/>
            </p:nvGrpSpPr>
            <p:grpSpPr bwMode="auto">
              <a:xfrm>
                <a:off x="5189538" y="2627826"/>
                <a:ext cx="5049210" cy="3724717"/>
                <a:chOff x="2379663" y="1127871"/>
                <a:chExt cx="5048741" cy="3723705"/>
              </a:xfrm>
            </p:grpSpPr>
            <p:sp>
              <p:nvSpPr>
                <p:cNvPr id="24" name="Line 23">
                  <a:extLst>
                    <a:ext uri="{FF2B5EF4-FFF2-40B4-BE49-F238E27FC236}">
                      <a16:creationId xmlns:a16="http://schemas.microsoft.com/office/drawing/2014/main" id="{396FF3FF-8C35-AA42-AE30-65F489C96BF1}"/>
                    </a:ext>
                  </a:extLst>
                </p:cNvPr>
                <p:cNvSpPr>
                  <a:spLocks noChangeShapeType="1"/>
                </p:cNvSpPr>
                <p:nvPr/>
              </p:nvSpPr>
              <p:spPr bwMode="auto">
                <a:xfrm flipH="1">
                  <a:off x="3635258" y="3068344"/>
                  <a:ext cx="346043" cy="21584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25" name="Line 24">
                  <a:extLst>
                    <a:ext uri="{FF2B5EF4-FFF2-40B4-BE49-F238E27FC236}">
                      <a16:creationId xmlns:a16="http://schemas.microsoft.com/office/drawing/2014/main" id="{5D7360D3-4059-DB49-ABF4-3AD1262CD432}"/>
                    </a:ext>
                  </a:extLst>
                </p:cNvPr>
                <p:cNvSpPr>
                  <a:spLocks noChangeShapeType="1"/>
                </p:cNvSpPr>
                <p:nvPr/>
              </p:nvSpPr>
              <p:spPr bwMode="auto">
                <a:xfrm flipH="1">
                  <a:off x="3949554" y="3087389"/>
                  <a:ext cx="125401" cy="58721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26" name="Line 25">
                  <a:extLst>
                    <a:ext uri="{FF2B5EF4-FFF2-40B4-BE49-F238E27FC236}">
                      <a16:creationId xmlns:a16="http://schemas.microsoft.com/office/drawing/2014/main" id="{E39C5669-94F8-1B42-829E-279C6B22E3D0}"/>
                    </a:ext>
                  </a:extLst>
                </p:cNvPr>
                <p:cNvSpPr>
                  <a:spLocks noChangeShapeType="1"/>
                </p:cNvSpPr>
                <p:nvPr/>
              </p:nvSpPr>
              <p:spPr bwMode="auto">
                <a:xfrm>
                  <a:off x="4254326" y="3030254"/>
                  <a:ext cx="230167" cy="36185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27" name="Line 26">
                  <a:extLst>
                    <a:ext uri="{FF2B5EF4-FFF2-40B4-BE49-F238E27FC236}">
                      <a16:creationId xmlns:a16="http://schemas.microsoft.com/office/drawing/2014/main" id="{00395F7C-6D08-0F46-AFC7-522CEB86A33F}"/>
                    </a:ext>
                  </a:extLst>
                </p:cNvPr>
                <p:cNvSpPr>
                  <a:spLocks noChangeShapeType="1"/>
                </p:cNvSpPr>
                <p:nvPr/>
              </p:nvSpPr>
              <p:spPr bwMode="auto">
                <a:xfrm flipH="1">
                  <a:off x="5532145" y="3106433"/>
                  <a:ext cx="428585" cy="24440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28" name="Line 27">
                  <a:extLst>
                    <a:ext uri="{FF2B5EF4-FFF2-40B4-BE49-F238E27FC236}">
                      <a16:creationId xmlns:a16="http://schemas.microsoft.com/office/drawing/2014/main" id="{FEC04A50-C738-4F47-9617-D33F011E7A43}"/>
                    </a:ext>
                  </a:extLst>
                </p:cNvPr>
                <p:cNvSpPr>
                  <a:spLocks noChangeShapeType="1"/>
                </p:cNvSpPr>
                <p:nvPr/>
              </p:nvSpPr>
              <p:spPr bwMode="auto">
                <a:xfrm flipH="1">
                  <a:off x="6035335" y="3077866"/>
                  <a:ext cx="9524" cy="46977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29" name="Line 35">
                  <a:extLst>
                    <a:ext uri="{FF2B5EF4-FFF2-40B4-BE49-F238E27FC236}">
                      <a16:creationId xmlns:a16="http://schemas.microsoft.com/office/drawing/2014/main" id="{FD595F3D-44E1-6240-BF36-3136E27E2950}"/>
                    </a:ext>
                  </a:extLst>
                </p:cNvPr>
                <p:cNvSpPr>
                  <a:spLocks noChangeShapeType="1"/>
                </p:cNvSpPr>
                <p:nvPr/>
              </p:nvSpPr>
              <p:spPr bwMode="auto">
                <a:xfrm flipH="1">
                  <a:off x="2379663" y="2355749"/>
                  <a:ext cx="1517509" cy="53642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30" name="Line 36">
                  <a:extLst>
                    <a:ext uri="{FF2B5EF4-FFF2-40B4-BE49-F238E27FC236}">
                      <a16:creationId xmlns:a16="http://schemas.microsoft.com/office/drawing/2014/main" id="{19B30008-4A92-BB48-A89D-878B83902AE9}"/>
                    </a:ext>
                  </a:extLst>
                </p:cNvPr>
                <p:cNvSpPr>
                  <a:spLocks noChangeShapeType="1"/>
                </p:cNvSpPr>
                <p:nvPr/>
              </p:nvSpPr>
              <p:spPr bwMode="auto">
                <a:xfrm>
                  <a:off x="4200356" y="2322421"/>
                  <a:ext cx="0" cy="59991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31" name="Line 37">
                  <a:extLst>
                    <a:ext uri="{FF2B5EF4-FFF2-40B4-BE49-F238E27FC236}">
                      <a16:creationId xmlns:a16="http://schemas.microsoft.com/office/drawing/2014/main" id="{07E4A200-BE28-DC41-8AEB-1864F3867DFB}"/>
                    </a:ext>
                  </a:extLst>
                </p:cNvPr>
                <p:cNvSpPr>
                  <a:spLocks noChangeShapeType="1"/>
                </p:cNvSpPr>
                <p:nvPr/>
              </p:nvSpPr>
              <p:spPr bwMode="auto">
                <a:xfrm flipH="1" flipV="1">
                  <a:off x="4449571" y="2306551"/>
                  <a:ext cx="1406394" cy="68402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32" name="Line 63">
                  <a:extLst>
                    <a:ext uri="{FF2B5EF4-FFF2-40B4-BE49-F238E27FC236}">
                      <a16:creationId xmlns:a16="http://schemas.microsoft.com/office/drawing/2014/main" id="{35BF86DD-E6E7-7140-A89C-621C5894071B}"/>
                    </a:ext>
                  </a:extLst>
                </p:cNvPr>
                <p:cNvSpPr>
                  <a:spLocks noChangeShapeType="1"/>
                </p:cNvSpPr>
                <p:nvPr/>
              </p:nvSpPr>
              <p:spPr bwMode="auto">
                <a:xfrm>
                  <a:off x="6411539" y="3131826"/>
                  <a:ext cx="285723" cy="15870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33" name="Text Box 67">
                  <a:extLst>
                    <a:ext uri="{FF2B5EF4-FFF2-40B4-BE49-F238E27FC236}">
                      <a16:creationId xmlns:a16="http://schemas.microsoft.com/office/drawing/2014/main" id="{A479BCD9-FBF8-8F45-8F02-6C5AE3984875}"/>
                    </a:ext>
                  </a:extLst>
                </p:cNvPr>
                <p:cNvSpPr txBox="1">
                  <a:spLocks noChangeArrowheads="1"/>
                </p:cNvSpPr>
                <p:nvPr/>
              </p:nvSpPr>
              <p:spPr bwMode="auto">
                <a:xfrm>
                  <a:off x="3620973" y="3222290"/>
                  <a:ext cx="624614" cy="6564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D</a:t>
                  </a:r>
                </a:p>
              </p:txBody>
            </p:sp>
            <p:sp>
              <p:nvSpPr>
                <p:cNvPr id="34" name="Text Box 68">
                  <a:extLst>
                    <a:ext uri="{FF2B5EF4-FFF2-40B4-BE49-F238E27FC236}">
                      <a16:creationId xmlns:a16="http://schemas.microsoft.com/office/drawing/2014/main" id="{13A2B1DD-01C0-D640-A529-5BF1EE12A889}"/>
                    </a:ext>
                  </a:extLst>
                </p:cNvPr>
                <p:cNvSpPr txBox="1">
                  <a:spLocks noChangeArrowheads="1"/>
                </p:cNvSpPr>
                <p:nvPr/>
              </p:nvSpPr>
              <p:spPr bwMode="auto">
                <a:xfrm>
                  <a:off x="4094003" y="3658732"/>
                  <a:ext cx="601818" cy="6564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E</a:t>
                  </a:r>
                </a:p>
              </p:txBody>
            </p:sp>
            <p:sp>
              <p:nvSpPr>
                <p:cNvPr id="35" name="Text Box 69">
                  <a:extLst>
                    <a:ext uri="{FF2B5EF4-FFF2-40B4-BE49-F238E27FC236}">
                      <a16:creationId xmlns:a16="http://schemas.microsoft.com/office/drawing/2014/main" id="{4A73B911-064E-1E42-9825-30D725736AF8}"/>
                    </a:ext>
                  </a:extLst>
                </p:cNvPr>
                <p:cNvSpPr txBox="1">
                  <a:spLocks noChangeArrowheads="1"/>
                </p:cNvSpPr>
                <p:nvPr/>
              </p:nvSpPr>
              <p:spPr bwMode="auto">
                <a:xfrm>
                  <a:off x="4567035" y="3057234"/>
                  <a:ext cx="579022" cy="6564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F</a:t>
                  </a:r>
                </a:p>
              </p:txBody>
            </p:sp>
            <p:sp>
              <p:nvSpPr>
                <p:cNvPr id="36" name="Text Box 74">
                  <a:extLst>
                    <a:ext uri="{FF2B5EF4-FFF2-40B4-BE49-F238E27FC236}">
                      <a16:creationId xmlns:a16="http://schemas.microsoft.com/office/drawing/2014/main" id="{9D35DE46-44CF-2D47-8AC3-7E1A7874AC38}"/>
                    </a:ext>
                  </a:extLst>
                </p:cNvPr>
                <p:cNvSpPr txBox="1">
                  <a:spLocks noChangeArrowheads="1"/>
                </p:cNvSpPr>
                <p:nvPr/>
              </p:nvSpPr>
              <p:spPr bwMode="auto">
                <a:xfrm>
                  <a:off x="3781682" y="4130005"/>
                  <a:ext cx="752844" cy="6564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3</a:t>
                  </a:r>
                </a:p>
              </p:txBody>
            </p:sp>
            <p:sp>
              <p:nvSpPr>
                <p:cNvPr id="37" name="Text Box 75">
                  <a:extLst>
                    <a:ext uri="{FF2B5EF4-FFF2-40B4-BE49-F238E27FC236}">
                      <a16:creationId xmlns:a16="http://schemas.microsoft.com/office/drawing/2014/main" id="{FC1D56CB-7580-3543-80AD-E4598DB84DB4}"/>
                    </a:ext>
                  </a:extLst>
                </p:cNvPr>
                <p:cNvSpPr txBox="1">
                  <a:spLocks noChangeArrowheads="1"/>
                </p:cNvSpPr>
                <p:nvPr/>
              </p:nvSpPr>
              <p:spPr bwMode="auto">
                <a:xfrm>
                  <a:off x="4437600" y="1127871"/>
                  <a:ext cx="752844" cy="6564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1</a:t>
                  </a:r>
                </a:p>
              </p:txBody>
            </p:sp>
            <p:sp>
              <p:nvSpPr>
                <p:cNvPr id="38" name="Text Box 76">
                  <a:extLst>
                    <a:ext uri="{FF2B5EF4-FFF2-40B4-BE49-F238E27FC236}">
                      <a16:creationId xmlns:a16="http://schemas.microsoft.com/office/drawing/2014/main" id="{B1C31A6D-0024-9F4E-875D-A0610BC156F7}"/>
                    </a:ext>
                  </a:extLst>
                </p:cNvPr>
                <p:cNvSpPr txBox="1">
                  <a:spLocks noChangeArrowheads="1"/>
                </p:cNvSpPr>
                <p:nvPr/>
              </p:nvSpPr>
              <p:spPr bwMode="auto">
                <a:xfrm>
                  <a:off x="5944041" y="4195164"/>
                  <a:ext cx="752844" cy="6564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4</a:t>
                  </a:r>
                </a:p>
              </p:txBody>
            </p:sp>
            <p:sp>
              <p:nvSpPr>
                <p:cNvPr id="39" name="Text Box 78">
                  <a:extLst>
                    <a:ext uri="{FF2B5EF4-FFF2-40B4-BE49-F238E27FC236}">
                      <a16:creationId xmlns:a16="http://schemas.microsoft.com/office/drawing/2014/main" id="{FB35C75A-FF5A-D74A-9395-B65843EBEA6B}"/>
                    </a:ext>
                  </a:extLst>
                </p:cNvPr>
                <p:cNvSpPr txBox="1">
                  <a:spLocks noChangeArrowheads="1"/>
                </p:cNvSpPr>
                <p:nvPr/>
              </p:nvSpPr>
              <p:spPr bwMode="auto">
                <a:xfrm>
                  <a:off x="6240104" y="3541292"/>
                  <a:ext cx="624614" cy="6564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H</a:t>
                  </a:r>
                </a:p>
              </p:txBody>
            </p:sp>
            <p:sp>
              <p:nvSpPr>
                <p:cNvPr id="40" name="Text Box 79">
                  <a:extLst>
                    <a:ext uri="{FF2B5EF4-FFF2-40B4-BE49-F238E27FC236}">
                      <a16:creationId xmlns:a16="http://schemas.microsoft.com/office/drawing/2014/main" id="{005E0338-18C4-1A48-AF8F-680410E23055}"/>
                    </a:ext>
                  </a:extLst>
                </p:cNvPr>
                <p:cNvSpPr txBox="1">
                  <a:spLocks noChangeArrowheads="1"/>
                </p:cNvSpPr>
                <p:nvPr/>
              </p:nvSpPr>
              <p:spPr bwMode="auto">
                <a:xfrm>
                  <a:off x="6986159" y="3179439"/>
                  <a:ext cx="442245" cy="6564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I</a:t>
                  </a:r>
                </a:p>
              </p:txBody>
            </p:sp>
            <p:sp>
              <p:nvSpPr>
                <p:cNvPr id="41" name="Text Box 80">
                  <a:extLst>
                    <a:ext uri="{FF2B5EF4-FFF2-40B4-BE49-F238E27FC236}">
                      <a16:creationId xmlns:a16="http://schemas.microsoft.com/office/drawing/2014/main" id="{CD6A39A9-E3D5-324E-9FD9-BA2DA66D761E}"/>
                    </a:ext>
                  </a:extLst>
                </p:cNvPr>
                <p:cNvSpPr txBox="1">
                  <a:spLocks noChangeArrowheads="1"/>
                </p:cNvSpPr>
                <p:nvPr/>
              </p:nvSpPr>
              <p:spPr bwMode="auto">
                <a:xfrm>
                  <a:off x="5103561" y="3595250"/>
                  <a:ext cx="647410" cy="6564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G</a:t>
                  </a:r>
                </a:p>
              </p:txBody>
            </p:sp>
            <p:pic>
              <p:nvPicPr>
                <p:cNvPr id="42" name="Picture 3">
                  <a:extLst>
                    <a:ext uri="{FF2B5EF4-FFF2-40B4-BE49-F238E27FC236}">
                      <a16:creationId xmlns:a16="http://schemas.microsoft.com/office/drawing/2014/main" id="{60886C2E-5AC5-2848-98F7-68364D16AA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3899" y="2930268"/>
                  <a:ext cx="677799" cy="2999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nvGrpSpPr>
                <p:cNvPr id="43" name="Group 44">
                  <a:extLst>
                    <a:ext uri="{FF2B5EF4-FFF2-40B4-BE49-F238E27FC236}">
                      <a16:creationId xmlns:a16="http://schemas.microsoft.com/office/drawing/2014/main" id="{8F4ED1B2-8195-B749-8595-6BD5BAA7F704}"/>
                    </a:ext>
                  </a:extLst>
                </p:cNvPr>
                <p:cNvGrpSpPr>
                  <a:grpSpLocks/>
                </p:cNvGrpSpPr>
                <p:nvPr/>
              </p:nvGrpSpPr>
              <p:grpSpPr bwMode="auto">
                <a:xfrm>
                  <a:off x="3139440" y="3180080"/>
                  <a:ext cx="568960" cy="481140"/>
                  <a:chOff x="-44" y="1473"/>
                  <a:chExt cx="981" cy="1105"/>
                </a:xfrm>
              </p:grpSpPr>
              <p:pic>
                <p:nvPicPr>
                  <p:cNvPr id="61" name="Picture 45" descr="desktop_computer_stylized_medium">
                    <a:extLst>
                      <a:ext uri="{FF2B5EF4-FFF2-40B4-BE49-F238E27FC236}">
                        <a16:creationId xmlns:a16="http://schemas.microsoft.com/office/drawing/2014/main" id="{08CCDF9D-4F35-6A4D-9B04-B1BA25225B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2" name="Freeform 46">
                    <a:extLst>
                      <a:ext uri="{FF2B5EF4-FFF2-40B4-BE49-F238E27FC236}">
                        <a16:creationId xmlns:a16="http://schemas.microsoft.com/office/drawing/2014/main" id="{1EA79054-0540-AB4B-8040-C487F85422E4}"/>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44" name="Group 44">
                  <a:extLst>
                    <a:ext uri="{FF2B5EF4-FFF2-40B4-BE49-F238E27FC236}">
                      <a16:creationId xmlns:a16="http://schemas.microsoft.com/office/drawing/2014/main" id="{0E96E673-04E8-EE47-B96E-ADC68AE503E1}"/>
                    </a:ext>
                  </a:extLst>
                </p:cNvPr>
                <p:cNvGrpSpPr>
                  <a:grpSpLocks/>
                </p:cNvGrpSpPr>
                <p:nvPr/>
              </p:nvGrpSpPr>
              <p:grpSpPr bwMode="auto">
                <a:xfrm>
                  <a:off x="3576320" y="3525520"/>
                  <a:ext cx="568960" cy="481140"/>
                  <a:chOff x="-44" y="1473"/>
                  <a:chExt cx="981" cy="1105"/>
                </a:xfrm>
              </p:grpSpPr>
              <p:pic>
                <p:nvPicPr>
                  <p:cNvPr id="59" name="Picture 45" descr="desktop_computer_stylized_medium">
                    <a:extLst>
                      <a:ext uri="{FF2B5EF4-FFF2-40B4-BE49-F238E27FC236}">
                        <a16:creationId xmlns:a16="http://schemas.microsoft.com/office/drawing/2014/main" id="{3BFC73B2-0626-0A41-A8FC-2D1833FACA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0" name="Freeform 46">
                    <a:extLst>
                      <a:ext uri="{FF2B5EF4-FFF2-40B4-BE49-F238E27FC236}">
                        <a16:creationId xmlns:a16="http://schemas.microsoft.com/office/drawing/2014/main" id="{626901C2-C8FF-9A43-A040-7D992043DA9A}"/>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45" name="Group 44">
                  <a:extLst>
                    <a:ext uri="{FF2B5EF4-FFF2-40B4-BE49-F238E27FC236}">
                      <a16:creationId xmlns:a16="http://schemas.microsoft.com/office/drawing/2014/main" id="{0E963887-8549-9045-B167-992DD32769C8}"/>
                    </a:ext>
                  </a:extLst>
                </p:cNvPr>
                <p:cNvGrpSpPr>
                  <a:grpSpLocks/>
                </p:cNvGrpSpPr>
                <p:nvPr/>
              </p:nvGrpSpPr>
              <p:grpSpPr bwMode="auto">
                <a:xfrm>
                  <a:off x="4135120" y="3281680"/>
                  <a:ext cx="568960" cy="481140"/>
                  <a:chOff x="-44" y="1473"/>
                  <a:chExt cx="981" cy="1105"/>
                </a:xfrm>
              </p:grpSpPr>
              <p:pic>
                <p:nvPicPr>
                  <p:cNvPr id="57" name="Picture 45" descr="desktop_computer_stylized_medium">
                    <a:extLst>
                      <a:ext uri="{FF2B5EF4-FFF2-40B4-BE49-F238E27FC236}">
                        <a16:creationId xmlns:a16="http://schemas.microsoft.com/office/drawing/2014/main" id="{5D33C652-9BF4-214F-B5F0-F97E410627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8" name="Freeform 46">
                    <a:extLst>
                      <a:ext uri="{FF2B5EF4-FFF2-40B4-BE49-F238E27FC236}">
                        <a16:creationId xmlns:a16="http://schemas.microsoft.com/office/drawing/2014/main" id="{0E6AFA82-4D97-B443-B27E-4EC63E9FACAA}"/>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46" name="Group 44">
                  <a:extLst>
                    <a:ext uri="{FF2B5EF4-FFF2-40B4-BE49-F238E27FC236}">
                      <a16:creationId xmlns:a16="http://schemas.microsoft.com/office/drawing/2014/main" id="{2EF5FDC3-1663-F34C-99ED-9FFB73B7194E}"/>
                    </a:ext>
                  </a:extLst>
                </p:cNvPr>
                <p:cNvGrpSpPr>
                  <a:grpSpLocks/>
                </p:cNvGrpSpPr>
                <p:nvPr/>
              </p:nvGrpSpPr>
              <p:grpSpPr bwMode="auto">
                <a:xfrm>
                  <a:off x="5049520" y="3261360"/>
                  <a:ext cx="568960" cy="481140"/>
                  <a:chOff x="-44" y="1473"/>
                  <a:chExt cx="981" cy="1105"/>
                </a:xfrm>
              </p:grpSpPr>
              <p:pic>
                <p:nvPicPr>
                  <p:cNvPr id="55" name="Picture 45" descr="desktop_computer_stylized_medium">
                    <a:extLst>
                      <a:ext uri="{FF2B5EF4-FFF2-40B4-BE49-F238E27FC236}">
                        <a16:creationId xmlns:a16="http://schemas.microsoft.com/office/drawing/2014/main" id="{9B99A2A5-4E06-3848-B179-B21916B409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6" name="Freeform 46">
                    <a:extLst>
                      <a:ext uri="{FF2B5EF4-FFF2-40B4-BE49-F238E27FC236}">
                        <a16:creationId xmlns:a16="http://schemas.microsoft.com/office/drawing/2014/main" id="{2BC3507B-7ABD-4746-8930-9A518BFCF7D7}"/>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47" name="Group 44">
                  <a:extLst>
                    <a:ext uri="{FF2B5EF4-FFF2-40B4-BE49-F238E27FC236}">
                      <a16:creationId xmlns:a16="http://schemas.microsoft.com/office/drawing/2014/main" id="{62C3276F-2EFB-EA46-B0F7-81D2A41CB29C}"/>
                    </a:ext>
                  </a:extLst>
                </p:cNvPr>
                <p:cNvGrpSpPr>
                  <a:grpSpLocks/>
                </p:cNvGrpSpPr>
                <p:nvPr/>
              </p:nvGrpSpPr>
              <p:grpSpPr bwMode="auto">
                <a:xfrm>
                  <a:off x="5588000" y="3434080"/>
                  <a:ext cx="568960" cy="481140"/>
                  <a:chOff x="-44" y="1473"/>
                  <a:chExt cx="981" cy="1105"/>
                </a:xfrm>
              </p:grpSpPr>
              <p:pic>
                <p:nvPicPr>
                  <p:cNvPr id="53" name="Picture 45" descr="desktop_computer_stylized_medium">
                    <a:extLst>
                      <a:ext uri="{FF2B5EF4-FFF2-40B4-BE49-F238E27FC236}">
                        <a16:creationId xmlns:a16="http://schemas.microsoft.com/office/drawing/2014/main" id="{1F8E03AC-6D41-354F-80B7-09B8ADCA2D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4" name="Freeform 46">
                    <a:extLst>
                      <a:ext uri="{FF2B5EF4-FFF2-40B4-BE49-F238E27FC236}">
                        <a16:creationId xmlns:a16="http://schemas.microsoft.com/office/drawing/2014/main" id="{9367AE80-F248-9246-8322-1094A571CA6E}"/>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48" name="Group 44">
                  <a:extLst>
                    <a:ext uri="{FF2B5EF4-FFF2-40B4-BE49-F238E27FC236}">
                      <a16:creationId xmlns:a16="http://schemas.microsoft.com/office/drawing/2014/main" id="{2F144950-C41F-CF40-838A-B7BFB93ED0C4}"/>
                    </a:ext>
                  </a:extLst>
                </p:cNvPr>
                <p:cNvGrpSpPr>
                  <a:grpSpLocks/>
                </p:cNvGrpSpPr>
                <p:nvPr/>
              </p:nvGrpSpPr>
              <p:grpSpPr bwMode="auto">
                <a:xfrm>
                  <a:off x="6380480" y="3149600"/>
                  <a:ext cx="568960" cy="481140"/>
                  <a:chOff x="-44" y="1473"/>
                  <a:chExt cx="981" cy="1105"/>
                </a:xfrm>
              </p:grpSpPr>
              <p:pic>
                <p:nvPicPr>
                  <p:cNvPr id="51" name="Picture 45" descr="desktop_computer_stylized_medium">
                    <a:extLst>
                      <a:ext uri="{FF2B5EF4-FFF2-40B4-BE49-F238E27FC236}">
                        <a16:creationId xmlns:a16="http://schemas.microsoft.com/office/drawing/2014/main" id="{2A43F4AF-2E5E-F14F-A4A7-96A51742C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2" name="Freeform 46">
                    <a:extLst>
                      <a:ext uri="{FF2B5EF4-FFF2-40B4-BE49-F238E27FC236}">
                        <a16:creationId xmlns:a16="http://schemas.microsoft.com/office/drawing/2014/main" id="{1A722E2D-65D8-CB41-9CF5-483C8ECEB94D}"/>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pic>
              <p:nvPicPr>
                <p:cNvPr id="49" name="Picture 3">
                  <a:extLst>
                    <a:ext uri="{FF2B5EF4-FFF2-40B4-BE49-F238E27FC236}">
                      <a16:creationId xmlns:a16="http://schemas.microsoft.com/office/drawing/2014/main" id="{EE64F2EF-1A9C-F947-BEF5-CC5234C205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4313" y="2847741"/>
                  <a:ext cx="677800" cy="3015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50" name="Picture 3">
                  <a:extLst>
                    <a:ext uri="{FF2B5EF4-FFF2-40B4-BE49-F238E27FC236}">
                      <a16:creationId xmlns:a16="http://schemas.microsoft.com/office/drawing/2014/main" id="{D5C97DCF-ABDB-0145-A0A8-3C85DAF868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4949" y="2116102"/>
                  <a:ext cx="676212" cy="3015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grpSp>
            <p:nvGrpSpPr>
              <p:cNvPr id="63" name="Group 58">
                <a:extLst>
                  <a:ext uri="{FF2B5EF4-FFF2-40B4-BE49-F238E27FC236}">
                    <a16:creationId xmlns:a16="http://schemas.microsoft.com/office/drawing/2014/main" id="{4D123799-8254-E141-AF22-D5A8285A7B07}"/>
                  </a:ext>
                </a:extLst>
              </p:cNvPr>
              <p:cNvGrpSpPr>
                <a:grpSpLocks/>
              </p:cNvGrpSpPr>
              <p:nvPr/>
            </p:nvGrpSpPr>
            <p:grpSpPr bwMode="auto">
              <a:xfrm>
                <a:off x="2206625" y="2284070"/>
                <a:ext cx="1733550" cy="2125759"/>
                <a:chOff x="958850" y="2203141"/>
                <a:chExt cx="1734008" cy="2125462"/>
              </a:xfrm>
            </p:grpSpPr>
            <p:sp>
              <p:nvSpPr>
                <p:cNvPr id="64" name="Line 20">
                  <a:extLst>
                    <a:ext uri="{FF2B5EF4-FFF2-40B4-BE49-F238E27FC236}">
                      <a16:creationId xmlns:a16="http://schemas.microsoft.com/office/drawing/2014/main" id="{3FB1096F-A778-B147-8A8A-EEA4346C9B19}"/>
                    </a:ext>
                  </a:extLst>
                </p:cNvPr>
                <p:cNvSpPr>
                  <a:spLocks noChangeShapeType="1"/>
                </p:cNvSpPr>
                <p:nvPr/>
              </p:nvSpPr>
              <p:spPr bwMode="auto">
                <a:xfrm flipH="1">
                  <a:off x="1582903" y="3030456"/>
                  <a:ext cx="555772"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65" name="Line 21">
                  <a:extLst>
                    <a:ext uri="{FF2B5EF4-FFF2-40B4-BE49-F238E27FC236}">
                      <a16:creationId xmlns:a16="http://schemas.microsoft.com/office/drawing/2014/main" id="{A0B86589-071E-EC40-AE3A-1DE656718887}"/>
                    </a:ext>
                  </a:extLst>
                </p:cNvPr>
                <p:cNvSpPr>
                  <a:spLocks noChangeShapeType="1"/>
                </p:cNvSpPr>
                <p:nvPr/>
              </p:nvSpPr>
              <p:spPr bwMode="auto">
                <a:xfrm flipH="1">
                  <a:off x="1970355" y="3078074"/>
                  <a:ext cx="271534" cy="3142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66" name="Line 22">
                  <a:extLst>
                    <a:ext uri="{FF2B5EF4-FFF2-40B4-BE49-F238E27FC236}">
                      <a16:creationId xmlns:a16="http://schemas.microsoft.com/office/drawing/2014/main" id="{A3484A8C-4190-A545-9793-D23E33BDFC79}"/>
                    </a:ext>
                  </a:extLst>
                </p:cNvPr>
                <p:cNvSpPr>
                  <a:spLocks noChangeShapeType="1"/>
                </p:cNvSpPr>
                <p:nvPr/>
              </p:nvSpPr>
              <p:spPr bwMode="auto">
                <a:xfrm>
                  <a:off x="2389566" y="3106645"/>
                  <a:ext cx="73044" cy="29523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67" name="Text Box 64">
                  <a:extLst>
                    <a:ext uri="{FF2B5EF4-FFF2-40B4-BE49-F238E27FC236}">
                      <a16:creationId xmlns:a16="http://schemas.microsoft.com/office/drawing/2014/main" id="{07D309EF-7AB2-2B46-B26B-E6F41C8125DE}"/>
                    </a:ext>
                  </a:extLst>
                </p:cNvPr>
                <p:cNvSpPr txBox="1">
                  <a:spLocks noChangeArrowheads="1"/>
                </p:cNvSpPr>
                <p:nvPr/>
              </p:nvSpPr>
              <p:spPr bwMode="auto">
                <a:xfrm>
                  <a:off x="958850" y="2844742"/>
                  <a:ext cx="602033" cy="656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K</a:t>
                  </a:r>
                </a:p>
              </p:txBody>
            </p:sp>
            <p:sp>
              <p:nvSpPr>
                <p:cNvPr id="68" name="Text Box 65">
                  <a:extLst>
                    <a:ext uri="{FF2B5EF4-FFF2-40B4-BE49-F238E27FC236}">
                      <a16:creationId xmlns:a16="http://schemas.microsoft.com/office/drawing/2014/main" id="{AD11DE72-4ECA-6840-A491-D2785850A635}"/>
                    </a:ext>
                  </a:extLst>
                </p:cNvPr>
                <p:cNvSpPr txBox="1">
                  <a:spLocks noChangeArrowheads="1"/>
                </p:cNvSpPr>
                <p:nvPr/>
              </p:nvSpPr>
              <p:spPr bwMode="auto">
                <a:xfrm>
                  <a:off x="1408231" y="3306640"/>
                  <a:ext cx="556424" cy="656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L</a:t>
                  </a:r>
                </a:p>
              </p:txBody>
            </p:sp>
            <p:sp>
              <p:nvSpPr>
                <p:cNvPr id="69" name="Text Box 73">
                  <a:extLst>
                    <a:ext uri="{FF2B5EF4-FFF2-40B4-BE49-F238E27FC236}">
                      <a16:creationId xmlns:a16="http://schemas.microsoft.com/office/drawing/2014/main" id="{14EA3B18-B0DE-5849-B5D4-4A693CE33C47}"/>
                    </a:ext>
                  </a:extLst>
                </p:cNvPr>
                <p:cNvSpPr txBox="1">
                  <a:spLocks noChangeArrowheads="1"/>
                </p:cNvSpPr>
                <p:nvPr/>
              </p:nvSpPr>
              <p:spPr bwMode="auto">
                <a:xfrm>
                  <a:off x="1808000" y="2203141"/>
                  <a:ext cx="753112" cy="656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5</a:t>
                  </a:r>
                </a:p>
              </p:txBody>
            </p:sp>
            <p:sp>
              <p:nvSpPr>
                <p:cNvPr id="70" name="Text Box 66">
                  <a:extLst>
                    <a:ext uri="{FF2B5EF4-FFF2-40B4-BE49-F238E27FC236}">
                      <a16:creationId xmlns:a16="http://schemas.microsoft.com/office/drawing/2014/main" id="{1A7E1D89-FA87-4F41-A0F2-663808A7C765}"/>
                    </a:ext>
                  </a:extLst>
                </p:cNvPr>
                <p:cNvSpPr txBox="1">
                  <a:spLocks noChangeArrowheads="1"/>
                </p:cNvSpPr>
                <p:nvPr/>
              </p:nvSpPr>
              <p:spPr bwMode="auto">
                <a:xfrm>
                  <a:off x="1997136" y="3672104"/>
                  <a:ext cx="670445" cy="656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M</a:t>
                  </a:r>
                </a:p>
              </p:txBody>
            </p:sp>
            <p:grpSp>
              <p:nvGrpSpPr>
                <p:cNvPr id="71" name="Group 44">
                  <a:extLst>
                    <a:ext uri="{FF2B5EF4-FFF2-40B4-BE49-F238E27FC236}">
                      <a16:creationId xmlns:a16="http://schemas.microsoft.com/office/drawing/2014/main" id="{6CF45DDF-CDCF-E347-AF31-55E2CBEFF811}"/>
                    </a:ext>
                  </a:extLst>
                </p:cNvPr>
                <p:cNvGrpSpPr>
                  <a:grpSpLocks/>
                </p:cNvGrpSpPr>
                <p:nvPr/>
              </p:nvGrpSpPr>
              <p:grpSpPr bwMode="auto">
                <a:xfrm>
                  <a:off x="1127760" y="2834640"/>
                  <a:ext cx="568960" cy="481140"/>
                  <a:chOff x="-44" y="1473"/>
                  <a:chExt cx="981" cy="1105"/>
                </a:xfrm>
              </p:grpSpPr>
              <p:pic>
                <p:nvPicPr>
                  <p:cNvPr id="79" name="Picture 45" descr="desktop_computer_stylized_medium">
                    <a:extLst>
                      <a:ext uri="{FF2B5EF4-FFF2-40B4-BE49-F238E27FC236}">
                        <a16:creationId xmlns:a16="http://schemas.microsoft.com/office/drawing/2014/main" id="{86EF9647-39A9-EC4B-AD32-8ABBB5B332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0" name="Freeform 46">
                    <a:extLst>
                      <a:ext uri="{FF2B5EF4-FFF2-40B4-BE49-F238E27FC236}">
                        <a16:creationId xmlns:a16="http://schemas.microsoft.com/office/drawing/2014/main" id="{47471847-E11E-8449-A015-B6682CFC5C3D}"/>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72" name="Group 44">
                  <a:extLst>
                    <a:ext uri="{FF2B5EF4-FFF2-40B4-BE49-F238E27FC236}">
                      <a16:creationId xmlns:a16="http://schemas.microsoft.com/office/drawing/2014/main" id="{189B6975-A0EE-734E-A530-10A01D0A0646}"/>
                    </a:ext>
                  </a:extLst>
                </p:cNvPr>
                <p:cNvGrpSpPr>
                  <a:grpSpLocks/>
                </p:cNvGrpSpPr>
                <p:nvPr/>
              </p:nvGrpSpPr>
              <p:grpSpPr bwMode="auto">
                <a:xfrm>
                  <a:off x="1534160" y="3291840"/>
                  <a:ext cx="568960" cy="481140"/>
                  <a:chOff x="-44" y="1473"/>
                  <a:chExt cx="981" cy="1105"/>
                </a:xfrm>
              </p:grpSpPr>
              <p:pic>
                <p:nvPicPr>
                  <p:cNvPr id="77" name="Picture 45" descr="desktop_computer_stylized_medium">
                    <a:extLst>
                      <a:ext uri="{FF2B5EF4-FFF2-40B4-BE49-F238E27FC236}">
                        <a16:creationId xmlns:a16="http://schemas.microsoft.com/office/drawing/2014/main" id="{BD6C54DF-22D9-ED44-9C3E-07393C74A3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8" name="Freeform 46">
                    <a:extLst>
                      <a:ext uri="{FF2B5EF4-FFF2-40B4-BE49-F238E27FC236}">
                        <a16:creationId xmlns:a16="http://schemas.microsoft.com/office/drawing/2014/main" id="{CA3C078F-FF6B-554F-B901-8E1EA6E478EA}"/>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73" name="Group 44">
                  <a:extLst>
                    <a:ext uri="{FF2B5EF4-FFF2-40B4-BE49-F238E27FC236}">
                      <a16:creationId xmlns:a16="http://schemas.microsoft.com/office/drawing/2014/main" id="{E7C2637D-9CF8-A84E-B32E-84DB7AFEDBE6}"/>
                    </a:ext>
                  </a:extLst>
                </p:cNvPr>
                <p:cNvGrpSpPr>
                  <a:grpSpLocks/>
                </p:cNvGrpSpPr>
                <p:nvPr/>
              </p:nvGrpSpPr>
              <p:grpSpPr bwMode="auto">
                <a:xfrm>
                  <a:off x="2062480" y="3322320"/>
                  <a:ext cx="568960" cy="481140"/>
                  <a:chOff x="-44" y="1473"/>
                  <a:chExt cx="981" cy="1105"/>
                </a:xfrm>
              </p:grpSpPr>
              <p:pic>
                <p:nvPicPr>
                  <p:cNvPr id="75" name="Picture 45" descr="desktop_computer_stylized_medium">
                    <a:extLst>
                      <a:ext uri="{FF2B5EF4-FFF2-40B4-BE49-F238E27FC236}">
                        <a16:creationId xmlns:a16="http://schemas.microsoft.com/office/drawing/2014/main" id="{75ACB810-F3B4-E84E-BB9E-931C1AC2BC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6" name="Freeform 46">
                    <a:extLst>
                      <a:ext uri="{FF2B5EF4-FFF2-40B4-BE49-F238E27FC236}">
                        <a16:creationId xmlns:a16="http://schemas.microsoft.com/office/drawing/2014/main" id="{7F8A8DB9-CD76-8144-99A5-B33377A66FCA}"/>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pic>
              <p:nvPicPr>
                <p:cNvPr id="74" name="Picture 3">
                  <a:extLst>
                    <a:ext uri="{FF2B5EF4-FFF2-40B4-BE49-F238E27FC236}">
                      <a16:creationId xmlns:a16="http://schemas.microsoft.com/office/drawing/2014/main" id="{E0760D51-6028-204B-9346-C2D1A12CBA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4817" y="2879664"/>
                  <a:ext cx="678041" cy="2999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cxnSp>
            <p:nvCxnSpPr>
              <p:cNvPr id="81" name="Straight Connector 80">
                <a:extLst>
                  <a:ext uri="{FF2B5EF4-FFF2-40B4-BE49-F238E27FC236}">
                    <a16:creationId xmlns:a16="http://schemas.microsoft.com/office/drawing/2014/main" id="{DB6F8F2E-4EA3-794A-B671-190BB0C07699}"/>
                  </a:ext>
                </a:extLst>
              </p:cNvPr>
              <p:cNvCxnSpPr>
                <a:cxnSpLocks/>
                <a:stCxn id="74" idx="3"/>
                <a:endCxn id="94" idx="1"/>
              </p:cNvCxnSpPr>
              <p:nvPr/>
            </p:nvCxnSpPr>
            <p:spPr bwMode="auto">
              <a:xfrm flipV="1">
                <a:off x="3940176" y="2120109"/>
                <a:ext cx="2217737" cy="99059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2" name="Straight Connector 81">
                <a:extLst>
                  <a:ext uri="{FF2B5EF4-FFF2-40B4-BE49-F238E27FC236}">
                    <a16:creationId xmlns:a16="http://schemas.microsoft.com/office/drawing/2014/main" id="{2CFBAC50-C608-2443-91BB-C4812C14D06B}"/>
                  </a:ext>
                </a:extLst>
              </p:cNvPr>
              <p:cNvCxnSpPr>
                <a:endCxn id="16" idx="0"/>
              </p:cNvCxnSpPr>
              <p:nvPr/>
            </p:nvCxnSpPr>
            <p:spPr bwMode="auto">
              <a:xfrm>
                <a:off x="3824288" y="3214689"/>
                <a:ext cx="1110456" cy="119379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83" name="Group 58">
                <a:extLst>
                  <a:ext uri="{FF2B5EF4-FFF2-40B4-BE49-F238E27FC236}">
                    <a16:creationId xmlns:a16="http://schemas.microsoft.com/office/drawing/2014/main" id="{A21ED8C1-191A-7145-8151-15B2AE98E234}"/>
                  </a:ext>
                </a:extLst>
              </p:cNvPr>
              <p:cNvGrpSpPr>
                <a:grpSpLocks/>
              </p:cNvGrpSpPr>
              <p:nvPr/>
            </p:nvGrpSpPr>
            <p:grpSpPr bwMode="auto">
              <a:xfrm>
                <a:off x="5202237" y="1139700"/>
                <a:ext cx="2756110" cy="1914019"/>
                <a:chOff x="1058888" y="2049391"/>
                <a:chExt cx="2756839" cy="1913751"/>
              </a:xfrm>
            </p:grpSpPr>
            <p:sp>
              <p:nvSpPr>
                <p:cNvPr id="84" name="Line 20">
                  <a:extLst>
                    <a:ext uri="{FF2B5EF4-FFF2-40B4-BE49-F238E27FC236}">
                      <a16:creationId xmlns:a16="http://schemas.microsoft.com/office/drawing/2014/main" id="{A375BD38-3F75-4E48-AD02-24E8F615627D}"/>
                    </a:ext>
                  </a:extLst>
                </p:cNvPr>
                <p:cNvSpPr>
                  <a:spLocks noChangeShapeType="1"/>
                </p:cNvSpPr>
                <p:nvPr/>
              </p:nvSpPr>
              <p:spPr bwMode="auto">
                <a:xfrm flipH="1" flipV="1">
                  <a:off x="1695644" y="2681254"/>
                  <a:ext cx="443029" cy="34920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85" name="Line 21">
                  <a:extLst>
                    <a:ext uri="{FF2B5EF4-FFF2-40B4-BE49-F238E27FC236}">
                      <a16:creationId xmlns:a16="http://schemas.microsoft.com/office/drawing/2014/main" id="{EAF451B7-E256-1B46-813D-54404FB7AEED}"/>
                    </a:ext>
                  </a:extLst>
                </p:cNvPr>
                <p:cNvSpPr>
                  <a:spLocks noChangeShapeType="1"/>
                </p:cNvSpPr>
                <p:nvPr/>
              </p:nvSpPr>
              <p:spPr bwMode="auto">
                <a:xfrm flipH="1">
                  <a:off x="1970355" y="3078074"/>
                  <a:ext cx="271534" cy="3142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86" name="Line 22">
                  <a:extLst>
                    <a:ext uri="{FF2B5EF4-FFF2-40B4-BE49-F238E27FC236}">
                      <a16:creationId xmlns:a16="http://schemas.microsoft.com/office/drawing/2014/main" id="{071558FE-4D75-CD4E-9BA0-EE79D0B9B804}"/>
                    </a:ext>
                  </a:extLst>
                </p:cNvPr>
                <p:cNvSpPr>
                  <a:spLocks noChangeShapeType="1"/>
                </p:cNvSpPr>
                <p:nvPr/>
              </p:nvSpPr>
              <p:spPr bwMode="auto">
                <a:xfrm flipV="1">
                  <a:off x="2675392" y="2895536"/>
                  <a:ext cx="249305" cy="968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87" name="Text Box 64">
                  <a:extLst>
                    <a:ext uri="{FF2B5EF4-FFF2-40B4-BE49-F238E27FC236}">
                      <a16:creationId xmlns:a16="http://schemas.microsoft.com/office/drawing/2014/main" id="{7DD55F59-1FB2-8648-97D4-F56949381D7C}"/>
                    </a:ext>
                  </a:extLst>
                </p:cNvPr>
                <p:cNvSpPr txBox="1">
                  <a:spLocks noChangeArrowheads="1"/>
                </p:cNvSpPr>
                <p:nvPr/>
              </p:nvSpPr>
              <p:spPr bwMode="auto">
                <a:xfrm>
                  <a:off x="1058888" y="2330466"/>
                  <a:ext cx="624837" cy="6564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N</a:t>
                  </a:r>
                </a:p>
              </p:txBody>
            </p:sp>
            <p:sp>
              <p:nvSpPr>
                <p:cNvPr id="88" name="Text Box 65">
                  <a:extLst>
                    <a:ext uri="{FF2B5EF4-FFF2-40B4-BE49-F238E27FC236}">
                      <a16:creationId xmlns:a16="http://schemas.microsoft.com/office/drawing/2014/main" id="{62049D71-9C80-A34B-A33C-F1F7461AF8C8}"/>
                    </a:ext>
                  </a:extLst>
                </p:cNvPr>
                <p:cNvSpPr txBox="1">
                  <a:spLocks noChangeArrowheads="1"/>
                </p:cNvSpPr>
                <p:nvPr/>
              </p:nvSpPr>
              <p:spPr bwMode="auto">
                <a:xfrm>
                  <a:off x="1408232" y="3306644"/>
                  <a:ext cx="647642" cy="6564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O</a:t>
                  </a:r>
                </a:p>
              </p:txBody>
            </p:sp>
            <p:sp>
              <p:nvSpPr>
                <p:cNvPr id="89" name="Text Box 73">
                  <a:extLst>
                    <a:ext uri="{FF2B5EF4-FFF2-40B4-BE49-F238E27FC236}">
                      <a16:creationId xmlns:a16="http://schemas.microsoft.com/office/drawing/2014/main" id="{616620FB-04D4-9D46-ADDF-80981418CA23}"/>
                    </a:ext>
                  </a:extLst>
                </p:cNvPr>
                <p:cNvSpPr txBox="1">
                  <a:spLocks noChangeArrowheads="1"/>
                </p:cNvSpPr>
                <p:nvPr/>
              </p:nvSpPr>
              <p:spPr bwMode="auto">
                <a:xfrm>
                  <a:off x="2181547" y="2049391"/>
                  <a:ext cx="753113" cy="6564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6</a:t>
                  </a:r>
                </a:p>
              </p:txBody>
            </p:sp>
            <p:sp>
              <p:nvSpPr>
                <p:cNvPr id="90" name="Text Box 66">
                  <a:extLst>
                    <a:ext uri="{FF2B5EF4-FFF2-40B4-BE49-F238E27FC236}">
                      <a16:creationId xmlns:a16="http://schemas.microsoft.com/office/drawing/2014/main" id="{BF0DD6C2-4D9B-1942-B462-875E3D70D034}"/>
                    </a:ext>
                  </a:extLst>
                </p:cNvPr>
                <p:cNvSpPr txBox="1">
                  <a:spLocks noChangeArrowheads="1"/>
                </p:cNvSpPr>
                <p:nvPr/>
              </p:nvSpPr>
              <p:spPr bwMode="auto">
                <a:xfrm>
                  <a:off x="3213694" y="2655859"/>
                  <a:ext cx="602033" cy="6564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P</a:t>
                  </a:r>
                </a:p>
              </p:txBody>
            </p:sp>
            <p:grpSp>
              <p:nvGrpSpPr>
                <p:cNvPr id="91" name="Group 44">
                  <a:extLst>
                    <a:ext uri="{FF2B5EF4-FFF2-40B4-BE49-F238E27FC236}">
                      <a16:creationId xmlns:a16="http://schemas.microsoft.com/office/drawing/2014/main" id="{95E98BDF-E9CB-2A43-9461-F3560E788140}"/>
                    </a:ext>
                  </a:extLst>
                </p:cNvPr>
                <p:cNvGrpSpPr>
                  <a:grpSpLocks/>
                </p:cNvGrpSpPr>
                <p:nvPr/>
              </p:nvGrpSpPr>
              <p:grpSpPr bwMode="auto">
                <a:xfrm>
                  <a:off x="1170678" y="2491964"/>
                  <a:ext cx="568960" cy="481140"/>
                  <a:chOff x="30" y="686"/>
                  <a:chExt cx="981" cy="1105"/>
                </a:xfrm>
              </p:grpSpPr>
              <p:pic>
                <p:nvPicPr>
                  <p:cNvPr id="99" name="Picture 45" descr="desktop_computer_stylized_medium">
                    <a:extLst>
                      <a:ext uri="{FF2B5EF4-FFF2-40B4-BE49-F238E27FC236}">
                        <a16:creationId xmlns:a16="http://schemas.microsoft.com/office/drawing/2014/main" id="{2D9BE674-4EF9-C849-9C08-5ADDB9872A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 y="686"/>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0" name="Freeform 46">
                    <a:extLst>
                      <a:ext uri="{FF2B5EF4-FFF2-40B4-BE49-F238E27FC236}">
                        <a16:creationId xmlns:a16="http://schemas.microsoft.com/office/drawing/2014/main" id="{4078428D-826B-894E-B751-EFE24335E53B}"/>
                      </a:ext>
                    </a:extLst>
                  </p:cNvPr>
                  <p:cNvSpPr>
                    <a:spLocks/>
                  </p:cNvSpPr>
                  <p:nvPr/>
                </p:nvSpPr>
                <p:spPr bwMode="auto">
                  <a:xfrm flipH="1">
                    <a:off x="448" y="857"/>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92" name="Group 44">
                  <a:extLst>
                    <a:ext uri="{FF2B5EF4-FFF2-40B4-BE49-F238E27FC236}">
                      <a16:creationId xmlns:a16="http://schemas.microsoft.com/office/drawing/2014/main" id="{92342CF9-71B8-B940-B242-DE7021A72B40}"/>
                    </a:ext>
                  </a:extLst>
                </p:cNvPr>
                <p:cNvGrpSpPr>
                  <a:grpSpLocks/>
                </p:cNvGrpSpPr>
                <p:nvPr/>
              </p:nvGrpSpPr>
              <p:grpSpPr bwMode="auto">
                <a:xfrm>
                  <a:off x="1534160" y="3291840"/>
                  <a:ext cx="568960" cy="481140"/>
                  <a:chOff x="-44" y="1473"/>
                  <a:chExt cx="981" cy="1105"/>
                </a:xfrm>
              </p:grpSpPr>
              <p:pic>
                <p:nvPicPr>
                  <p:cNvPr id="97" name="Picture 45" descr="desktop_computer_stylized_medium">
                    <a:extLst>
                      <a:ext uri="{FF2B5EF4-FFF2-40B4-BE49-F238E27FC236}">
                        <a16:creationId xmlns:a16="http://schemas.microsoft.com/office/drawing/2014/main" id="{7FA64258-F6BF-F64C-9A71-4B41A502D2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8" name="Freeform 46">
                    <a:extLst>
                      <a:ext uri="{FF2B5EF4-FFF2-40B4-BE49-F238E27FC236}">
                        <a16:creationId xmlns:a16="http://schemas.microsoft.com/office/drawing/2014/main" id="{633B4583-A86C-DE44-AD1D-F0A5A10B352F}"/>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93" name="Group 44">
                  <a:extLst>
                    <a:ext uri="{FF2B5EF4-FFF2-40B4-BE49-F238E27FC236}">
                      <a16:creationId xmlns:a16="http://schemas.microsoft.com/office/drawing/2014/main" id="{CC5535DE-E9E5-E444-A6F9-66D5D0B32275}"/>
                    </a:ext>
                  </a:extLst>
                </p:cNvPr>
                <p:cNvGrpSpPr>
                  <a:grpSpLocks/>
                </p:cNvGrpSpPr>
                <p:nvPr/>
              </p:nvGrpSpPr>
              <p:grpSpPr bwMode="auto">
                <a:xfrm>
                  <a:off x="2705678" y="2593861"/>
                  <a:ext cx="568960" cy="481140"/>
                  <a:chOff x="1065" y="-200"/>
                  <a:chExt cx="981" cy="1105"/>
                </a:xfrm>
              </p:grpSpPr>
              <p:pic>
                <p:nvPicPr>
                  <p:cNvPr id="95" name="Picture 45" descr="desktop_computer_stylized_medium">
                    <a:extLst>
                      <a:ext uri="{FF2B5EF4-FFF2-40B4-BE49-F238E27FC236}">
                        <a16:creationId xmlns:a16="http://schemas.microsoft.com/office/drawing/2014/main" id="{201219EC-FDDF-AE46-BD52-E6D54BE5C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065" y="-200"/>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6" name="Freeform 46">
                    <a:extLst>
                      <a:ext uri="{FF2B5EF4-FFF2-40B4-BE49-F238E27FC236}">
                        <a16:creationId xmlns:a16="http://schemas.microsoft.com/office/drawing/2014/main" id="{F1E1051A-DF22-2B4D-9B38-947FF0152899}"/>
                      </a:ext>
                    </a:extLst>
                  </p:cNvPr>
                  <p:cNvSpPr>
                    <a:spLocks/>
                  </p:cNvSpPr>
                  <p:nvPr/>
                </p:nvSpPr>
                <p:spPr bwMode="auto">
                  <a:xfrm flipH="1">
                    <a:off x="1483" y="-94"/>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pic>
              <p:nvPicPr>
                <p:cNvPr id="94" name="Picture 3">
                  <a:extLst>
                    <a:ext uri="{FF2B5EF4-FFF2-40B4-BE49-F238E27FC236}">
                      <a16:creationId xmlns:a16="http://schemas.microsoft.com/office/drawing/2014/main" id="{0CDB804E-584F-4044-9449-04C7BDF89C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4817" y="2879664"/>
                  <a:ext cx="678041" cy="2999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cxnSp>
            <p:nvCxnSpPr>
              <p:cNvPr id="101" name="Straight Connector 100">
                <a:extLst>
                  <a:ext uri="{FF2B5EF4-FFF2-40B4-BE49-F238E27FC236}">
                    <a16:creationId xmlns:a16="http://schemas.microsoft.com/office/drawing/2014/main" id="{C6FC6CEE-184F-A74D-89B6-B234F2A07974}"/>
                  </a:ext>
                </a:extLst>
              </p:cNvPr>
              <p:cNvCxnSpPr>
                <a:cxnSpLocks/>
                <a:endCxn id="94" idx="2"/>
              </p:cNvCxnSpPr>
              <p:nvPr/>
            </p:nvCxnSpPr>
            <p:spPr bwMode="auto">
              <a:xfrm flipH="1" flipV="1">
                <a:off x="6496844" y="2270128"/>
                <a:ext cx="470695" cy="127317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02" name="TextBox 101">
                <a:extLst>
                  <a:ext uri="{FF2B5EF4-FFF2-40B4-BE49-F238E27FC236}">
                    <a16:creationId xmlns:a16="http://schemas.microsoft.com/office/drawing/2014/main" id="{0906AD52-AA7A-054B-9682-77DE007BC85E}"/>
                  </a:ext>
                </a:extLst>
              </p:cNvPr>
              <p:cNvSpPr txBox="1"/>
              <p:nvPr/>
            </p:nvSpPr>
            <p:spPr>
              <a:xfrm>
                <a:off x="7113631" y="2964291"/>
                <a:ext cx="1035042" cy="656590"/>
              </a:xfrm>
              <a:prstGeom prst="rect">
                <a:avLst/>
              </a:prstGeom>
              <a:noFill/>
            </p:spPr>
            <p:txBody>
              <a:bodyPr wrap="none" rtlCol="0">
                <a:spAutoFit/>
              </a:bodyPr>
              <a:lstStyle/>
              <a:p>
                <a:r>
                  <a:rPr lang="en-US" dirty="0">
                    <a:solidFill>
                      <a:srgbClr val="C00000"/>
                    </a:solidFill>
                  </a:rPr>
                  <a:t>root</a:t>
                </a:r>
              </a:p>
            </p:txBody>
          </p:sp>
          <p:sp>
            <p:nvSpPr>
              <p:cNvPr id="103" name="TextBox 102">
                <a:extLst>
                  <a:ext uri="{FF2B5EF4-FFF2-40B4-BE49-F238E27FC236}">
                    <a16:creationId xmlns:a16="http://schemas.microsoft.com/office/drawing/2014/main" id="{72CB2602-D0BE-0D4F-A39C-88913854BF49}"/>
                  </a:ext>
                </a:extLst>
              </p:cNvPr>
              <p:cNvSpPr txBox="1"/>
              <p:nvPr/>
            </p:nvSpPr>
            <p:spPr>
              <a:xfrm>
                <a:off x="6547838" y="3741178"/>
                <a:ext cx="556277" cy="656590"/>
              </a:xfrm>
              <a:prstGeom prst="rect">
                <a:avLst/>
              </a:prstGeom>
              <a:noFill/>
            </p:spPr>
            <p:txBody>
              <a:bodyPr wrap="none" rtlCol="0">
                <a:spAutoFit/>
              </a:bodyPr>
              <a:lstStyle/>
              <a:p>
                <a:r>
                  <a:rPr lang="en-US" dirty="0">
                    <a:solidFill>
                      <a:srgbClr val="C00000"/>
                    </a:solidFill>
                  </a:rPr>
                  <a:t>d</a:t>
                </a:r>
              </a:p>
            </p:txBody>
          </p:sp>
          <p:sp>
            <p:nvSpPr>
              <p:cNvPr id="104" name="TextBox 103">
                <a:extLst>
                  <a:ext uri="{FF2B5EF4-FFF2-40B4-BE49-F238E27FC236}">
                    <a16:creationId xmlns:a16="http://schemas.microsoft.com/office/drawing/2014/main" id="{395DBDBF-835D-1049-8D52-132625E7A47B}"/>
                  </a:ext>
                </a:extLst>
              </p:cNvPr>
              <p:cNvSpPr txBox="1"/>
              <p:nvPr/>
            </p:nvSpPr>
            <p:spPr>
              <a:xfrm>
                <a:off x="6365018" y="3011144"/>
                <a:ext cx="556277" cy="656590"/>
              </a:xfrm>
              <a:prstGeom prst="rect">
                <a:avLst/>
              </a:prstGeom>
              <a:noFill/>
            </p:spPr>
            <p:txBody>
              <a:bodyPr wrap="none" rtlCol="0">
                <a:spAutoFit/>
              </a:bodyPr>
              <a:lstStyle/>
              <a:p>
                <a:r>
                  <a:rPr lang="en-US" dirty="0">
                    <a:solidFill>
                      <a:srgbClr val="C00000"/>
                    </a:solidFill>
                  </a:rPr>
                  <a:t>d</a:t>
                </a:r>
              </a:p>
            </p:txBody>
          </p:sp>
          <p:sp>
            <p:nvSpPr>
              <p:cNvPr id="105" name="TextBox 104">
                <a:extLst>
                  <a:ext uri="{FF2B5EF4-FFF2-40B4-BE49-F238E27FC236}">
                    <a16:creationId xmlns:a16="http://schemas.microsoft.com/office/drawing/2014/main" id="{2D3B827E-B354-EF4E-A883-1B6507DA2953}"/>
                  </a:ext>
                </a:extLst>
              </p:cNvPr>
              <p:cNvSpPr txBox="1"/>
              <p:nvPr/>
            </p:nvSpPr>
            <p:spPr>
              <a:xfrm>
                <a:off x="5976808" y="3452511"/>
                <a:ext cx="556277" cy="656590"/>
              </a:xfrm>
              <a:prstGeom prst="rect">
                <a:avLst/>
              </a:prstGeom>
              <a:noFill/>
            </p:spPr>
            <p:txBody>
              <a:bodyPr wrap="none" rtlCol="0">
                <a:spAutoFit/>
              </a:bodyPr>
              <a:lstStyle/>
              <a:p>
                <a:r>
                  <a:rPr lang="en-US" dirty="0">
                    <a:solidFill>
                      <a:srgbClr val="C00000"/>
                    </a:solidFill>
                  </a:rPr>
                  <a:t>d</a:t>
                </a:r>
              </a:p>
            </p:txBody>
          </p:sp>
          <p:sp>
            <p:nvSpPr>
              <p:cNvPr id="106" name="TextBox 105">
                <a:extLst>
                  <a:ext uri="{FF2B5EF4-FFF2-40B4-BE49-F238E27FC236}">
                    <a16:creationId xmlns:a16="http://schemas.microsoft.com/office/drawing/2014/main" id="{5F3DBF08-8E4A-3548-9975-6BDB0C425CD7}"/>
                  </a:ext>
                </a:extLst>
              </p:cNvPr>
              <p:cNvSpPr txBox="1"/>
              <p:nvPr/>
            </p:nvSpPr>
            <p:spPr>
              <a:xfrm>
                <a:off x="5707020" y="1849693"/>
                <a:ext cx="271463" cy="656590"/>
              </a:xfrm>
              <a:prstGeom prst="rect">
                <a:avLst/>
              </a:prstGeom>
              <a:noFill/>
            </p:spPr>
            <p:txBody>
              <a:bodyPr wrap="square" rtlCol="0">
                <a:spAutoFit/>
              </a:bodyPr>
              <a:lstStyle/>
              <a:p>
                <a:r>
                  <a:rPr lang="en-US" dirty="0">
                    <a:solidFill>
                      <a:srgbClr val="C00000"/>
                    </a:solidFill>
                  </a:rPr>
                  <a:t>d</a:t>
                </a:r>
              </a:p>
            </p:txBody>
          </p:sp>
          <p:sp>
            <p:nvSpPr>
              <p:cNvPr id="107" name="TextBox 106">
                <a:extLst>
                  <a:ext uri="{FF2B5EF4-FFF2-40B4-BE49-F238E27FC236}">
                    <a16:creationId xmlns:a16="http://schemas.microsoft.com/office/drawing/2014/main" id="{CE6B0DDA-84A0-6F4B-887A-07AE621E6C7C}"/>
                  </a:ext>
                </a:extLst>
              </p:cNvPr>
              <p:cNvSpPr txBox="1"/>
              <p:nvPr/>
            </p:nvSpPr>
            <p:spPr>
              <a:xfrm>
                <a:off x="7401226" y="3457446"/>
                <a:ext cx="556277" cy="656590"/>
              </a:xfrm>
              <a:prstGeom prst="rect">
                <a:avLst/>
              </a:prstGeom>
              <a:noFill/>
            </p:spPr>
            <p:txBody>
              <a:bodyPr wrap="none" rtlCol="0">
                <a:spAutoFit/>
              </a:bodyPr>
              <a:lstStyle/>
              <a:p>
                <a:r>
                  <a:rPr lang="en-US" dirty="0">
                    <a:solidFill>
                      <a:srgbClr val="C00000"/>
                    </a:solidFill>
                  </a:rPr>
                  <a:t>d</a:t>
                </a:r>
              </a:p>
            </p:txBody>
          </p:sp>
          <p:sp>
            <p:nvSpPr>
              <p:cNvPr id="108" name="TextBox 107">
                <a:extLst>
                  <a:ext uri="{FF2B5EF4-FFF2-40B4-BE49-F238E27FC236}">
                    <a16:creationId xmlns:a16="http://schemas.microsoft.com/office/drawing/2014/main" id="{E418CD30-20EA-5F41-B45F-C4987BEA33C4}"/>
                  </a:ext>
                </a:extLst>
              </p:cNvPr>
              <p:cNvSpPr txBox="1"/>
              <p:nvPr/>
            </p:nvSpPr>
            <p:spPr>
              <a:xfrm>
                <a:off x="3886974" y="2932328"/>
                <a:ext cx="465084" cy="656590"/>
              </a:xfrm>
              <a:prstGeom prst="rect">
                <a:avLst/>
              </a:prstGeom>
              <a:noFill/>
            </p:spPr>
            <p:txBody>
              <a:bodyPr wrap="none" rtlCol="0">
                <a:spAutoFit/>
              </a:bodyPr>
              <a:lstStyle/>
              <a:p>
                <a:r>
                  <a:rPr lang="en-US" dirty="0">
                    <a:solidFill>
                      <a:srgbClr val="C00000"/>
                    </a:solidFill>
                  </a:rPr>
                  <a:t>r</a:t>
                </a:r>
              </a:p>
            </p:txBody>
          </p:sp>
          <p:sp>
            <p:nvSpPr>
              <p:cNvPr id="109" name="TextBox 108">
                <a:extLst>
                  <a:ext uri="{FF2B5EF4-FFF2-40B4-BE49-F238E27FC236}">
                    <a16:creationId xmlns:a16="http://schemas.microsoft.com/office/drawing/2014/main" id="{008558CF-1A11-4C4B-B7D7-A0B9CE2B27FA}"/>
                  </a:ext>
                </a:extLst>
              </p:cNvPr>
              <p:cNvSpPr txBox="1"/>
              <p:nvPr/>
            </p:nvSpPr>
            <p:spPr>
              <a:xfrm>
                <a:off x="5222918" y="4127542"/>
                <a:ext cx="465084" cy="656590"/>
              </a:xfrm>
              <a:prstGeom prst="rect">
                <a:avLst/>
              </a:prstGeom>
              <a:noFill/>
            </p:spPr>
            <p:txBody>
              <a:bodyPr wrap="none" rtlCol="0">
                <a:spAutoFit/>
              </a:bodyPr>
              <a:lstStyle/>
              <a:p>
                <a:r>
                  <a:rPr lang="en-US" dirty="0">
                    <a:solidFill>
                      <a:srgbClr val="C00000"/>
                    </a:solidFill>
                  </a:rPr>
                  <a:t>r</a:t>
                </a:r>
              </a:p>
            </p:txBody>
          </p:sp>
          <p:sp>
            <p:nvSpPr>
              <p:cNvPr id="110" name="TextBox 109">
                <a:extLst>
                  <a:ext uri="{FF2B5EF4-FFF2-40B4-BE49-F238E27FC236}">
                    <a16:creationId xmlns:a16="http://schemas.microsoft.com/office/drawing/2014/main" id="{95D17486-C571-6040-8E94-6E4C80A48D92}"/>
                  </a:ext>
                </a:extLst>
              </p:cNvPr>
              <p:cNvSpPr txBox="1"/>
              <p:nvPr/>
            </p:nvSpPr>
            <p:spPr>
              <a:xfrm>
                <a:off x="4692735" y="3813089"/>
                <a:ext cx="556277" cy="656590"/>
              </a:xfrm>
              <a:prstGeom prst="rect">
                <a:avLst/>
              </a:prstGeom>
              <a:noFill/>
            </p:spPr>
            <p:txBody>
              <a:bodyPr wrap="none" rtlCol="0">
                <a:spAutoFit/>
              </a:bodyPr>
              <a:lstStyle/>
              <a:p>
                <a:r>
                  <a:rPr lang="en-US" dirty="0">
                    <a:solidFill>
                      <a:srgbClr val="C00000"/>
                    </a:solidFill>
                  </a:rPr>
                  <a:t>d</a:t>
                </a:r>
              </a:p>
            </p:txBody>
          </p:sp>
          <p:sp>
            <p:nvSpPr>
              <p:cNvPr id="111" name="TextBox 110">
                <a:extLst>
                  <a:ext uri="{FF2B5EF4-FFF2-40B4-BE49-F238E27FC236}">
                    <a16:creationId xmlns:a16="http://schemas.microsoft.com/office/drawing/2014/main" id="{7E9F2377-4A36-254F-A5DC-C379775E06F5}"/>
                  </a:ext>
                </a:extLst>
              </p:cNvPr>
              <p:cNvSpPr txBox="1"/>
              <p:nvPr/>
            </p:nvSpPr>
            <p:spPr>
              <a:xfrm>
                <a:off x="6581775" y="2185988"/>
                <a:ext cx="465084" cy="656590"/>
              </a:xfrm>
              <a:prstGeom prst="rect">
                <a:avLst/>
              </a:prstGeom>
              <a:noFill/>
            </p:spPr>
            <p:txBody>
              <a:bodyPr wrap="none" rtlCol="0">
                <a:spAutoFit/>
              </a:bodyPr>
              <a:lstStyle/>
              <a:p>
                <a:r>
                  <a:rPr lang="en-US" dirty="0">
                    <a:solidFill>
                      <a:srgbClr val="C00000"/>
                    </a:solidFill>
                  </a:rPr>
                  <a:t>r</a:t>
                </a:r>
              </a:p>
            </p:txBody>
          </p:sp>
          <p:sp>
            <p:nvSpPr>
              <p:cNvPr id="112" name="TextBox 111">
                <a:extLst>
                  <a:ext uri="{FF2B5EF4-FFF2-40B4-BE49-F238E27FC236}">
                    <a16:creationId xmlns:a16="http://schemas.microsoft.com/office/drawing/2014/main" id="{78DAE835-91D8-5C47-820A-7AD15541FA82}"/>
                  </a:ext>
                </a:extLst>
              </p:cNvPr>
              <p:cNvSpPr txBox="1"/>
              <p:nvPr/>
            </p:nvSpPr>
            <p:spPr>
              <a:xfrm>
                <a:off x="4028604" y="2399402"/>
                <a:ext cx="556277" cy="656590"/>
              </a:xfrm>
              <a:prstGeom prst="rect">
                <a:avLst/>
              </a:prstGeom>
              <a:noFill/>
            </p:spPr>
            <p:txBody>
              <a:bodyPr wrap="none" rtlCol="0">
                <a:spAutoFit/>
              </a:bodyPr>
              <a:lstStyle/>
              <a:p>
                <a:r>
                  <a:rPr lang="en-US" dirty="0">
                    <a:solidFill>
                      <a:srgbClr val="C00000"/>
                    </a:solidFill>
                  </a:rPr>
                  <a:t>b</a:t>
                </a:r>
              </a:p>
            </p:txBody>
          </p:sp>
          <p:sp>
            <p:nvSpPr>
              <p:cNvPr id="113" name="TextBox 112">
                <a:extLst>
                  <a:ext uri="{FF2B5EF4-FFF2-40B4-BE49-F238E27FC236}">
                    <a16:creationId xmlns:a16="http://schemas.microsoft.com/office/drawing/2014/main" id="{8489E49E-75DA-EA43-AFF0-60774A9EB523}"/>
                  </a:ext>
                </a:extLst>
              </p:cNvPr>
              <p:cNvSpPr txBox="1"/>
              <p:nvPr/>
            </p:nvSpPr>
            <p:spPr>
              <a:xfrm>
                <a:off x="8360031" y="3728134"/>
                <a:ext cx="465084" cy="656590"/>
              </a:xfrm>
              <a:prstGeom prst="rect">
                <a:avLst/>
              </a:prstGeom>
              <a:noFill/>
            </p:spPr>
            <p:txBody>
              <a:bodyPr wrap="none" rtlCol="0">
                <a:spAutoFit/>
              </a:bodyPr>
              <a:lstStyle/>
              <a:p>
                <a:r>
                  <a:rPr lang="en-US" dirty="0">
                    <a:solidFill>
                      <a:srgbClr val="C00000"/>
                    </a:solidFill>
                  </a:rPr>
                  <a:t>r</a:t>
                </a:r>
              </a:p>
            </p:txBody>
          </p:sp>
          <p:sp>
            <p:nvSpPr>
              <p:cNvPr id="114" name="TextBox 113">
                <a:extLst>
                  <a:ext uri="{FF2B5EF4-FFF2-40B4-BE49-F238E27FC236}">
                    <a16:creationId xmlns:a16="http://schemas.microsoft.com/office/drawing/2014/main" id="{6B80819B-3113-2848-8F30-09DD41302573}"/>
                  </a:ext>
                </a:extLst>
              </p:cNvPr>
              <p:cNvSpPr txBox="1"/>
              <p:nvPr/>
            </p:nvSpPr>
            <p:spPr>
              <a:xfrm>
                <a:off x="7108869" y="3826603"/>
                <a:ext cx="465084" cy="656590"/>
              </a:xfrm>
              <a:prstGeom prst="rect">
                <a:avLst/>
              </a:prstGeom>
              <a:noFill/>
            </p:spPr>
            <p:txBody>
              <a:bodyPr wrap="none" rtlCol="0">
                <a:spAutoFit/>
              </a:bodyPr>
              <a:lstStyle/>
              <a:p>
                <a:r>
                  <a:rPr lang="en-US" dirty="0">
                    <a:solidFill>
                      <a:srgbClr val="C00000"/>
                    </a:solidFill>
                  </a:rPr>
                  <a:t>r</a:t>
                </a:r>
              </a:p>
            </p:txBody>
          </p:sp>
        </p:grpSp>
        <p:sp>
          <p:nvSpPr>
            <p:cNvPr id="3" name="TextBox 2">
              <a:extLst>
                <a:ext uri="{FF2B5EF4-FFF2-40B4-BE49-F238E27FC236}">
                  <a16:creationId xmlns:a16="http://schemas.microsoft.com/office/drawing/2014/main" id="{B440EBDB-758C-2742-9412-024FA0555531}"/>
                </a:ext>
              </a:extLst>
            </p:cNvPr>
            <p:cNvSpPr txBox="1"/>
            <p:nvPr/>
          </p:nvSpPr>
          <p:spPr>
            <a:xfrm>
              <a:off x="4617248" y="3420327"/>
              <a:ext cx="389850" cy="461665"/>
            </a:xfrm>
            <a:prstGeom prst="rect">
              <a:avLst/>
            </a:prstGeom>
            <a:noFill/>
          </p:spPr>
          <p:txBody>
            <a:bodyPr wrap="none" rtlCol="0">
              <a:spAutoFit/>
            </a:bodyPr>
            <a:lstStyle/>
            <a:p>
              <a:r>
                <a:rPr lang="en-US" sz="2400" dirty="0">
                  <a:solidFill>
                    <a:srgbClr val="C00000"/>
                  </a:solidFill>
                </a:rPr>
                <a:t>X</a:t>
              </a:r>
            </a:p>
          </p:txBody>
        </p:sp>
      </p:grpSp>
      <p:sp>
        <p:nvSpPr>
          <p:cNvPr id="119" name="TextBox 118">
            <a:extLst>
              <a:ext uri="{FF2B5EF4-FFF2-40B4-BE49-F238E27FC236}">
                <a16:creationId xmlns:a16="http://schemas.microsoft.com/office/drawing/2014/main" id="{E8ECA227-AFE3-6F44-B3F3-83F3BFD24225}"/>
              </a:ext>
            </a:extLst>
          </p:cNvPr>
          <p:cNvSpPr txBox="1"/>
          <p:nvPr/>
        </p:nvSpPr>
        <p:spPr>
          <a:xfrm>
            <a:off x="214827" y="2150127"/>
            <a:ext cx="3207994" cy="2862322"/>
          </a:xfrm>
          <a:prstGeom prst="rect">
            <a:avLst/>
          </a:prstGeom>
          <a:noFill/>
        </p:spPr>
        <p:txBody>
          <a:bodyPr wrap="square" rtlCol="0">
            <a:spAutoFit/>
          </a:bodyPr>
          <a:lstStyle/>
          <a:p>
            <a:pPr marL="214313" indent="-214313">
              <a:buFont typeface="Arial" panose="020B0604020202020204" pitchFamily="34" charset="0"/>
              <a:buChar char="•"/>
              <a:defRPr/>
            </a:pPr>
            <a:r>
              <a:rPr lang="en-US" dirty="0"/>
              <a:t>S</a:t>
            </a:r>
            <a:r>
              <a:rPr lang="en-US" baseline="-25000" dirty="0"/>
              <a:t>5</a:t>
            </a:r>
            <a:r>
              <a:rPr lang="en-US" dirty="0"/>
              <a:t> is now isolated and cannot send to, or receive traffic from, the rest of the tree</a:t>
            </a:r>
          </a:p>
          <a:p>
            <a:pPr marL="214313" indent="-214313">
              <a:buFont typeface="Arial" panose="020B0604020202020204" pitchFamily="34" charset="0"/>
              <a:buChar char="•"/>
              <a:defRPr/>
            </a:pPr>
            <a:r>
              <a:rPr lang="en-US" dirty="0"/>
              <a:t>using “hello” messages, the switches will notice the failure of a component and re-calculate the spanning tree</a:t>
            </a:r>
          </a:p>
          <a:p>
            <a:endParaRPr lang="en-US" dirty="0"/>
          </a:p>
        </p:txBody>
      </p:sp>
    </p:spTree>
    <p:extLst>
      <p:ext uri="{BB962C8B-B14F-4D97-AF65-F5344CB8AC3E}">
        <p14:creationId xmlns:p14="http://schemas.microsoft.com/office/powerpoint/2010/main" val="283705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5" name="Group 134">
            <a:extLst>
              <a:ext uri="{FF2B5EF4-FFF2-40B4-BE49-F238E27FC236}">
                <a16:creationId xmlns:a16="http://schemas.microsoft.com/office/drawing/2014/main" id="{7DF9BE87-1187-3C4F-9CAB-00D77EFE5A6C}"/>
              </a:ext>
            </a:extLst>
          </p:cNvPr>
          <p:cNvGrpSpPr/>
          <p:nvPr/>
        </p:nvGrpSpPr>
        <p:grpSpPr>
          <a:xfrm>
            <a:off x="4625931" y="2054773"/>
            <a:ext cx="4518069" cy="2932224"/>
            <a:chOff x="3591521" y="2141271"/>
            <a:chExt cx="4518069" cy="2932224"/>
          </a:xfrm>
        </p:grpSpPr>
        <p:grpSp>
          <p:nvGrpSpPr>
            <p:cNvPr id="137" name="Group 136">
              <a:extLst>
                <a:ext uri="{FF2B5EF4-FFF2-40B4-BE49-F238E27FC236}">
                  <a16:creationId xmlns:a16="http://schemas.microsoft.com/office/drawing/2014/main" id="{B07C3022-C74A-2149-BCD0-F98BBDF61EE7}"/>
                </a:ext>
              </a:extLst>
            </p:cNvPr>
            <p:cNvGrpSpPr/>
            <p:nvPr/>
          </p:nvGrpSpPr>
          <p:grpSpPr>
            <a:xfrm>
              <a:off x="3591521" y="2141271"/>
              <a:ext cx="4518069" cy="2932224"/>
              <a:chOff x="2206625" y="1139700"/>
              <a:chExt cx="8032123" cy="5212843"/>
            </a:xfrm>
          </p:grpSpPr>
          <p:grpSp>
            <p:nvGrpSpPr>
              <p:cNvPr id="139" name="Group 58">
                <a:extLst>
                  <a:ext uri="{FF2B5EF4-FFF2-40B4-BE49-F238E27FC236}">
                    <a16:creationId xmlns:a16="http://schemas.microsoft.com/office/drawing/2014/main" id="{70C5F3A7-768D-3544-AD7A-36D1C077B543}"/>
                  </a:ext>
                </a:extLst>
              </p:cNvPr>
              <p:cNvGrpSpPr>
                <a:grpSpLocks/>
              </p:cNvGrpSpPr>
              <p:nvPr/>
            </p:nvGrpSpPr>
            <p:grpSpPr bwMode="auto">
              <a:xfrm>
                <a:off x="3540126" y="4363455"/>
                <a:ext cx="2321709" cy="1958148"/>
                <a:chOff x="958850" y="2834640"/>
                <a:chExt cx="2322322" cy="1957875"/>
              </a:xfrm>
            </p:grpSpPr>
            <p:sp>
              <p:nvSpPr>
                <p:cNvPr id="240" name="Line 20">
                  <a:extLst>
                    <a:ext uri="{FF2B5EF4-FFF2-40B4-BE49-F238E27FC236}">
                      <a16:creationId xmlns:a16="http://schemas.microsoft.com/office/drawing/2014/main" id="{5F936BD1-DB82-6646-9266-985E6897D571}"/>
                    </a:ext>
                  </a:extLst>
                </p:cNvPr>
                <p:cNvSpPr>
                  <a:spLocks noChangeShapeType="1"/>
                </p:cNvSpPr>
                <p:nvPr/>
              </p:nvSpPr>
              <p:spPr bwMode="auto">
                <a:xfrm flipH="1">
                  <a:off x="1582903" y="3030456"/>
                  <a:ext cx="555772"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241" name="Line 21">
                  <a:extLst>
                    <a:ext uri="{FF2B5EF4-FFF2-40B4-BE49-F238E27FC236}">
                      <a16:creationId xmlns:a16="http://schemas.microsoft.com/office/drawing/2014/main" id="{30B34C86-C2A6-B247-B75A-2589E5A20FAA}"/>
                    </a:ext>
                  </a:extLst>
                </p:cNvPr>
                <p:cNvSpPr>
                  <a:spLocks noChangeShapeType="1"/>
                </p:cNvSpPr>
                <p:nvPr/>
              </p:nvSpPr>
              <p:spPr bwMode="auto">
                <a:xfrm flipH="1">
                  <a:off x="1970355" y="3078074"/>
                  <a:ext cx="271534" cy="3142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242" name="Line 22">
                  <a:extLst>
                    <a:ext uri="{FF2B5EF4-FFF2-40B4-BE49-F238E27FC236}">
                      <a16:creationId xmlns:a16="http://schemas.microsoft.com/office/drawing/2014/main" id="{CA9E2897-66FA-134B-9D7A-78E8F9DFA698}"/>
                    </a:ext>
                  </a:extLst>
                </p:cNvPr>
                <p:cNvSpPr>
                  <a:spLocks noChangeShapeType="1"/>
                </p:cNvSpPr>
                <p:nvPr/>
              </p:nvSpPr>
              <p:spPr bwMode="auto">
                <a:xfrm>
                  <a:off x="2389566" y="3106645"/>
                  <a:ext cx="73044" cy="29523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243" name="Text Box 64">
                  <a:extLst>
                    <a:ext uri="{FF2B5EF4-FFF2-40B4-BE49-F238E27FC236}">
                      <a16:creationId xmlns:a16="http://schemas.microsoft.com/office/drawing/2014/main" id="{6DD56071-6D0D-6641-B640-64D27C49D64B}"/>
                    </a:ext>
                  </a:extLst>
                </p:cNvPr>
                <p:cNvSpPr txBox="1">
                  <a:spLocks noChangeArrowheads="1"/>
                </p:cNvSpPr>
                <p:nvPr/>
              </p:nvSpPr>
              <p:spPr bwMode="auto">
                <a:xfrm>
                  <a:off x="958850" y="2844742"/>
                  <a:ext cx="602033" cy="656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A</a:t>
                  </a:r>
                </a:p>
              </p:txBody>
            </p:sp>
            <p:sp>
              <p:nvSpPr>
                <p:cNvPr id="244" name="Text Box 65">
                  <a:extLst>
                    <a:ext uri="{FF2B5EF4-FFF2-40B4-BE49-F238E27FC236}">
                      <a16:creationId xmlns:a16="http://schemas.microsoft.com/office/drawing/2014/main" id="{CC067FAF-15B7-9A46-92A2-635D0344E6B6}"/>
                    </a:ext>
                  </a:extLst>
                </p:cNvPr>
                <p:cNvSpPr txBox="1">
                  <a:spLocks noChangeArrowheads="1"/>
                </p:cNvSpPr>
                <p:nvPr/>
              </p:nvSpPr>
              <p:spPr bwMode="auto">
                <a:xfrm>
                  <a:off x="1408231" y="3306640"/>
                  <a:ext cx="602033" cy="656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B</a:t>
                  </a:r>
                </a:p>
              </p:txBody>
            </p:sp>
            <p:sp>
              <p:nvSpPr>
                <p:cNvPr id="245" name="Text Box 73">
                  <a:extLst>
                    <a:ext uri="{FF2B5EF4-FFF2-40B4-BE49-F238E27FC236}">
                      <a16:creationId xmlns:a16="http://schemas.microsoft.com/office/drawing/2014/main" id="{672EF3B4-3F5C-8940-841E-EFBFE16CCE0E}"/>
                    </a:ext>
                  </a:extLst>
                </p:cNvPr>
                <p:cNvSpPr txBox="1">
                  <a:spLocks noChangeArrowheads="1"/>
                </p:cNvSpPr>
                <p:nvPr/>
              </p:nvSpPr>
              <p:spPr bwMode="auto">
                <a:xfrm>
                  <a:off x="2005761" y="4136016"/>
                  <a:ext cx="753113" cy="656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2</a:t>
                  </a:r>
                </a:p>
              </p:txBody>
            </p:sp>
            <p:sp>
              <p:nvSpPr>
                <p:cNvPr id="246" name="Text Box 66">
                  <a:extLst>
                    <a:ext uri="{FF2B5EF4-FFF2-40B4-BE49-F238E27FC236}">
                      <a16:creationId xmlns:a16="http://schemas.microsoft.com/office/drawing/2014/main" id="{005A9AF3-76C5-5C45-8AFA-57AFAD8BF4AD}"/>
                    </a:ext>
                  </a:extLst>
                </p:cNvPr>
                <p:cNvSpPr txBox="1">
                  <a:spLocks noChangeArrowheads="1"/>
                </p:cNvSpPr>
                <p:nvPr/>
              </p:nvSpPr>
              <p:spPr bwMode="auto">
                <a:xfrm>
                  <a:off x="2656335" y="3298707"/>
                  <a:ext cx="624837" cy="656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C</a:t>
                  </a:r>
                </a:p>
              </p:txBody>
            </p:sp>
            <p:grpSp>
              <p:nvGrpSpPr>
                <p:cNvPr id="247" name="Group 44">
                  <a:extLst>
                    <a:ext uri="{FF2B5EF4-FFF2-40B4-BE49-F238E27FC236}">
                      <a16:creationId xmlns:a16="http://schemas.microsoft.com/office/drawing/2014/main" id="{99FA1D30-D186-0442-9AD6-F4F19E4B2873}"/>
                    </a:ext>
                  </a:extLst>
                </p:cNvPr>
                <p:cNvGrpSpPr>
                  <a:grpSpLocks/>
                </p:cNvGrpSpPr>
                <p:nvPr/>
              </p:nvGrpSpPr>
              <p:grpSpPr bwMode="auto">
                <a:xfrm>
                  <a:off x="1127760" y="2834640"/>
                  <a:ext cx="568960" cy="481140"/>
                  <a:chOff x="-44" y="1473"/>
                  <a:chExt cx="981" cy="1105"/>
                </a:xfrm>
              </p:grpSpPr>
              <p:pic>
                <p:nvPicPr>
                  <p:cNvPr id="255" name="Picture 45" descr="desktop_computer_stylized_medium">
                    <a:extLst>
                      <a:ext uri="{FF2B5EF4-FFF2-40B4-BE49-F238E27FC236}">
                        <a16:creationId xmlns:a16="http://schemas.microsoft.com/office/drawing/2014/main" id="{73D08B6F-7BEC-AA46-AEA0-F6159AF726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6" name="Freeform 46">
                    <a:extLst>
                      <a:ext uri="{FF2B5EF4-FFF2-40B4-BE49-F238E27FC236}">
                        <a16:creationId xmlns:a16="http://schemas.microsoft.com/office/drawing/2014/main" id="{A5155A3E-677E-0041-AC84-12D4B5608173}"/>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248" name="Group 44">
                  <a:extLst>
                    <a:ext uri="{FF2B5EF4-FFF2-40B4-BE49-F238E27FC236}">
                      <a16:creationId xmlns:a16="http://schemas.microsoft.com/office/drawing/2014/main" id="{0198533B-9338-C141-B917-44085BFB840B}"/>
                    </a:ext>
                  </a:extLst>
                </p:cNvPr>
                <p:cNvGrpSpPr>
                  <a:grpSpLocks/>
                </p:cNvGrpSpPr>
                <p:nvPr/>
              </p:nvGrpSpPr>
              <p:grpSpPr bwMode="auto">
                <a:xfrm>
                  <a:off x="1534160" y="3291840"/>
                  <a:ext cx="568960" cy="481140"/>
                  <a:chOff x="-44" y="1473"/>
                  <a:chExt cx="981" cy="1105"/>
                </a:xfrm>
              </p:grpSpPr>
              <p:pic>
                <p:nvPicPr>
                  <p:cNvPr id="253" name="Picture 45" descr="desktop_computer_stylized_medium">
                    <a:extLst>
                      <a:ext uri="{FF2B5EF4-FFF2-40B4-BE49-F238E27FC236}">
                        <a16:creationId xmlns:a16="http://schemas.microsoft.com/office/drawing/2014/main" id="{9F671B74-67AD-5347-80FA-C83FCA0EE9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4" name="Freeform 46">
                    <a:extLst>
                      <a:ext uri="{FF2B5EF4-FFF2-40B4-BE49-F238E27FC236}">
                        <a16:creationId xmlns:a16="http://schemas.microsoft.com/office/drawing/2014/main" id="{623CF397-A15D-5640-81A0-0B685C88FAFC}"/>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249" name="Group 44">
                  <a:extLst>
                    <a:ext uri="{FF2B5EF4-FFF2-40B4-BE49-F238E27FC236}">
                      <a16:creationId xmlns:a16="http://schemas.microsoft.com/office/drawing/2014/main" id="{8FB4D09F-E42E-6840-BDFA-D49311F8EEB1}"/>
                    </a:ext>
                  </a:extLst>
                </p:cNvPr>
                <p:cNvGrpSpPr>
                  <a:grpSpLocks/>
                </p:cNvGrpSpPr>
                <p:nvPr/>
              </p:nvGrpSpPr>
              <p:grpSpPr bwMode="auto">
                <a:xfrm>
                  <a:off x="2062480" y="3322320"/>
                  <a:ext cx="568960" cy="481140"/>
                  <a:chOff x="-44" y="1473"/>
                  <a:chExt cx="981" cy="1105"/>
                </a:xfrm>
              </p:grpSpPr>
              <p:pic>
                <p:nvPicPr>
                  <p:cNvPr id="251" name="Picture 45" descr="desktop_computer_stylized_medium">
                    <a:extLst>
                      <a:ext uri="{FF2B5EF4-FFF2-40B4-BE49-F238E27FC236}">
                        <a16:creationId xmlns:a16="http://schemas.microsoft.com/office/drawing/2014/main" id="{0C3CA5A1-A6EA-C745-BB1B-3D187E4098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2" name="Freeform 46">
                    <a:extLst>
                      <a:ext uri="{FF2B5EF4-FFF2-40B4-BE49-F238E27FC236}">
                        <a16:creationId xmlns:a16="http://schemas.microsoft.com/office/drawing/2014/main" id="{0C5143EF-8E3E-474E-B4DF-9A5BBD392D6F}"/>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pic>
              <p:nvPicPr>
                <p:cNvPr id="250" name="Picture 3">
                  <a:extLst>
                    <a:ext uri="{FF2B5EF4-FFF2-40B4-BE49-F238E27FC236}">
                      <a16:creationId xmlns:a16="http://schemas.microsoft.com/office/drawing/2014/main" id="{487FF250-D79B-B947-9866-ED04637AC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817" y="2879664"/>
                  <a:ext cx="678041" cy="2999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grpSp>
            <p:nvGrpSpPr>
              <p:cNvPr id="148" name="Group 76">
                <a:extLst>
                  <a:ext uri="{FF2B5EF4-FFF2-40B4-BE49-F238E27FC236}">
                    <a16:creationId xmlns:a16="http://schemas.microsoft.com/office/drawing/2014/main" id="{181E2ED2-84D4-2E46-9ED4-55232204F733}"/>
                  </a:ext>
                </a:extLst>
              </p:cNvPr>
              <p:cNvGrpSpPr>
                <a:grpSpLocks/>
              </p:cNvGrpSpPr>
              <p:nvPr/>
            </p:nvGrpSpPr>
            <p:grpSpPr bwMode="auto">
              <a:xfrm>
                <a:off x="5189538" y="2627826"/>
                <a:ext cx="5049210" cy="3724717"/>
                <a:chOff x="2379663" y="1127871"/>
                <a:chExt cx="5048741" cy="3723705"/>
              </a:xfrm>
            </p:grpSpPr>
            <p:sp>
              <p:nvSpPr>
                <p:cNvPr id="201" name="Line 23">
                  <a:extLst>
                    <a:ext uri="{FF2B5EF4-FFF2-40B4-BE49-F238E27FC236}">
                      <a16:creationId xmlns:a16="http://schemas.microsoft.com/office/drawing/2014/main" id="{FF29B32A-DF14-C147-AAB2-A70B29EC6959}"/>
                    </a:ext>
                  </a:extLst>
                </p:cNvPr>
                <p:cNvSpPr>
                  <a:spLocks noChangeShapeType="1"/>
                </p:cNvSpPr>
                <p:nvPr/>
              </p:nvSpPr>
              <p:spPr bwMode="auto">
                <a:xfrm flipH="1">
                  <a:off x="3635258" y="3068344"/>
                  <a:ext cx="346043" cy="21584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202" name="Line 24">
                  <a:extLst>
                    <a:ext uri="{FF2B5EF4-FFF2-40B4-BE49-F238E27FC236}">
                      <a16:creationId xmlns:a16="http://schemas.microsoft.com/office/drawing/2014/main" id="{39F0C90E-AE6F-7843-BC79-66710AA9F915}"/>
                    </a:ext>
                  </a:extLst>
                </p:cNvPr>
                <p:cNvSpPr>
                  <a:spLocks noChangeShapeType="1"/>
                </p:cNvSpPr>
                <p:nvPr/>
              </p:nvSpPr>
              <p:spPr bwMode="auto">
                <a:xfrm flipH="1">
                  <a:off x="3949554" y="3087389"/>
                  <a:ext cx="125401" cy="58721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203" name="Line 25">
                  <a:extLst>
                    <a:ext uri="{FF2B5EF4-FFF2-40B4-BE49-F238E27FC236}">
                      <a16:creationId xmlns:a16="http://schemas.microsoft.com/office/drawing/2014/main" id="{6A2C2272-6C30-3F4B-9F7F-3B9DECB8CA13}"/>
                    </a:ext>
                  </a:extLst>
                </p:cNvPr>
                <p:cNvSpPr>
                  <a:spLocks noChangeShapeType="1"/>
                </p:cNvSpPr>
                <p:nvPr/>
              </p:nvSpPr>
              <p:spPr bwMode="auto">
                <a:xfrm>
                  <a:off x="4254326" y="3030254"/>
                  <a:ext cx="230167" cy="36185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204" name="Line 26">
                  <a:extLst>
                    <a:ext uri="{FF2B5EF4-FFF2-40B4-BE49-F238E27FC236}">
                      <a16:creationId xmlns:a16="http://schemas.microsoft.com/office/drawing/2014/main" id="{79C38E26-50D0-F34C-96B4-76C84CDA8582}"/>
                    </a:ext>
                  </a:extLst>
                </p:cNvPr>
                <p:cNvSpPr>
                  <a:spLocks noChangeShapeType="1"/>
                </p:cNvSpPr>
                <p:nvPr/>
              </p:nvSpPr>
              <p:spPr bwMode="auto">
                <a:xfrm flipH="1">
                  <a:off x="5532145" y="3106433"/>
                  <a:ext cx="428585" cy="24440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205" name="Line 27">
                  <a:extLst>
                    <a:ext uri="{FF2B5EF4-FFF2-40B4-BE49-F238E27FC236}">
                      <a16:creationId xmlns:a16="http://schemas.microsoft.com/office/drawing/2014/main" id="{617094CD-D7F8-AD4B-9DC0-9263951170D9}"/>
                    </a:ext>
                  </a:extLst>
                </p:cNvPr>
                <p:cNvSpPr>
                  <a:spLocks noChangeShapeType="1"/>
                </p:cNvSpPr>
                <p:nvPr/>
              </p:nvSpPr>
              <p:spPr bwMode="auto">
                <a:xfrm flipH="1">
                  <a:off x="6035335" y="3077866"/>
                  <a:ext cx="9524" cy="46977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206" name="Line 35">
                  <a:extLst>
                    <a:ext uri="{FF2B5EF4-FFF2-40B4-BE49-F238E27FC236}">
                      <a16:creationId xmlns:a16="http://schemas.microsoft.com/office/drawing/2014/main" id="{74593C19-6DFF-8E49-AAF5-0C8C4D57E746}"/>
                    </a:ext>
                  </a:extLst>
                </p:cNvPr>
                <p:cNvSpPr>
                  <a:spLocks noChangeShapeType="1"/>
                </p:cNvSpPr>
                <p:nvPr/>
              </p:nvSpPr>
              <p:spPr bwMode="auto">
                <a:xfrm flipH="1">
                  <a:off x="2379663" y="2355749"/>
                  <a:ext cx="1517509" cy="53642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207" name="Line 36">
                  <a:extLst>
                    <a:ext uri="{FF2B5EF4-FFF2-40B4-BE49-F238E27FC236}">
                      <a16:creationId xmlns:a16="http://schemas.microsoft.com/office/drawing/2014/main" id="{F607806E-3E58-EF47-96D4-6C434665D29E}"/>
                    </a:ext>
                  </a:extLst>
                </p:cNvPr>
                <p:cNvSpPr>
                  <a:spLocks noChangeShapeType="1"/>
                </p:cNvSpPr>
                <p:nvPr/>
              </p:nvSpPr>
              <p:spPr bwMode="auto">
                <a:xfrm>
                  <a:off x="4200356" y="2322421"/>
                  <a:ext cx="0" cy="59991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208" name="Line 37">
                  <a:extLst>
                    <a:ext uri="{FF2B5EF4-FFF2-40B4-BE49-F238E27FC236}">
                      <a16:creationId xmlns:a16="http://schemas.microsoft.com/office/drawing/2014/main" id="{6D3C8B6B-D23C-EA4A-8116-3D68A341D80F}"/>
                    </a:ext>
                  </a:extLst>
                </p:cNvPr>
                <p:cNvSpPr>
                  <a:spLocks noChangeShapeType="1"/>
                </p:cNvSpPr>
                <p:nvPr/>
              </p:nvSpPr>
              <p:spPr bwMode="auto">
                <a:xfrm flipH="1" flipV="1">
                  <a:off x="4449571" y="2306551"/>
                  <a:ext cx="1406394" cy="68402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209" name="Line 63">
                  <a:extLst>
                    <a:ext uri="{FF2B5EF4-FFF2-40B4-BE49-F238E27FC236}">
                      <a16:creationId xmlns:a16="http://schemas.microsoft.com/office/drawing/2014/main" id="{FD7268B6-C21F-4744-B5F5-C6D16E50CE7A}"/>
                    </a:ext>
                  </a:extLst>
                </p:cNvPr>
                <p:cNvSpPr>
                  <a:spLocks noChangeShapeType="1"/>
                </p:cNvSpPr>
                <p:nvPr/>
              </p:nvSpPr>
              <p:spPr bwMode="auto">
                <a:xfrm>
                  <a:off x="6411539" y="3131826"/>
                  <a:ext cx="285723" cy="15870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210" name="Text Box 67">
                  <a:extLst>
                    <a:ext uri="{FF2B5EF4-FFF2-40B4-BE49-F238E27FC236}">
                      <a16:creationId xmlns:a16="http://schemas.microsoft.com/office/drawing/2014/main" id="{59C8301B-8667-FB4B-B0E7-360CC7719D29}"/>
                    </a:ext>
                  </a:extLst>
                </p:cNvPr>
                <p:cNvSpPr txBox="1">
                  <a:spLocks noChangeArrowheads="1"/>
                </p:cNvSpPr>
                <p:nvPr/>
              </p:nvSpPr>
              <p:spPr bwMode="auto">
                <a:xfrm>
                  <a:off x="3620973" y="3222290"/>
                  <a:ext cx="624614" cy="6564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D</a:t>
                  </a:r>
                </a:p>
              </p:txBody>
            </p:sp>
            <p:sp>
              <p:nvSpPr>
                <p:cNvPr id="211" name="Text Box 68">
                  <a:extLst>
                    <a:ext uri="{FF2B5EF4-FFF2-40B4-BE49-F238E27FC236}">
                      <a16:creationId xmlns:a16="http://schemas.microsoft.com/office/drawing/2014/main" id="{389AB29C-60ED-5749-A8F8-1AEF3A3DE6EA}"/>
                    </a:ext>
                  </a:extLst>
                </p:cNvPr>
                <p:cNvSpPr txBox="1">
                  <a:spLocks noChangeArrowheads="1"/>
                </p:cNvSpPr>
                <p:nvPr/>
              </p:nvSpPr>
              <p:spPr bwMode="auto">
                <a:xfrm>
                  <a:off x="4094003" y="3658732"/>
                  <a:ext cx="601818" cy="6564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E</a:t>
                  </a:r>
                </a:p>
              </p:txBody>
            </p:sp>
            <p:sp>
              <p:nvSpPr>
                <p:cNvPr id="212" name="Text Box 69">
                  <a:extLst>
                    <a:ext uri="{FF2B5EF4-FFF2-40B4-BE49-F238E27FC236}">
                      <a16:creationId xmlns:a16="http://schemas.microsoft.com/office/drawing/2014/main" id="{28FDEA0A-CD74-BD49-9A01-B431ACFBF8EF}"/>
                    </a:ext>
                  </a:extLst>
                </p:cNvPr>
                <p:cNvSpPr txBox="1">
                  <a:spLocks noChangeArrowheads="1"/>
                </p:cNvSpPr>
                <p:nvPr/>
              </p:nvSpPr>
              <p:spPr bwMode="auto">
                <a:xfrm>
                  <a:off x="4567035" y="3057234"/>
                  <a:ext cx="579022" cy="6564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F</a:t>
                  </a:r>
                </a:p>
              </p:txBody>
            </p:sp>
            <p:sp>
              <p:nvSpPr>
                <p:cNvPr id="213" name="Text Box 74">
                  <a:extLst>
                    <a:ext uri="{FF2B5EF4-FFF2-40B4-BE49-F238E27FC236}">
                      <a16:creationId xmlns:a16="http://schemas.microsoft.com/office/drawing/2014/main" id="{EF778887-2A3F-4749-B3A6-CE77BBCCD406}"/>
                    </a:ext>
                  </a:extLst>
                </p:cNvPr>
                <p:cNvSpPr txBox="1">
                  <a:spLocks noChangeArrowheads="1"/>
                </p:cNvSpPr>
                <p:nvPr/>
              </p:nvSpPr>
              <p:spPr bwMode="auto">
                <a:xfrm>
                  <a:off x="3781682" y="4130005"/>
                  <a:ext cx="752844" cy="6564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3</a:t>
                  </a:r>
                </a:p>
              </p:txBody>
            </p:sp>
            <p:sp>
              <p:nvSpPr>
                <p:cNvPr id="214" name="Text Box 75">
                  <a:extLst>
                    <a:ext uri="{FF2B5EF4-FFF2-40B4-BE49-F238E27FC236}">
                      <a16:creationId xmlns:a16="http://schemas.microsoft.com/office/drawing/2014/main" id="{500C40D6-EE81-C149-92BF-A4B9B4986E83}"/>
                    </a:ext>
                  </a:extLst>
                </p:cNvPr>
                <p:cNvSpPr txBox="1">
                  <a:spLocks noChangeArrowheads="1"/>
                </p:cNvSpPr>
                <p:nvPr/>
              </p:nvSpPr>
              <p:spPr bwMode="auto">
                <a:xfrm>
                  <a:off x="4437600" y="1127871"/>
                  <a:ext cx="752844" cy="6564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1</a:t>
                  </a:r>
                </a:p>
              </p:txBody>
            </p:sp>
            <p:sp>
              <p:nvSpPr>
                <p:cNvPr id="215" name="Text Box 76">
                  <a:extLst>
                    <a:ext uri="{FF2B5EF4-FFF2-40B4-BE49-F238E27FC236}">
                      <a16:creationId xmlns:a16="http://schemas.microsoft.com/office/drawing/2014/main" id="{0CDC05B9-C06A-184F-BBCD-B6A69B223039}"/>
                    </a:ext>
                  </a:extLst>
                </p:cNvPr>
                <p:cNvSpPr txBox="1">
                  <a:spLocks noChangeArrowheads="1"/>
                </p:cNvSpPr>
                <p:nvPr/>
              </p:nvSpPr>
              <p:spPr bwMode="auto">
                <a:xfrm>
                  <a:off x="5944041" y="4195164"/>
                  <a:ext cx="752844" cy="6564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4</a:t>
                  </a:r>
                </a:p>
              </p:txBody>
            </p:sp>
            <p:sp>
              <p:nvSpPr>
                <p:cNvPr id="216" name="Text Box 78">
                  <a:extLst>
                    <a:ext uri="{FF2B5EF4-FFF2-40B4-BE49-F238E27FC236}">
                      <a16:creationId xmlns:a16="http://schemas.microsoft.com/office/drawing/2014/main" id="{E05A9D20-4460-2B42-BD9D-9CC9C4BCD5B0}"/>
                    </a:ext>
                  </a:extLst>
                </p:cNvPr>
                <p:cNvSpPr txBox="1">
                  <a:spLocks noChangeArrowheads="1"/>
                </p:cNvSpPr>
                <p:nvPr/>
              </p:nvSpPr>
              <p:spPr bwMode="auto">
                <a:xfrm>
                  <a:off x="6240104" y="3541292"/>
                  <a:ext cx="624614" cy="6564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H</a:t>
                  </a:r>
                </a:p>
              </p:txBody>
            </p:sp>
            <p:sp>
              <p:nvSpPr>
                <p:cNvPr id="217" name="Text Box 79">
                  <a:extLst>
                    <a:ext uri="{FF2B5EF4-FFF2-40B4-BE49-F238E27FC236}">
                      <a16:creationId xmlns:a16="http://schemas.microsoft.com/office/drawing/2014/main" id="{6FB309F2-27D2-9549-AD8F-C5C0373B1FCC}"/>
                    </a:ext>
                  </a:extLst>
                </p:cNvPr>
                <p:cNvSpPr txBox="1">
                  <a:spLocks noChangeArrowheads="1"/>
                </p:cNvSpPr>
                <p:nvPr/>
              </p:nvSpPr>
              <p:spPr bwMode="auto">
                <a:xfrm>
                  <a:off x="6986159" y="3179439"/>
                  <a:ext cx="442245" cy="6564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I</a:t>
                  </a:r>
                </a:p>
              </p:txBody>
            </p:sp>
            <p:sp>
              <p:nvSpPr>
                <p:cNvPr id="218" name="Text Box 80">
                  <a:extLst>
                    <a:ext uri="{FF2B5EF4-FFF2-40B4-BE49-F238E27FC236}">
                      <a16:creationId xmlns:a16="http://schemas.microsoft.com/office/drawing/2014/main" id="{EACBD0B6-F98C-EC42-98A0-FC7E3619BA4B}"/>
                    </a:ext>
                  </a:extLst>
                </p:cNvPr>
                <p:cNvSpPr txBox="1">
                  <a:spLocks noChangeArrowheads="1"/>
                </p:cNvSpPr>
                <p:nvPr/>
              </p:nvSpPr>
              <p:spPr bwMode="auto">
                <a:xfrm>
                  <a:off x="5103561" y="3595250"/>
                  <a:ext cx="647410" cy="6564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G</a:t>
                  </a:r>
                </a:p>
              </p:txBody>
            </p:sp>
            <p:pic>
              <p:nvPicPr>
                <p:cNvPr id="219" name="Picture 3">
                  <a:extLst>
                    <a:ext uri="{FF2B5EF4-FFF2-40B4-BE49-F238E27FC236}">
                      <a16:creationId xmlns:a16="http://schemas.microsoft.com/office/drawing/2014/main" id="{AB55F4FC-89EE-B74B-A7F5-84FE2940D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899" y="2930268"/>
                  <a:ext cx="677799" cy="2999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nvGrpSpPr>
                <p:cNvPr id="220" name="Group 44">
                  <a:extLst>
                    <a:ext uri="{FF2B5EF4-FFF2-40B4-BE49-F238E27FC236}">
                      <a16:creationId xmlns:a16="http://schemas.microsoft.com/office/drawing/2014/main" id="{7305A2C9-1906-A440-A3E3-AD93FA122815}"/>
                    </a:ext>
                  </a:extLst>
                </p:cNvPr>
                <p:cNvGrpSpPr>
                  <a:grpSpLocks/>
                </p:cNvGrpSpPr>
                <p:nvPr/>
              </p:nvGrpSpPr>
              <p:grpSpPr bwMode="auto">
                <a:xfrm>
                  <a:off x="3139440" y="3180080"/>
                  <a:ext cx="568960" cy="481140"/>
                  <a:chOff x="-44" y="1473"/>
                  <a:chExt cx="981" cy="1105"/>
                </a:xfrm>
              </p:grpSpPr>
              <p:pic>
                <p:nvPicPr>
                  <p:cNvPr id="238" name="Picture 45" descr="desktop_computer_stylized_medium">
                    <a:extLst>
                      <a:ext uri="{FF2B5EF4-FFF2-40B4-BE49-F238E27FC236}">
                        <a16:creationId xmlns:a16="http://schemas.microsoft.com/office/drawing/2014/main" id="{5F9E54CE-410A-C441-A395-6D892D22C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9" name="Freeform 46">
                    <a:extLst>
                      <a:ext uri="{FF2B5EF4-FFF2-40B4-BE49-F238E27FC236}">
                        <a16:creationId xmlns:a16="http://schemas.microsoft.com/office/drawing/2014/main" id="{540AAC48-4A94-DB4C-B0AE-BF014FAF4DEA}"/>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221" name="Group 44">
                  <a:extLst>
                    <a:ext uri="{FF2B5EF4-FFF2-40B4-BE49-F238E27FC236}">
                      <a16:creationId xmlns:a16="http://schemas.microsoft.com/office/drawing/2014/main" id="{F56CD0A0-CCF7-7B46-8275-FEC07E9EAA07}"/>
                    </a:ext>
                  </a:extLst>
                </p:cNvPr>
                <p:cNvGrpSpPr>
                  <a:grpSpLocks/>
                </p:cNvGrpSpPr>
                <p:nvPr/>
              </p:nvGrpSpPr>
              <p:grpSpPr bwMode="auto">
                <a:xfrm>
                  <a:off x="3576320" y="3525520"/>
                  <a:ext cx="568960" cy="481140"/>
                  <a:chOff x="-44" y="1473"/>
                  <a:chExt cx="981" cy="1105"/>
                </a:xfrm>
              </p:grpSpPr>
              <p:pic>
                <p:nvPicPr>
                  <p:cNvPr id="236" name="Picture 45" descr="desktop_computer_stylized_medium">
                    <a:extLst>
                      <a:ext uri="{FF2B5EF4-FFF2-40B4-BE49-F238E27FC236}">
                        <a16:creationId xmlns:a16="http://schemas.microsoft.com/office/drawing/2014/main" id="{A1F54011-E27D-734F-922C-A17004D58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7" name="Freeform 46">
                    <a:extLst>
                      <a:ext uri="{FF2B5EF4-FFF2-40B4-BE49-F238E27FC236}">
                        <a16:creationId xmlns:a16="http://schemas.microsoft.com/office/drawing/2014/main" id="{748E5A64-965A-DB40-9BAF-18CF69B1489E}"/>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222" name="Group 221">
                  <a:extLst>
                    <a:ext uri="{FF2B5EF4-FFF2-40B4-BE49-F238E27FC236}">
                      <a16:creationId xmlns:a16="http://schemas.microsoft.com/office/drawing/2014/main" id="{848B4198-E17C-0A44-A96A-125607D0AFA6}"/>
                    </a:ext>
                  </a:extLst>
                </p:cNvPr>
                <p:cNvGrpSpPr>
                  <a:grpSpLocks/>
                </p:cNvGrpSpPr>
                <p:nvPr/>
              </p:nvGrpSpPr>
              <p:grpSpPr bwMode="auto">
                <a:xfrm>
                  <a:off x="4135120" y="3281680"/>
                  <a:ext cx="568960" cy="481140"/>
                  <a:chOff x="-44" y="1473"/>
                  <a:chExt cx="981" cy="1105"/>
                </a:xfrm>
              </p:grpSpPr>
              <p:pic>
                <p:nvPicPr>
                  <p:cNvPr id="234" name="Picture 45" descr="desktop_computer_stylized_medium">
                    <a:extLst>
                      <a:ext uri="{FF2B5EF4-FFF2-40B4-BE49-F238E27FC236}">
                        <a16:creationId xmlns:a16="http://schemas.microsoft.com/office/drawing/2014/main" id="{3CBE2279-568F-774B-9DE3-C1F094DCA7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5" name="Freeform 46">
                    <a:extLst>
                      <a:ext uri="{FF2B5EF4-FFF2-40B4-BE49-F238E27FC236}">
                        <a16:creationId xmlns:a16="http://schemas.microsoft.com/office/drawing/2014/main" id="{4569DEBC-150B-A84B-AC59-F6191E426FFC}"/>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223" name="Group 44">
                  <a:extLst>
                    <a:ext uri="{FF2B5EF4-FFF2-40B4-BE49-F238E27FC236}">
                      <a16:creationId xmlns:a16="http://schemas.microsoft.com/office/drawing/2014/main" id="{A6ED7C59-2999-6640-900F-493D695963A9}"/>
                    </a:ext>
                  </a:extLst>
                </p:cNvPr>
                <p:cNvGrpSpPr>
                  <a:grpSpLocks/>
                </p:cNvGrpSpPr>
                <p:nvPr/>
              </p:nvGrpSpPr>
              <p:grpSpPr bwMode="auto">
                <a:xfrm>
                  <a:off x="5049520" y="3261360"/>
                  <a:ext cx="568960" cy="481140"/>
                  <a:chOff x="-44" y="1473"/>
                  <a:chExt cx="981" cy="1105"/>
                </a:xfrm>
              </p:grpSpPr>
              <p:pic>
                <p:nvPicPr>
                  <p:cNvPr id="232" name="Picture 45" descr="desktop_computer_stylized_medium">
                    <a:extLst>
                      <a:ext uri="{FF2B5EF4-FFF2-40B4-BE49-F238E27FC236}">
                        <a16:creationId xmlns:a16="http://schemas.microsoft.com/office/drawing/2014/main" id="{233F9B6E-29BE-4642-BCF1-DB61AEB147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3" name="Freeform 46">
                    <a:extLst>
                      <a:ext uri="{FF2B5EF4-FFF2-40B4-BE49-F238E27FC236}">
                        <a16:creationId xmlns:a16="http://schemas.microsoft.com/office/drawing/2014/main" id="{D7478586-DC1E-C74C-BB4B-AFDE59E89B05}"/>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224" name="Group 44">
                  <a:extLst>
                    <a:ext uri="{FF2B5EF4-FFF2-40B4-BE49-F238E27FC236}">
                      <a16:creationId xmlns:a16="http://schemas.microsoft.com/office/drawing/2014/main" id="{0178F45E-60C3-9245-BF74-194D86778CD0}"/>
                    </a:ext>
                  </a:extLst>
                </p:cNvPr>
                <p:cNvGrpSpPr>
                  <a:grpSpLocks/>
                </p:cNvGrpSpPr>
                <p:nvPr/>
              </p:nvGrpSpPr>
              <p:grpSpPr bwMode="auto">
                <a:xfrm>
                  <a:off x="5588000" y="3434080"/>
                  <a:ext cx="568960" cy="481140"/>
                  <a:chOff x="-44" y="1473"/>
                  <a:chExt cx="981" cy="1105"/>
                </a:xfrm>
              </p:grpSpPr>
              <p:pic>
                <p:nvPicPr>
                  <p:cNvPr id="230" name="Picture 45" descr="desktop_computer_stylized_medium">
                    <a:extLst>
                      <a:ext uri="{FF2B5EF4-FFF2-40B4-BE49-F238E27FC236}">
                        <a16:creationId xmlns:a16="http://schemas.microsoft.com/office/drawing/2014/main" id="{877005D8-C8E4-2146-AB3C-B22A7D6339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1" name="Freeform 46">
                    <a:extLst>
                      <a:ext uri="{FF2B5EF4-FFF2-40B4-BE49-F238E27FC236}">
                        <a16:creationId xmlns:a16="http://schemas.microsoft.com/office/drawing/2014/main" id="{DFBA351B-E481-604F-8ADC-E0B7054EA241}"/>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225" name="Group 44">
                  <a:extLst>
                    <a:ext uri="{FF2B5EF4-FFF2-40B4-BE49-F238E27FC236}">
                      <a16:creationId xmlns:a16="http://schemas.microsoft.com/office/drawing/2014/main" id="{B3B1BE56-3784-B14A-870E-05B2B77B5DDC}"/>
                    </a:ext>
                  </a:extLst>
                </p:cNvPr>
                <p:cNvGrpSpPr>
                  <a:grpSpLocks/>
                </p:cNvGrpSpPr>
                <p:nvPr/>
              </p:nvGrpSpPr>
              <p:grpSpPr bwMode="auto">
                <a:xfrm>
                  <a:off x="6380480" y="3149600"/>
                  <a:ext cx="568960" cy="481140"/>
                  <a:chOff x="-44" y="1473"/>
                  <a:chExt cx="981" cy="1105"/>
                </a:xfrm>
              </p:grpSpPr>
              <p:pic>
                <p:nvPicPr>
                  <p:cNvPr id="228" name="Picture 45" descr="desktop_computer_stylized_medium">
                    <a:extLst>
                      <a:ext uri="{FF2B5EF4-FFF2-40B4-BE49-F238E27FC236}">
                        <a16:creationId xmlns:a16="http://schemas.microsoft.com/office/drawing/2014/main" id="{858E1175-C54C-804C-9879-E22A580123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9" name="Freeform 46">
                    <a:extLst>
                      <a:ext uri="{FF2B5EF4-FFF2-40B4-BE49-F238E27FC236}">
                        <a16:creationId xmlns:a16="http://schemas.microsoft.com/office/drawing/2014/main" id="{79726B1E-1BDF-7946-B5A1-18393AA26B67}"/>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pic>
              <p:nvPicPr>
                <p:cNvPr id="226" name="Picture 3">
                  <a:extLst>
                    <a:ext uri="{FF2B5EF4-FFF2-40B4-BE49-F238E27FC236}">
                      <a16:creationId xmlns:a16="http://schemas.microsoft.com/office/drawing/2014/main" id="{024C564A-6BD6-2644-9C16-7AA28DF061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4313" y="2847741"/>
                  <a:ext cx="677800" cy="3015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227" name="Picture 3">
                  <a:extLst>
                    <a:ext uri="{FF2B5EF4-FFF2-40B4-BE49-F238E27FC236}">
                      <a16:creationId xmlns:a16="http://schemas.microsoft.com/office/drawing/2014/main" id="{9809EAE0-CE54-5843-8F4A-527D960369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949" y="2116102"/>
                  <a:ext cx="676212" cy="3015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grpSp>
            <p:nvGrpSpPr>
              <p:cNvPr id="149" name="Group 58">
                <a:extLst>
                  <a:ext uri="{FF2B5EF4-FFF2-40B4-BE49-F238E27FC236}">
                    <a16:creationId xmlns:a16="http://schemas.microsoft.com/office/drawing/2014/main" id="{2B5746C0-C591-F340-96F7-2ED3194904AA}"/>
                  </a:ext>
                </a:extLst>
              </p:cNvPr>
              <p:cNvGrpSpPr>
                <a:grpSpLocks/>
              </p:cNvGrpSpPr>
              <p:nvPr/>
            </p:nvGrpSpPr>
            <p:grpSpPr bwMode="auto">
              <a:xfrm>
                <a:off x="2206625" y="2284070"/>
                <a:ext cx="1733550" cy="2125759"/>
                <a:chOff x="958850" y="2203141"/>
                <a:chExt cx="1734008" cy="2125462"/>
              </a:xfrm>
            </p:grpSpPr>
            <p:sp>
              <p:nvSpPr>
                <p:cNvPr id="184" name="Line 20">
                  <a:extLst>
                    <a:ext uri="{FF2B5EF4-FFF2-40B4-BE49-F238E27FC236}">
                      <a16:creationId xmlns:a16="http://schemas.microsoft.com/office/drawing/2014/main" id="{FA74700A-AE23-844F-B84C-56F65E8CC505}"/>
                    </a:ext>
                  </a:extLst>
                </p:cNvPr>
                <p:cNvSpPr>
                  <a:spLocks noChangeShapeType="1"/>
                </p:cNvSpPr>
                <p:nvPr/>
              </p:nvSpPr>
              <p:spPr bwMode="auto">
                <a:xfrm flipH="1">
                  <a:off x="1582903" y="3030456"/>
                  <a:ext cx="555772"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185" name="Line 21">
                  <a:extLst>
                    <a:ext uri="{FF2B5EF4-FFF2-40B4-BE49-F238E27FC236}">
                      <a16:creationId xmlns:a16="http://schemas.microsoft.com/office/drawing/2014/main" id="{5E259564-528A-3341-8F9E-E84FAB6F3426}"/>
                    </a:ext>
                  </a:extLst>
                </p:cNvPr>
                <p:cNvSpPr>
                  <a:spLocks noChangeShapeType="1"/>
                </p:cNvSpPr>
                <p:nvPr/>
              </p:nvSpPr>
              <p:spPr bwMode="auto">
                <a:xfrm flipH="1">
                  <a:off x="1970355" y="3078074"/>
                  <a:ext cx="271534" cy="3142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186" name="Line 22">
                  <a:extLst>
                    <a:ext uri="{FF2B5EF4-FFF2-40B4-BE49-F238E27FC236}">
                      <a16:creationId xmlns:a16="http://schemas.microsoft.com/office/drawing/2014/main" id="{38217E6D-B067-954C-BBD3-3C1F67BFBDBC}"/>
                    </a:ext>
                  </a:extLst>
                </p:cNvPr>
                <p:cNvSpPr>
                  <a:spLocks noChangeShapeType="1"/>
                </p:cNvSpPr>
                <p:nvPr/>
              </p:nvSpPr>
              <p:spPr bwMode="auto">
                <a:xfrm>
                  <a:off x="2389566" y="3106645"/>
                  <a:ext cx="73044" cy="29523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187" name="Text Box 64">
                  <a:extLst>
                    <a:ext uri="{FF2B5EF4-FFF2-40B4-BE49-F238E27FC236}">
                      <a16:creationId xmlns:a16="http://schemas.microsoft.com/office/drawing/2014/main" id="{090422D5-B4E3-5447-964E-DBEB23A4C37E}"/>
                    </a:ext>
                  </a:extLst>
                </p:cNvPr>
                <p:cNvSpPr txBox="1">
                  <a:spLocks noChangeArrowheads="1"/>
                </p:cNvSpPr>
                <p:nvPr/>
              </p:nvSpPr>
              <p:spPr bwMode="auto">
                <a:xfrm>
                  <a:off x="958850" y="2844742"/>
                  <a:ext cx="602033" cy="656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K</a:t>
                  </a:r>
                </a:p>
              </p:txBody>
            </p:sp>
            <p:sp>
              <p:nvSpPr>
                <p:cNvPr id="188" name="Text Box 65">
                  <a:extLst>
                    <a:ext uri="{FF2B5EF4-FFF2-40B4-BE49-F238E27FC236}">
                      <a16:creationId xmlns:a16="http://schemas.microsoft.com/office/drawing/2014/main" id="{173A3012-1700-664E-90B6-5F42C6306E76}"/>
                    </a:ext>
                  </a:extLst>
                </p:cNvPr>
                <p:cNvSpPr txBox="1">
                  <a:spLocks noChangeArrowheads="1"/>
                </p:cNvSpPr>
                <p:nvPr/>
              </p:nvSpPr>
              <p:spPr bwMode="auto">
                <a:xfrm>
                  <a:off x="1408231" y="3306640"/>
                  <a:ext cx="556424" cy="656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L</a:t>
                  </a:r>
                </a:p>
              </p:txBody>
            </p:sp>
            <p:sp>
              <p:nvSpPr>
                <p:cNvPr id="189" name="Text Box 73">
                  <a:extLst>
                    <a:ext uri="{FF2B5EF4-FFF2-40B4-BE49-F238E27FC236}">
                      <a16:creationId xmlns:a16="http://schemas.microsoft.com/office/drawing/2014/main" id="{9A785574-409B-A841-8388-B21195C6D97D}"/>
                    </a:ext>
                  </a:extLst>
                </p:cNvPr>
                <p:cNvSpPr txBox="1">
                  <a:spLocks noChangeArrowheads="1"/>
                </p:cNvSpPr>
                <p:nvPr/>
              </p:nvSpPr>
              <p:spPr bwMode="auto">
                <a:xfrm>
                  <a:off x="1808000" y="2203141"/>
                  <a:ext cx="753112" cy="656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5</a:t>
                  </a:r>
                </a:p>
              </p:txBody>
            </p:sp>
            <p:sp>
              <p:nvSpPr>
                <p:cNvPr id="190" name="Text Box 66">
                  <a:extLst>
                    <a:ext uri="{FF2B5EF4-FFF2-40B4-BE49-F238E27FC236}">
                      <a16:creationId xmlns:a16="http://schemas.microsoft.com/office/drawing/2014/main" id="{F4EAB24C-A6C0-1146-B16A-8B84684C76C2}"/>
                    </a:ext>
                  </a:extLst>
                </p:cNvPr>
                <p:cNvSpPr txBox="1">
                  <a:spLocks noChangeArrowheads="1"/>
                </p:cNvSpPr>
                <p:nvPr/>
              </p:nvSpPr>
              <p:spPr bwMode="auto">
                <a:xfrm>
                  <a:off x="1997136" y="3672104"/>
                  <a:ext cx="670445" cy="656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M</a:t>
                  </a:r>
                </a:p>
              </p:txBody>
            </p:sp>
            <p:grpSp>
              <p:nvGrpSpPr>
                <p:cNvPr id="191" name="Group 44">
                  <a:extLst>
                    <a:ext uri="{FF2B5EF4-FFF2-40B4-BE49-F238E27FC236}">
                      <a16:creationId xmlns:a16="http://schemas.microsoft.com/office/drawing/2014/main" id="{EF88C539-D2F2-3649-89F4-D7339E7501F2}"/>
                    </a:ext>
                  </a:extLst>
                </p:cNvPr>
                <p:cNvGrpSpPr>
                  <a:grpSpLocks/>
                </p:cNvGrpSpPr>
                <p:nvPr/>
              </p:nvGrpSpPr>
              <p:grpSpPr bwMode="auto">
                <a:xfrm>
                  <a:off x="1127760" y="2834640"/>
                  <a:ext cx="568960" cy="481140"/>
                  <a:chOff x="-44" y="1473"/>
                  <a:chExt cx="981" cy="1105"/>
                </a:xfrm>
              </p:grpSpPr>
              <p:pic>
                <p:nvPicPr>
                  <p:cNvPr id="199" name="Picture 45" descr="desktop_computer_stylized_medium">
                    <a:extLst>
                      <a:ext uri="{FF2B5EF4-FFF2-40B4-BE49-F238E27FC236}">
                        <a16:creationId xmlns:a16="http://schemas.microsoft.com/office/drawing/2014/main" id="{2441FF53-0A78-6A42-914B-519240965D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0" name="Freeform 46">
                    <a:extLst>
                      <a:ext uri="{FF2B5EF4-FFF2-40B4-BE49-F238E27FC236}">
                        <a16:creationId xmlns:a16="http://schemas.microsoft.com/office/drawing/2014/main" id="{EBC20A71-56A0-3C4D-ABCD-4BEF1096B321}"/>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92" name="Group 44">
                  <a:extLst>
                    <a:ext uri="{FF2B5EF4-FFF2-40B4-BE49-F238E27FC236}">
                      <a16:creationId xmlns:a16="http://schemas.microsoft.com/office/drawing/2014/main" id="{5A208519-E624-614D-B948-6AA08112DC45}"/>
                    </a:ext>
                  </a:extLst>
                </p:cNvPr>
                <p:cNvGrpSpPr>
                  <a:grpSpLocks/>
                </p:cNvGrpSpPr>
                <p:nvPr/>
              </p:nvGrpSpPr>
              <p:grpSpPr bwMode="auto">
                <a:xfrm>
                  <a:off x="1534160" y="3291840"/>
                  <a:ext cx="568960" cy="481140"/>
                  <a:chOff x="-44" y="1473"/>
                  <a:chExt cx="981" cy="1105"/>
                </a:xfrm>
              </p:grpSpPr>
              <p:pic>
                <p:nvPicPr>
                  <p:cNvPr id="197" name="Picture 45" descr="desktop_computer_stylized_medium">
                    <a:extLst>
                      <a:ext uri="{FF2B5EF4-FFF2-40B4-BE49-F238E27FC236}">
                        <a16:creationId xmlns:a16="http://schemas.microsoft.com/office/drawing/2014/main" id="{480F164E-68E3-4F4C-807B-BF197B51EF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8" name="Freeform 46">
                    <a:extLst>
                      <a:ext uri="{FF2B5EF4-FFF2-40B4-BE49-F238E27FC236}">
                        <a16:creationId xmlns:a16="http://schemas.microsoft.com/office/drawing/2014/main" id="{8E07CB5B-0BF9-5A47-818A-B7C0A4F64608}"/>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93" name="Group 44">
                  <a:extLst>
                    <a:ext uri="{FF2B5EF4-FFF2-40B4-BE49-F238E27FC236}">
                      <a16:creationId xmlns:a16="http://schemas.microsoft.com/office/drawing/2014/main" id="{3D868469-4F53-184B-B630-CF9674DC2512}"/>
                    </a:ext>
                  </a:extLst>
                </p:cNvPr>
                <p:cNvGrpSpPr>
                  <a:grpSpLocks/>
                </p:cNvGrpSpPr>
                <p:nvPr/>
              </p:nvGrpSpPr>
              <p:grpSpPr bwMode="auto">
                <a:xfrm>
                  <a:off x="2062480" y="3322320"/>
                  <a:ext cx="568960" cy="481140"/>
                  <a:chOff x="-44" y="1473"/>
                  <a:chExt cx="981" cy="1105"/>
                </a:xfrm>
              </p:grpSpPr>
              <p:pic>
                <p:nvPicPr>
                  <p:cNvPr id="195" name="Picture 45" descr="desktop_computer_stylized_medium">
                    <a:extLst>
                      <a:ext uri="{FF2B5EF4-FFF2-40B4-BE49-F238E27FC236}">
                        <a16:creationId xmlns:a16="http://schemas.microsoft.com/office/drawing/2014/main" id="{6F391E84-BC05-544A-9F8E-EF692191E9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6" name="Freeform 46">
                    <a:extLst>
                      <a:ext uri="{FF2B5EF4-FFF2-40B4-BE49-F238E27FC236}">
                        <a16:creationId xmlns:a16="http://schemas.microsoft.com/office/drawing/2014/main" id="{8F280407-857E-B64F-A60B-6D8C3AF38E6E}"/>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pic>
              <p:nvPicPr>
                <p:cNvPr id="194" name="Picture 3">
                  <a:extLst>
                    <a:ext uri="{FF2B5EF4-FFF2-40B4-BE49-F238E27FC236}">
                      <a16:creationId xmlns:a16="http://schemas.microsoft.com/office/drawing/2014/main" id="{912565E9-E0C8-084C-9A0B-EC8CA28095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817" y="2879664"/>
                  <a:ext cx="678041" cy="2999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cxnSp>
            <p:nvCxnSpPr>
              <p:cNvPr id="150" name="Straight Connector 149">
                <a:extLst>
                  <a:ext uri="{FF2B5EF4-FFF2-40B4-BE49-F238E27FC236}">
                    <a16:creationId xmlns:a16="http://schemas.microsoft.com/office/drawing/2014/main" id="{3298E4EF-2C3B-5940-A019-67C65FAFC72F}"/>
                  </a:ext>
                </a:extLst>
              </p:cNvPr>
              <p:cNvCxnSpPr>
                <a:cxnSpLocks/>
                <a:stCxn id="194" idx="3"/>
                <a:endCxn id="177" idx="1"/>
              </p:cNvCxnSpPr>
              <p:nvPr/>
            </p:nvCxnSpPr>
            <p:spPr bwMode="auto">
              <a:xfrm flipV="1">
                <a:off x="3940176" y="2120109"/>
                <a:ext cx="2217737" cy="99059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51" name="Straight Connector 150">
                <a:extLst>
                  <a:ext uri="{FF2B5EF4-FFF2-40B4-BE49-F238E27FC236}">
                    <a16:creationId xmlns:a16="http://schemas.microsoft.com/office/drawing/2014/main" id="{32D8BDFA-0A7A-8F4B-A783-94BD0BA0702A}"/>
                  </a:ext>
                </a:extLst>
              </p:cNvPr>
              <p:cNvCxnSpPr>
                <a:endCxn id="250" idx="0"/>
              </p:cNvCxnSpPr>
              <p:nvPr/>
            </p:nvCxnSpPr>
            <p:spPr bwMode="auto">
              <a:xfrm>
                <a:off x="3824288" y="3214689"/>
                <a:ext cx="1110456" cy="119379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152" name="Group 58">
                <a:extLst>
                  <a:ext uri="{FF2B5EF4-FFF2-40B4-BE49-F238E27FC236}">
                    <a16:creationId xmlns:a16="http://schemas.microsoft.com/office/drawing/2014/main" id="{9AB99B1B-C857-3E4E-9577-29F5C579429C}"/>
                  </a:ext>
                </a:extLst>
              </p:cNvPr>
              <p:cNvGrpSpPr>
                <a:grpSpLocks/>
              </p:cNvGrpSpPr>
              <p:nvPr/>
            </p:nvGrpSpPr>
            <p:grpSpPr bwMode="auto">
              <a:xfrm>
                <a:off x="5202237" y="1139700"/>
                <a:ext cx="2756110" cy="1914019"/>
                <a:chOff x="1058888" y="2049391"/>
                <a:chExt cx="2756839" cy="1913751"/>
              </a:xfrm>
            </p:grpSpPr>
            <p:sp>
              <p:nvSpPr>
                <p:cNvPr id="167" name="Line 20">
                  <a:extLst>
                    <a:ext uri="{FF2B5EF4-FFF2-40B4-BE49-F238E27FC236}">
                      <a16:creationId xmlns:a16="http://schemas.microsoft.com/office/drawing/2014/main" id="{BA363E27-1A4A-B244-89DE-07DD62493841}"/>
                    </a:ext>
                  </a:extLst>
                </p:cNvPr>
                <p:cNvSpPr>
                  <a:spLocks noChangeShapeType="1"/>
                </p:cNvSpPr>
                <p:nvPr/>
              </p:nvSpPr>
              <p:spPr bwMode="auto">
                <a:xfrm flipH="1" flipV="1">
                  <a:off x="1695644" y="2681254"/>
                  <a:ext cx="443029" cy="34920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168" name="Line 21">
                  <a:extLst>
                    <a:ext uri="{FF2B5EF4-FFF2-40B4-BE49-F238E27FC236}">
                      <a16:creationId xmlns:a16="http://schemas.microsoft.com/office/drawing/2014/main" id="{E2FE84DC-FDD8-474A-8020-51766C3BC977}"/>
                    </a:ext>
                  </a:extLst>
                </p:cNvPr>
                <p:cNvSpPr>
                  <a:spLocks noChangeShapeType="1"/>
                </p:cNvSpPr>
                <p:nvPr/>
              </p:nvSpPr>
              <p:spPr bwMode="auto">
                <a:xfrm flipH="1">
                  <a:off x="1970355" y="3078074"/>
                  <a:ext cx="271534" cy="3142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169" name="Line 22">
                  <a:extLst>
                    <a:ext uri="{FF2B5EF4-FFF2-40B4-BE49-F238E27FC236}">
                      <a16:creationId xmlns:a16="http://schemas.microsoft.com/office/drawing/2014/main" id="{3AF71FD5-46BC-B64E-9D4B-C5FDB3C73012}"/>
                    </a:ext>
                  </a:extLst>
                </p:cNvPr>
                <p:cNvSpPr>
                  <a:spLocks noChangeShapeType="1"/>
                </p:cNvSpPr>
                <p:nvPr/>
              </p:nvSpPr>
              <p:spPr bwMode="auto">
                <a:xfrm flipV="1">
                  <a:off x="2675392" y="2895536"/>
                  <a:ext cx="249305" cy="968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p>
              </p:txBody>
            </p:sp>
            <p:sp>
              <p:nvSpPr>
                <p:cNvPr id="170" name="Text Box 64">
                  <a:extLst>
                    <a:ext uri="{FF2B5EF4-FFF2-40B4-BE49-F238E27FC236}">
                      <a16:creationId xmlns:a16="http://schemas.microsoft.com/office/drawing/2014/main" id="{5E493CD7-C97F-3243-AB60-7487E3253AAF}"/>
                    </a:ext>
                  </a:extLst>
                </p:cNvPr>
                <p:cNvSpPr txBox="1">
                  <a:spLocks noChangeArrowheads="1"/>
                </p:cNvSpPr>
                <p:nvPr/>
              </p:nvSpPr>
              <p:spPr bwMode="auto">
                <a:xfrm>
                  <a:off x="1058888" y="2330466"/>
                  <a:ext cx="624837" cy="6564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N</a:t>
                  </a:r>
                </a:p>
              </p:txBody>
            </p:sp>
            <p:sp>
              <p:nvSpPr>
                <p:cNvPr id="171" name="Text Box 65">
                  <a:extLst>
                    <a:ext uri="{FF2B5EF4-FFF2-40B4-BE49-F238E27FC236}">
                      <a16:creationId xmlns:a16="http://schemas.microsoft.com/office/drawing/2014/main" id="{79858BBE-EBF3-0644-94CB-F8702C28B78C}"/>
                    </a:ext>
                  </a:extLst>
                </p:cNvPr>
                <p:cNvSpPr txBox="1">
                  <a:spLocks noChangeArrowheads="1"/>
                </p:cNvSpPr>
                <p:nvPr/>
              </p:nvSpPr>
              <p:spPr bwMode="auto">
                <a:xfrm>
                  <a:off x="1408232" y="3306644"/>
                  <a:ext cx="647642" cy="6564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O</a:t>
                  </a:r>
                </a:p>
              </p:txBody>
            </p:sp>
            <p:sp>
              <p:nvSpPr>
                <p:cNvPr id="172" name="Text Box 73">
                  <a:extLst>
                    <a:ext uri="{FF2B5EF4-FFF2-40B4-BE49-F238E27FC236}">
                      <a16:creationId xmlns:a16="http://schemas.microsoft.com/office/drawing/2014/main" id="{E176E2E7-4199-364F-8395-72C8A337EFD5}"/>
                    </a:ext>
                  </a:extLst>
                </p:cNvPr>
                <p:cNvSpPr txBox="1">
                  <a:spLocks noChangeArrowheads="1"/>
                </p:cNvSpPr>
                <p:nvPr/>
              </p:nvSpPr>
              <p:spPr bwMode="auto">
                <a:xfrm>
                  <a:off x="2181547" y="2049391"/>
                  <a:ext cx="753113" cy="6564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6</a:t>
                  </a:r>
                </a:p>
              </p:txBody>
            </p:sp>
            <p:sp>
              <p:nvSpPr>
                <p:cNvPr id="173" name="Text Box 66">
                  <a:extLst>
                    <a:ext uri="{FF2B5EF4-FFF2-40B4-BE49-F238E27FC236}">
                      <a16:creationId xmlns:a16="http://schemas.microsoft.com/office/drawing/2014/main" id="{C96267B3-D88E-9745-B13D-D06443228C93}"/>
                    </a:ext>
                  </a:extLst>
                </p:cNvPr>
                <p:cNvSpPr txBox="1">
                  <a:spLocks noChangeArrowheads="1"/>
                </p:cNvSpPr>
                <p:nvPr/>
              </p:nvSpPr>
              <p:spPr bwMode="auto">
                <a:xfrm>
                  <a:off x="3213694" y="2655859"/>
                  <a:ext cx="602033" cy="6564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P</a:t>
                  </a:r>
                </a:p>
              </p:txBody>
            </p:sp>
            <p:grpSp>
              <p:nvGrpSpPr>
                <p:cNvPr id="174" name="Group 44">
                  <a:extLst>
                    <a:ext uri="{FF2B5EF4-FFF2-40B4-BE49-F238E27FC236}">
                      <a16:creationId xmlns:a16="http://schemas.microsoft.com/office/drawing/2014/main" id="{ABB2D1A3-93BA-AD46-9EBB-388DD6B32585}"/>
                    </a:ext>
                  </a:extLst>
                </p:cNvPr>
                <p:cNvGrpSpPr>
                  <a:grpSpLocks/>
                </p:cNvGrpSpPr>
                <p:nvPr/>
              </p:nvGrpSpPr>
              <p:grpSpPr bwMode="auto">
                <a:xfrm>
                  <a:off x="1170678" y="2491964"/>
                  <a:ext cx="568960" cy="481140"/>
                  <a:chOff x="30" y="686"/>
                  <a:chExt cx="981" cy="1105"/>
                </a:xfrm>
              </p:grpSpPr>
              <p:pic>
                <p:nvPicPr>
                  <p:cNvPr id="182" name="Picture 45" descr="desktop_computer_stylized_medium">
                    <a:extLst>
                      <a:ext uri="{FF2B5EF4-FFF2-40B4-BE49-F238E27FC236}">
                        <a16:creationId xmlns:a16="http://schemas.microsoft.com/office/drawing/2014/main" id="{72B2887E-0867-B147-AF07-2123DD9B89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0" y="686"/>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3" name="Freeform 46">
                    <a:extLst>
                      <a:ext uri="{FF2B5EF4-FFF2-40B4-BE49-F238E27FC236}">
                        <a16:creationId xmlns:a16="http://schemas.microsoft.com/office/drawing/2014/main" id="{44EBB982-DFED-194C-A3B0-B28B8581DFF4}"/>
                      </a:ext>
                    </a:extLst>
                  </p:cNvPr>
                  <p:cNvSpPr>
                    <a:spLocks/>
                  </p:cNvSpPr>
                  <p:nvPr/>
                </p:nvSpPr>
                <p:spPr bwMode="auto">
                  <a:xfrm flipH="1">
                    <a:off x="448" y="857"/>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5" name="Group 44">
                  <a:extLst>
                    <a:ext uri="{FF2B5EF4-FFF2-40B4-BE49-F238E27FC236}">
                      <a16:creationId xmlns:a16="http://schemas.microsoft.com/office/drawing/2014/main" id="{DBCDDDE0-4C76-D44F-9650-55559AA4D461}"/>
                    </a:ext>
                  </a:extLst>
                </p:cNvPr>
                <p:cNvGrpSpPr>
                  <a:grpSpLocks/>
                </p:cNvGrpSpPr>
                <p:nvPr/>
              </p:nvGrpSpPr>
              <p:grpSpPr bwMode="auto">
                <a:xfrm>
                  <a:off x="1534160" y="3291840"/>
                  <a:ext cx="568960" cy="481140"/>
                  <a:chOff x="-44" y="1473"/>
                  <a:chExt cx="981" cy="1105"/>
                </a:xfrm>
              </p:grpSpPr>
              <p:pic>
                <p:nvPicPr>
                  <p:cNvPr id="180" name="Picture 45" descr="desktop_computer_stylized_medium">
                    <a:extLst>
                      <a:ext uri="{FF2B5EF4-FFF2-40B4-BE49-F238E27FC236}">
                        <a16:creationId xmlns:a16="http://schemas.microsoft.com/office/drawing/2014/main" id="{50A6D90A-BD2D-4548-97D9-D8BE13BF85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1" name="Freeform 46">
                    <a:extLst>
                      <a:ext uri="{FF2B5EF4-FFF2-40B4-BE49-F238E27FC236}">
                        <a16:creationId xmlns:a16="http://schemas.microsoft.com/office/drawing/2014/main" id="{421790C4-E467-F044-B74D-65C78F859BAF}"/>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6" name="Group 44">
                  <a:extLst>
                    <a:ext uri="{FF2B5EF4-FFF2-40B4-BE49-F238E27FC236}">
                      <a16:creationId xmlns:a16="http://schemas.microsoft.com/office/drawing/2014/main" id="{6EA63D80-E83B-954D-8417-E4DC437B3B47}"/>
                    </a:ext>
                  </a:extLst>
                </p:cNvPr>
                <p:cNvGrpSpPr>
                  <a:grpSpLocks/>
                </p:cNvGrpSpPr>
                <p:nvPr/>
              </p:nvGrpSpPr>
              <p:grpSpPr bwMode="auto">
                <a:xfrm>
                  <a:off x="2705678" y="2593861"/>
                  <a:ext cx="568960" cy="481140"/>
                  <a:chOff x="1065" y="-200"/>
                  <a:chExt cx="981" cy="1105"/>
                </a:xfrm>
              </p:grpSpPr>
              <p:pic>
                <p:nvPicPr>
                  <p:cNvPr id="178" name="Picture 45" descr="desktop_computer_stylized_medium">
                    <a:extLst>
                      <a:ext uri="{FF2B5EF4-FFF2-40B4-BE49-F238E27FC236}">
                        <a16:creationId xmlns:a16="http://schemas.microsoft.com/office/drawing/2014/main" id="{AE78A376-B278-0E45-B5E9-E5D9AF75E5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065" y="-200"/>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9" name="Freeform 46">
                    <a:extLst>
                      <a:ext uri="{FF2B5EF4-FFF2-40B4-BE49-F238E27FC236}">
                        <a16:creationId xmlns:a16="http://schemas.microsoft.com/office/drawing/2014/main" id="{3EF37CAC-3F3C-FA43-A005-431C2D534CEA}"/>
                      </a:ext>
                    </a:extLst>
                  </p:cNvPr>
                  <p:cNvSpPr>
                    <a:spLocks/>
                  </p:cNvSpPr>
                  <p:nvPr/>
                </p:nvSpPr>
                <p:spPr bwMode="auto">
                  <a:xfrm flipH="1">
                    <a:off x="1483" y="-94"/>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pic>
              <p:nvPicPr>
                <p:cNvPr id="177" name="Picture 3">
                  <a:extLst>
                    <a:ext uri="{FF2B5EF4-FFF2-40B4-BE49-F238E27FC236}">
                      <a16:creationId xmlns:a16="http://schemas.microsoft.com/office/drawing/2014/main" id="{7176ED35-B993-694D-9638-EA7C61856F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817" y="2879664"/>
                  <a:ext cx="678041" cy="2999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cxnSp>
            <p:nvCxnSpPr>
              <p:cNvPr id="153" name="Straight Connector 152">
                <a:extLst>
                  <a:ext uri="{FF2B5EF4-FFF2-40B4-BE49-F238E27FC236}">
                    <a16:creationId xmlns:a16="http://schemas.microsoft.com/office/drawing/2014/main" id="{26DD01CE-46D1-3244-9BEB-6A4BB5FE2A40}"/>
                  </a:ext>
                </a:extLst>
              </p:cNvPr>
              <p:cNvCxnSpPr>
                <a:cxnSpLocks/>
                <a:endCxn id="177" idx="2"/>
              </p:cNvCxnSpPr>
              <p:nvPr/>
            </p:nvCxnSpPr>
            <p:spPr bwMode="auto">
              <a:xfrm flipH="1" flipV="1">
                <a:off x="6496844" y="2270128"/>
                <a:ext cx="470695" cy="127317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54" name="TextBox 153">
                <a:extLst>
                  <a:ext uri="{FF2B5EF4-FFF2-40B4-BE49-F238E27FC236}">
                    <a16:creationId xmlns:a16="http://schemas.microsoft.com/office/drawing/2014/main" id="{12771B6F-AA19-A449-868E-C7451B5BDEF8}"/>
                  </a:ext>
                </a:extLst>
              </p:cNvPr>
              <p:cNvSpPr txBox="1"/>
              <p:nvPr/>
            </p:nvSpPr>
            <p:spPr>
              <a:xfrm>
                <a:off x="7113631" y="2964291"/>
                <a:ext cx="1035042" cy="656590"/>
              </a:xfrm>
              <a:prstGeom prst="rect">
                <a:avLst/>
              </a:prstGeom>
              <a:noFill/>
            </p:spPr>
            <p:txBody>
              <a:bodyPr wrap="none" rtlCol="0">
                <a:spAutoFit/>
              </a:bodyPr>
              <a:lstStyle/>
              <a:p>
                <a:r>
                  <a:rPr lang="en-US" dirty="0">
                    <a:solidFill>
                      <a:srgbClr val="C00000"/>
                    </a:solidFill>
                  </a:rPr>
                  <a:t>root</a:t>
                </a:r>
              </a:p>
            </p:txBody>
          </p:sp>
          <p:sp>
            <p:nvSpPr>
              <p:cNvPr id="155" name="TextBox 154">
                <a:extLst>
                  <a:ext uri="{FF2B5EF4-FFF2-40B4-BE49-F238E27FC236}">
                    <a16:creationId xmlns:a16="http://schemas.microsoft.com/office/drawing/2014/main" id="{554A12D5-F762-B045-BEDE-95BA988AC5A5}"/>
                  </a:ext>
                </a:extLst>
              </p:cNvPr>
              <p:cNvSpPr txBox="1"/>
              <p:nvPr/>
            </p:nvSpPr>
            <p:spPr>
              <a:xfrm>
                <a:off x="6547838" y="3741178"/>
                <a:ext cx="556277" cy="656590"/>
              </a:xfrm>
              <a:prstGeom prst="rect">
                <a:avLst/>
              </a:prstGeom>
              <a:noFill/>
            </p:spPr>
            <p:txBody>
              <a:bodyPr wrap="none" rtlCol="0">
                <a:spAutoFit/>
              </a:bodyPr>
              <a:lstStyle/>
              <a:p>
                <a:r>
                  <a:rPr lang="en-US" dirty="0">
                    <a:solidFill>
                      <a:srgbClr val="C00000"/>
                    </a:solidFill>
                  </a:rPr>
                  <a:t>d</a:t>
                </a:r>
              </a:p>
            </p:txBody>
          </p:sp>
          <p:sp>
            <p:nvSpPr>
              <p:cNvPr id="156" name="TextBox 155">
                <a:extLst>
                  <a:ext uri="{FF2B5EF4-FFF2-40B4-BE49-F238E27FC236}">
                    <a16:creationId xmlns:a16="http://schemas.microsoft.com/office/drawing/2014/main" id="{B5C1B63E-A406-5049-8975-4B448B6EEACE}"/>
                  </a:ext>
                </a:extLst>
              </p:cNvPr>
              <p:cNvSpPr txBox="1"/>
              <p:nvPr/>
            </p:nvSpPr>
            <p:spPr>
              <a:xfrm>
                <a:off x="6365018" y="3011144"/>
                <a:ext cx="556277" cy="656590"/>
              </a:xfrm>
              <a:prstGeom prst="rect">
                <a:avLst/>
              </a:prstGeom>
              <a:noFill/>
            </p:spPr>
            <p:txBody>
              <a:bodyPr wrap="none" rtlCol="0">
                <a:spAutoFit/>
              </a:bodyPr>
              <a:lstStyle/>
              <a:p>
                <a:r>
                  <a:rPr lang="en-US" dirty="0">
                    <a:solidFill>
                      <a:srgbClr val="C00000"/>
                    </a:solidFill>
                  </a:rPr>
                  <a:t>d</a:t>
                </a:r>
              </a:p>
            </p:txBody>
          </p:sp>
          <p:sp>
            <p:nvSpPr>
              <p:cNvPr id="157" name="TextBox 156">
                <a:extLst>
                  <a:ext uri="{FF2B5EF4-FFF2-40B4-BE49-F238E27FC236}">
                    <a16:creationId xmlns:a16="http://schemas.microsoft.com/office/drawing/2014/main" id="{96C3B410-C248-1A4E-91B5-920844D4A980}"/>
                  </a:ext>
                </a:extLst>
              </p:cNvPr>
              <p:cNvSpPr txBox="1"/>
              <p:nvPr/>
            </p:nvSpPr>
            <p:spPr>
              <a:xfrm>
                <a:off x="5976808" y="3452511"/>
                <a:ext cx="556277" cy="656590"/>
              </a:xfrm>
              <a:prstGeom prst="rect">
                <a:avLst/>
              </a:prstGeom>
              <a:noFill/>
            </p:spPr>
            <p:txBody>
              <a:bodyPr wrap="none" rtlCol="0">
                <a:spAutoFit/>
              </a:bodyPr>
              <a:lstStyle/>
              <a:p>
                <a:r>
                  <a:rPr lang="en-US" dirty="0">
                    <a:solidFill>
                      <a:srgbClr val="C00000"/>
                    </a:solidFill>
                  </a:rPr>
                  <a:t>d</a:t>
                </a:r>
              </a:p>
            </p:txBody>
          </p:sp>
          <p:sp>
            <p:nvSpPr>
              <p:cNvPr id="158" name="TextBox 157">
                <a:extLst>
                  <a:ext uri="{FF2B5EF4-FFF2-40B4-BE49-F238E27FC236}">
                    <a16:creationId xmlns:a16="http://schemas.microsoft.com/office/drawing/2014/main" id="{68A47D80-3D7A-0444-9AD2-37EF77A000FD}"/>
                  </a:ext>
                </a:extLst>
              </p:cNvPr>
              <p:cNvSpPr txBox="1"/>
              <p:nvPr/>
            </p:nvSpPr>
            <p:spPr>
              <a:xfrm>
                <a:off x="5707020" y="1849693"/>
                <a:ext cx="271463" cy="656590"/>
              </a:xfrm>
              <a:prstGeom prst="rect">
                <a:avLst/>
              </a:prstGeom>
              <a:noFill/>
            </p:spPr>
            <p:txBody>
              <a:bodyPr wrap="square" rtlCol="0">
                <a:spAutoFit/>
              </a:bodyPr>
              <a:lstStyle/>
              <a:p>
                <a:r>
                  <a:rPr lang="en-US" dirty="0">
                    <a:solidFill>
                      <a:srgbClr val="C00000"/>
                    </a:solidFill>
                  </a:rPr>
                  <a:t>d</a:t>
                </a:r>
              </a:p>
            </p:txBody>
          </p:sp>
          <p:sp>
            <p:nvSpPr>
              <p:cNvPr id="159" name="TextBox 158">
                <a:extLst>
                  <a:ext uri="{FF2B5EF4-FFF2-40B4-BE49-F238E27FC236}">
                    <a16:creationId xmlns:a16="http://schemas.microsoft.com/office/drawing/2014/main" id="{9A5D75EC-84DA-6B4A-A85F-7DA791B7F31A}"/>
                  </a:ext>
                </a:extLst>
              </p:cNvPr>
              <p:cNvSpPr txBox="1"/>
              <p:nvPr/>
            </p:nvSpPr>
            <p:spPr>
              <a:xfrm>
                <a:off x="7401226" y="3457446"/>
                <a:ext cx="556277" cy="656590"/>
              </a:xfrm>
              <a:prstGeom prst="rect">
                <a:avLst/>
              </a:prstGeom>
              <a:noFill/>
            </p:spPr>
            <p:txBody>
              <a:bodyPr wrap="none" rtlCol="0">
                <a:spAutoFit/>
              </a:bodyPr>
              <a:lstStyle/>
              <a:p>
                <a:r>
                  <a:rPr lang="en-US" dirty="0">
                    <a:solidFill>
                      <a:srgbClr val="C00000"/>
                    </a:solidFill>
                  </a:rPr>
                  <a:t>d</a:t>
                </a:r>
              </a:p>
            </p:txBody>
          </p:sp>
          <p:sp>
            <p:nvSpPr>
              <p:cNvPr id="160" name="TextBox 159">
                <a:extLst>
                  <a:ext uri="{FF2B5EF4-FFF2-40B4-BE49-F238E27FC236}">
                    <a16:creationId xmlns:a16="http://schemas.microsoft.com/office/drawing/2014/main" id="{51EEBF89-9CE1-FB40-8954-5171BD7C2DBB}"/>
                  </a:ext>
                </a:extLst>
              </p:cNvPr>
              <p:cNvSpPr txBox="1"/>
              <p:nvPr/>
            </p:nvSpPr>
            <p:spPr>
              <a:xfrm>
                <a:off x="3886974" y="2932328"/>
                <a:ext cx="465084" cy="656590"/>
              </a:xfrm>
              <a:prstGeom prst="rect">
                <a:avLst/>
              </a:prstGeom>
              <a:noFill/>
            </p:spPr>
            <p:txBody>
              <a:bodyPr wrap="none" rtlCol="0">
                <a:spAutoFit/>
              </a:bodyPr>
              <a:lstStyle/>
              <a:p>
                <a:r>
                  <a:rPr lang="en-US" dirty="0">
                    <a:solidFill>
                      <a:srgbClr val="C00000"/>
                    </a:solidFill>
                  </a:rPr>
                  <a:t>r</a:t>
                </a:r>
              </a:p>
            </p:txBody>
          </p:sp>
          <p:sp>
            <p:nvSpPr>
              <p:cNvPr id="161" name="TextBox 160">
                <a:extLst>
                  <a:ext uri="{FF2B5EF4-FFF2-40B4-BE49-F238E27FC236}">
                    <a16:creationId xmlns:a16="http://schemas.microsoft.com/office/drawing/2014/main" id="{97B4084A-C3B1-2B45-BFF2-35D2EDBF4927}"/>
                  </a:ext>
                </a:extLst>
              </p:cNvPr>
              <p:cNvSpPr txBox="1"/>
              <p:nvPr/>
            </p:nvSpPr>
            <p:spPr>
              <a:xfrm>
                <a:off x="5222918" y="4127542"/>
                <a:ext cx="465084" cy="656590"/>
              </a:xfrm>
              <a:prstGeom prst="rect">
                <a:avLst/>
              </a:prstGeom>
              <a:noFill/>
            </p:spPr>
            <p:txBody>
              <a:bodyPr wrap="none" rtlCol="0">
                <a:spAutoFit/>
              </a:bodyPr>
              <a:lstStyle/>
              <a:p>
                <a:r>
                  <a:rPr lang="en-US" dirty="0">
                    <a:solidFill>
                      <a:srgbClr val="C00000"/>
                    </a:solidFill>
                  </a:rPr>
                  <a:t>r</a:t>
                </a:r>
              </a:p>
            </p:txBody>
          </p:sp>
          <p:sp>
            <p:nvSpPr>
              <p:cNvPr id="162" name="TextBox 161">
                <a:extLst>
                  <a:ext uri="{FF2B5EF4-FFF2-40B4-BE49-F238E27FC236}">
                    <a16:creationId xmlns:a16="http://schemas.microsoft.com/office/drawing/2014/main" id="{69F85811-D4AB-1E41-8779-A653208788C9}"/>
                  </a:ext>
                </a:extLst>
              </p:cNvPr>
              <p:cNvSpPr txBox="1"/>
              <p:nvPr/>
            </p:nvSpPr>
            <p:spPr>
              <a:xfrm>
                <a:off x="4692735" y="3813089"/>
                <a:ext cx="556277" cy="656590"/>
              </a:xfrm>
              <a:prstGeom prst="rect">
                <a:avLst/>
              </a:prstGeom>
              <a:noFill/>
            </p:spPr>
            <p:txBody>
              <a:bodyPr wrap="none" rtlCol="0">
                <a:spAutoFit/>
              </a:bodyPr>
              <a:lstStyle/>
              <a:p>
                <a:r>
                  <a:rPr lang="en-US" dirty="0">
                    <a:solidFill>
                      <a:srgbClr val="C00000"/>
                    </a:solidFill>
                  </a:rPr>
                  <a:t>d</a:t>
                </a:r>
              </a:p>
            </p:txBody>
          </p:sp>
          <p:sp>
            <p:nvSpPr>
              <p:cNvPr id="163" name="TextBox 162">
                <a:extLst>
                  <a:ext uri="{FF2B5EF4-FFF2-40B4-BE49-F238E27FC236}">
                    <a16:creationId xmlns:a16="http://schemas.microsoft.com/office/drawing/2014/main" id="{B5A2BB2E-41CB-0F40-80A1-8601E50A4EF2}"/>
                  </a:ext>
                </a:extLst>
              </p:cNvPr>
              <p:cNvSpPr txBox="1"/>
              <p:nvPr/>
            </p:nvSpPr>
            <p:spPr>
              <a:xfrm>
                <a:off x="6581775" y="2185988"/>
                <a:ext cx="465084" cy="656590"/>
              </a:xfrm>
              <a:prstGeom prst="rect">
                <a:avLst/>
              </a:prstGeom>
              <a:noFill/>
            </p:spPr>
            <p:txBody>
              <a:bodyPr wrap="none" rtlCol="0">
                <a:spAutoFit/>
              </a:bodyPr>
              <a:lstStyle/>
              <a:p>
                <a:r>
                  <a:rPr lang="en-US" dirty="0">
                    <a:solidFill>
                      <a:srgbClr val="C00000"/>
                    </a:solidFill>
                  </a:rPr>
                  <a:t>r</a:t>
                </a:r>
              </a:p>
            </p:txBody>
          </p:sp>
          <p:sp>
            <p:nvSpPr>
              <p:cNvPr id="164" name="TextBox 163">
                <a:extLst>
                  <a:ext uri="{FF2B5EF4-FFF2-40B4-BE49-F238E27FC236}">
                    <a16:creationId xmlns:a16="http://schemas.microsoft.com/office/drawing/2014/main" id="{16CE2032-4792-9A4B-A19B-E15610147C51}"/>
                  </a:ext>
                </a:extLst>
              </p:cNvPr>
              <p:cNvSpPr txBox="1"/>
              <p:nvPr/>
            </p:nvSpPr>
            <p:spPr>
              <a:xfrm>
                <a:off x="4028604" y="2399402"/>
                <a:ext cx="556277" cy="656590"/>
              </a:xfrm>
              <a:prstGeom prst="rect">
                <a:avLst/>
              </a:prstGeom>
              <a:noFill/>
            </p:spPr>
            <p:txBody>
              <a:bodyPr wrap="none" rtlCol="0">
                <a:spAutoFit/>
              </a:bodyPr>
              <a:lstStyle/>
              <a:p>
                <a:r>
                  <a:rPr lang="en-US" dirty="0">
                    <a:solidFill>
                      <a:srgbClr val="C00000"/>
                    </a:solidFill>
                  </a:rPr>
                  <a:t>b</a:t>
                </a:r>
              </a:p>
            </p:txBody>
          </p:sp>
          <p:sp>
            <p:nvSpPr>
              <p:cNvPr id="165" name="TextBox 164">
                <a:extLst>
                  <a:ext uri="{FF2B5EF4-FFF2-40B4-BE49-F238E27FC236}">
                    <a16:creationId xmlns:a16="http://schemas.microsoft.com/office/drawing/2014/main" id="{2E5ED626-89EE-2342-8D6C-B37AB8BDC33D}"/>
                  </a:ext>
                </a:extLst>
              </p:cNvPr>
              <p:cNvSpPr txBox="1"/>
              <p:nvPr/>
            </p:nvSpPr>
            <p:spPr>
              <a:xfrm>
                <a:off x="8360031" y="3728134"/>
                <a:ext cx="465084" cy="656590"/>
              </a:xfrm>
              <a:prstGeom prst="rect">
                <a:avLst/>
              </a:prstGeom>
              <a:noFill/>
            </p:spPr>
            <p:txBody>
              <a:bodyPr wrap="none" rtlCol="0">
                <a:spAutoFit/>
              </a:bodyPr>
              <a:lstStyle/>
              <a:p>
                <a:r>
                  <a:rPr lang="en-US" dirty="0">
                    <a:solidFill>
                      <a:srgbClr val="C00000"/>
                    </a:solidFill>
                  </a:rPr>
                  <a:t>r</a:t>
                </a:r>
              </a:p>
            </p:txBody>
          </p:sp>
          <p:sp>
            <p:nvSpPr>
              <p:cNvPr id="166" name="TextBox 165">
                <a:extLst>
                  <a:ext uri="{FF2B5EF4-FFF2-40B4-BE49-F238E27FC236}">
                    <a16:creationId xmlns:a16="http://schemas.microsoft.com/office/drawing/2014/main" id="{D2B19A77-AA62-F84C-B9DB-EDE4F377B614}"/>
                  </a:ext>
                </a:extLst>
              </p:cNvPr>
              <p:cNvSpPr txBox="1"/>
              <p:nvPr/>
            </p:nvSpPr>
            <p:spPr>
              <a:xfrm>
                <a:off x="7108869" y="3826603"/>
                <a:ext cx="465084" cy="656590"/>
              </a:xfrm>
              <a:prstGeom prst="rect">
                <a:avLst/>
              </a:prstGeom>
              <a:noFill/>
            </p:spPr>
            <p:txBody>
              <a:bodyPr wrap="none" rtlCol="0">
                <a:spAutoFit/>
              </a:bodyPr>
              <a:lstStyle/>
              <a:p>
                <a:r>
                  <a:rPr lang="en-US" dirty="0">
                    <a:solidFill>
                      <a:srgbClr val="C00000"/>
                    </a:solidFill>
                  </a:rPr>
                  <a:t>r</a:t>
                </a:r>
              </a:p>
            </p:txBody>
          </p:sp>
        </p:grpSp>
        <p:sp>
          <p:nvSpPr>
            <p:cNvPr id="138" name="TextBox 137">
              <a:extLst>
                <a:ext uri="{FF2B5EF4-FFF2-40B4-BE49-F238E27FC236}">
                  <a16:creationId xmlns:a16="http://schemas.microsoft.com/office/drawing/2014/main" id="{FEF0B1B6-F3D4-BE4A-B83D-BE8BBDC9C7F4}"/>
                </a:ext>
              </a:extLst>
            </p:cNvPr>
            <p:cNvSpPr txBox="1"/>
            <p:nvPr/>
          </p:nvSpPr>
          <p:spPr>
            <a:xfrm>
              <a:off x="4617248" y="3420327"/>
              <a:ext cx="389850" cy="461665"/>
            </a:xfrm>
            <a:prstGeom prst="rect">
              <a:avLst/>
            </a:prstGeom>
            <a:noFill/>
          </p:spPr>
          <p:txBody>
            <a:bodyPr wrap="none" rtlCol="0">
              <a:spAutoFit/>
            </a:bodyPr>
            <a:lstStyle/>
            <a:p>
              <a:r>
                <a:rPr lang="en-US" sz="2400" dirty="0">
                  <a:solidFill>
                    <a:srgbClr val="C00000"/>
                  </a:solidFill>
                </a:rPr>
                <a:t>X</a:t>
              </a:r>
            </a:p>
          </p:txBody>
        </p:sp>
      </p:grpSp>
      <p:sp>
        <p:nvSpPr>
          <p:cNvPr id="2" name="Title 1">
            <a:extLst>
              <a:ext uri="{FF2B5EF4-FFF2-40B4-BE49-F238E27FC236}">
                <a16:creationId xmlns:a16="http://schemas.microsoft.com/office/drawing/2014/main" id="{FA48234B-B6AD-1345-8897-978403015A58}"/>
              </a:ext>
            </a:extLst>
          </p:cNvPr>
          <p:cNvSpPr>
            <a:spLocks noGrp="1"/>
          </p:cNvSpPr>
          <p:nvPr>
            <p:ph type="title"/>
          </p:nvPr>
        </p:nvSpPr>
        <p:spPr>
          <a:xfrm>
            <a:off x="116231" y="169970"/>
            <a:ext cx="7886700" cy="426244"/>
          </a:xfrm>
        </p:spPr>
        <p:txBody>
          <a:bodyPr>
            <a:noAutofit/>
          </a:bodyPr>
          <a:lstStyle/>
          <a:p>
            <a:r>
              <a:rPr lang="en-US" sz="3000" dirty="0">
                <a:latin typeface="Gill Sans MT" panose="020B0502020104020203" pitchFamily="34" charset="77"/>
              </a:rPr>
              <a:t>Detecting and Recovering from Failures</a:t>
            </a:r>
          </a:p>
        </p:txBody>
      </p:sp>
      <p:sp>
        <p:nvSpPr>
          <p:cNvPr id="4" name="Rectangle 4">
            <a:extLst>
              <a:ext uri="{FF2B5EF4-FFF2-40B4-BE49-F238E27FC236}">
                <a16:creationId xmlns:a16="http://schemas.microsoft.com/office/drawing/2014/main" id="{195EB1C5-4F1A-124E-8B70-ED4EEC614C01}"/>
              </a:ext>
            </a:extLst>
          </p:cNvPr>
          <p:cNvSpPr txBox="1">
            <a:spLocks noChangeArrowheads="1"/>
          </p:cNvSpPr>
          <p:nvPr/>
        </p:nvSpPr>
        <p:spPr>
          <a:xfrm>
            <a:off x="160637" y="877331"/>
            <a:ext cx="4485503" cy="59806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defRPr/>
            </a:pPr>
            <a:r>
              <a:rPr lang="en-US" sz="1600" i="1" dirty="0">
                <a:solidFill>
                  <a:srgbClr val="C00000"/>
                </a:solidFill>
                <a:latin typeface="Gill Sans MT" panose="020B0502020104020203" pitchFamily="34" charset="77"/>
              </a:rPr>
              <a:t>hello</a:t>
            </a:r>
            <a:r>
              <a:rPr lang="en-US" sz="1600" dirty="0">
                <a:latin typeface="Gill Sans MT" panose="020B0502020104020203" pitchFamily="34" charset="77"/>
              </a:rPr>
              <a:t> messages are generated periodically by the root switch, which sends them out on each link to the next level of switches</a:t>
            </a:r>
          </a:p>
          <a:p>
            <a:pPr>
              <a:lnSpc>
                <a:spcPct val="120000"/>
              </a:lnSpc>
              <a:defRPr/>
            </a:pPr>
            <a:r>
              <a:rPr lang="en-US" sz="1600" dirty="0">
                <a:latin typeface="Gill Sans MT" panose="020B0502020104020203" pitchFamily="34" charset="77"/>
              </a:rPr>
              <a:t>every switch that receives a </a:t>
            </a:r>
            <a:r>
              <a:rPr lang="en-US" sz="1600" i="1" dirty="0">
                <a:solidFill>
                  <a:srgbClr val="C00000"/>
                </a:solidFill>
                <a:latin typeface="Gill Sans MT" panose="020B0502020104020203" pitchFamily="34" charset="77"/>
              </a:rPr>
              <a:t>hello</a:t>
            </a:r>
            <a:r>
              <a:rPr lang="en-US" sz="1600" dirty="0">
                <a:latin typeface="Gill Sans MT" panose="020B0502020104020203" pitchFamily="34" charset="77"/>
              </a:rPr>
              <a:t> message, replaces the bridge ID with its own, and passes it on to the next level of switches (using designated port)</a:t>
            </a:r>
          </a:p>
          <a:p>
            <a:pPr>
              <a:lnSpc>
                <a:spcPct val="120000"/>
              </a:lnSpc>
              <a:defRPr/>
            </a:pPr>
            <a:r>
              <a:rPr lang="en-US" sz="1600" dirty="0">
                <a:latin typeface="Gill Sans MT" panose="020B0502020104020203" pitchFamily="34" charset="77"/>
              </a:rPr>
              <a:t>all switches receive the </a:t>
            </a:r>
            <a:r>
              <a:rPr lang="en-US" sz="1600" i="1" dirty="0">
                <a:solidFill>
                  <a:srgbClr val="C00000"/>
                </a:solidFill>
                <a:latin typeface="Gill Sans MT" panose="020B0502020104020203" pitchFamily="34" charset="77"/>
              </a:rPr>
              <a:t>hello</a:t>
            </a:r>
            <a:r>
              <a:rPr lang="en-US" sz="1600" dirty="0">
                <a:latin typeface="Gill Sans MT" panose="020B0502020104020203" pitchFamily="34" charset="77"/>
              </a:rPr>
              <a:t> messages on their </a:t>
            </a:r>
            <a:r>
              <a:rPr lang="en-US" sz="1600" dirty="0">
                <a:solidFill>
                  <a:srgbClr val="C00000"/>
                </a:solidFill>
                <a:latin typeface="Gill Sans MT" panose="020B0502020104020203" pitchFamily="34" charset="77"/>
              </a:rPr>
              <a:t>root</a:t>
            </a:r>
            <a:r>
              <a:rPr lang="en-US" sz="1600" dirty="0">
                <a:latin typeface="Gill Sans MT" panose="020B0502020104020203" pitchFamily="34" charset="77"/>
              </a:rPr>
              <a:t> ports, and forward them via their </a:t>
            </a:r>
            <a:r>
              <a:rPr lang="en-US" sz="1600" dirty="0">
                <a:solidFill>
                  <a:srgbClr val="C00000"/>
                </a:solidFill>
                <a:latin typeface="Gill Sans MT" panose="020B0502020104020203" pitchFamily="34" charset="77"/>
              </a:rPr>
              <a:t>designated</a:t>
            </a:r>
            <a:r>
              <a:rPr lang="en-US" sz="1600" dirty="0">
                <a:latin typeface="Gill Sans MT" panose="020B0502020104020203" pitchFamily="34" charset="77"/>
              </a:rPr>
              <a:t> ports</a:t>
            </a:r>
          </a:p>
          <a:p>
            <a:pPr>
              <a:lnSpc>
                <a:spcPct val="120000"/>
              </a:lnSpc>
              <a:defRPr/>
            </a:pPr>
            <a:r>
              <a:rPr lang="en-US" sz="1600" dirty="0">
                <a:latin typeface="Gill Sans MT" panose="020B0502020104020203" pitchFamily="34" charset="77"/>
              </a:rPr>
              <a:t>if a switch does not receive a hello message within a certain period of time (fixed interval), it starts a </a:t>
            </a:r>
            <a:r>
              <a:rPr lang="en-US" sz="1600" dirty="0">
                <a:solidFill>
                  <a:srgbClr val="C00000"/>
                </a:solidFill>
                <a:latin typeface="Gill Sans MT" panose="020B0502020104020203" pitchFamily="34" charset="77"/>
              </a:rPr>
              <a:t>“recovery” timer </a:t>
            </a:r>
            <a:r>
              <a:rPr lang="en-US" sz="1600" dirty="0">
                <a:latin typeface="Gill Sans MT" panose="020B0502020104020203" pitchFamily="34" charset="77"/>
              </a:rPr>
              <a:t>that is 3x the </a:t>
            </a:r>
            <a:r>
              <a:rPr lang="en-US" sz="1600" i="1" dirty="0">
                <a:solidFill>
                  <a:srgbClr val="C00000"/>
                </a:solidFill>
                <a:latin typeface="Gill Sans MT" panose="020B0502020104020203" pitchFamily="34" charset="77"/>
              </a:rPr>
              <a:t>hello</a:t>
            </a:r>
            <a:r>
              <a:rPr lang="en-US" sz="1600" dirty="0">
                <a:latin typeface="Gill Sans MT" panose="020B0502020104020203" pitchFamily="34" charset="77"/>
              </a:rPr>
              <a:t> message interval</a:t>
            </a:r>
          </a:p>
          <a:p>
            <a:pPr>
              <a:lnSpc>
                <a:spcPct val="120000"/>
              </a:lnSpc>
              <a:defRPr/>
            </a:pPr>
            <a:r>
              <a:rPr lang="en-US" sz="1600" dirty="0">
                <a:latin typeface="Gill Sans MT" panose="020B0502020104020203" pitchFamily="34" charset="77"/>
              </a:rPr>
              <a:t>if that timer </a:t>
            </a:r>
            <a:r>
              <a:rPr lang="en-US" sz="1600" dirty="0">
                <a:solidFill>
                  <a:srgbClr val="C00000"/>
                </a:solidFill>
                <a:latin typeface="Gill Sans MT" panose="020B0502020104020203" pitchFamily="34" charset="77"/>
              </a:rPr>
              <a:t>expires</a:t>
            </a:r>
            <a:r>
              <a:rPr lang="en-US" sz="1600" dirty="0">
                <a:latin typeface="Gill Sans MT" panose="020B0502020104020203" pitchFamily="34" charset="77"/>
              </a:rPr>
              <a:t>, it will assume the tree is broken and deletes all port designations</a:t>
            </a:r>
          </a:p>
          <a:p>
            <a:pPr>
              <a:lnSpc>
                <a:spcPct val="120000"/>
              </a:lnSpc>
              <a:defRPr/>
            </a:pPr>
            <a:r>
              <a:rPr lang="en-US" sz="1600" dirty="0">
                <a:latin typeface="Gill Sans MT" panose="020B0502020104020203" pitchFamily="34" charset="77"/>
              </a:rPr>
              <a:t>it then initiates the spanning tree algorithm by sending out a BPDU declaring itself as Root. </a:t>
            </a:r>
          </a:p>
        </p:txBody>
      </p:sp>
      <p:sp>
        <p:nvSpPr>
          <p:cNvPr id="102" name="TextBox 101">
            <a:extLst>
              <a:ext uri="{FF2B5EF4-FFF2-40B4-BE49-F238E27FC236}">
                <a16:creationId xmlns:a16="http://schemas.microsoft.com/office/drawing/2014/main" id="{0906AD52-AA7A-054B-9682-77DE007BC85E}"/>
              </a:ext>
            </a:extLst>
          </p:cNvPr>
          <p:cNvSpPr txBox="1"/>
          <p:nvPr/>
        </p:nvSpPr>
        <p:spPr>
          <a:xfrm>
            <a:off x="7965219" y="3074702"/>
            <a:ext cx="582211" cy="369332"/>
          </a:xfrm>
          <a:prstGeom prst="rect">
            <a:avLst/>
          </a:prstGeom>
          <a:noFill/>
        </p:spPr>
        <p:txBody>
          <a:bodyPr wrap="none" rtlCol="0">
            <a:spAutoFit/>
          </a:bodyPr>
          <a:lstStyle/>
          <a:p>
            <a:r>
              <a:rPr lang="en-US" dirty="0">
                <a:solidFill>
                  <a:srgbClr val="C00000"/>
                </a:solidFill>
              </a:rPr>
              <a:t>root</a:t>
            </a:r>
          </a:p>
        </p:txBody>
      </p:sp>
      <p:pic>
        <p:nvPicPr>
          <p:cNvPr id="116" name="Picture 16" descr="underline_base">
            <a:extLst>
              <a:ext uri="{FF2B5EF4-FFF2-40B4-BE49-F238E27FC236}">
                <a16:creationId xmlns:a16="http://schemas.microsoft.com/office/drawing/2014/main" id="{29606EEE-12EB-F744-B35E-873735D77EA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001" y="687345"/>
            <a:ext cx="6260305" cy="200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17" name="Group 116">
            <a:extLst>
              <a:ext uri="{FF2B5EF4-FFF2-40B4-BE49-F238E27FC236}">
                <a16:creationId xmlns:a16="http://schemas.microsoft.com/office/drawing/2014/main" id="{93F2CF25-5CE6-3D4E-A489-B2C51854396E}"/>
              </a:ext>
            </a:extLst>
          </p:cNvPr>
          <p:cNvGrpSpPr/>
          <p:nvPr/>
        </p:nvGrpSpPr>
        <p:grpSpPr>
          <a:xfrm>
            <a:off x="4460043" y="6205766"/>
            <a:ext cx="2114550" cy="342900"/>
            <a:chOff x="5029200" y="2590800"/>
            <a:chExt cx="2819400" cy="457200"/>
          </a:xfrm>
        </p:grpSpPr>
        <p:sp>
          <p:nvSpPr>
            <p:cNvPr id="118" name="Rectangle 4">
              <a:extLst>
                <a:ext uri="{FF2B5EF4-FFF2-40B4-BE49-F238E27FC236}">
                  <a16:creationId xmlns:a16="http://schemas.microsoft.com/office/drawing/2014/main" id="{0025DCC9-01A5-3A4A-88DC-81EA1121F9EF}"/>
                </a:ext>
              </a:extLst>
            </p:cNvPr>
            <p:cNvSpPr>
              <a:spLocks noChangeArrowheads="1"/>
            </p:cNvSpPr>
            <p:nvPr/>
          </p:nvSpPr>
          <p:spPr bwMode="auto">
            <a:xfrm>
              <a:off x="5029200" y="2590800"/>
              <a:ext cx="838200" cy="457200"/>
            </a:xfrm>
            <a:prstGeom prst="rect">
              <a:avLst/>
            </a:prstGeom>
            <a:solidFill>
              <a:schemeClr val="accent5"/>
            </a:solidFill>
            <a:ln w="28575">
              <a:solidFill>
                <a:schemeClr val="tx1"/>
              </a:solidFill>
              <a:miter lim="800000"/>
              <a:headEnd/>
              <a:tailEnd/>
            </a:ln>
            <a:effectLst>
              <a:outerShdw blurRad="63500" dist="107763" dir="18900000" algn="ctr" rotWithShape="0">
                <a:schemeClr val="bg2">
                  <a:alpha val="74997"/>
                </a:schemeClr>
              </a:outerShdw>
            </a:effectLst>
          </p:spPr>
          <p:txBody>
            <a:bodyPr wrap="none" lIns="68575" tIns="34288" rIns="68575" bIns="34288" anchor="ctr"/>
            <a:lstStyle/>
            <a:p>
              <a:pPr algn="ctr">
                <a:spcBef>
                  <a:spcPts val="750"/>
                </a:spcBef>
                <a:spcAft>
                  <a:spcPts val="750"/>
                </a:spcAft>
                <a:defRPr/>
              </a:pPr>
              <a:r>
                <a:rPr lang="en-US" dirty="0">
                  <a:latin typeface="Arial" charset="0"/>
                  <a:ea typeface="ＭＳ Ｐゴシック" charset="0"/>
                </a:rPr>
                <a:t>S</a:t>
              </a:r>
              <a:r>
                <a:rPr lang="en-US" baseline="-25000" dirty="0">
                  <a:latin typeface="Arial" charset="0"/>
                  <a:ea typeface="ＭＳ Ｐゴシック" charset="0"/>
                </a:rPr>
                <a:t>5</a:t>
              </a:r>
              <a:endParaRPr lang="en-US" baseline="-25000" dirty="0">
                <a:latin typeface="Times New Roman" charset="0"/>
                <a:ea typeface="ＭＳ Ｐゴシック" charset="0"/>
              </a:endParaRPr>
            </a:p>
          </p:txBody>
        </p:sp>
        <p:sp>
          <p:nvSpPr>
            <p:cNvPr id="119" name="Rectangle 5">
              <a:extLst>
                <a:ext uri="{FF2B5EF4-FFF2-40B4-BE49-F238E27FC236}">
                  <a16:creationId xmlns:a16="http://schemas.microsoft.com/office/drawing/2014/main" id="{43523C80-6B3E-F94D-B801-6E4B0E1494D9}"/>
                </a:ext>
              </a:extLst>
            </p:cNvPr>
            <p:cNvSpPr>
              <a:spLocks noChangeArrowheads="1"/>
            </p:cNvSpPr>
            <p:nvPr/>
          </p:nvSpPr>
          <p:spPr bwMode="auto">
            <a:xfrm>
              <a:off x="5867400" y="2590800"/>
              <a:ext cx="1066800" cy="457200"/>
            </a:xfrm>
            <a:prstGeom prst="rect">
              <a:avLst/>
            </a:prstGeom>
            <a:solidFill>
              <a:schemeClr val="accent5"/>
            </a:solidFill>
            <a:ln w="28575">
              <a:solidFill>
                <a:schemeClr val="tx1"/>
              </a:solidFill>
              <a:miter lim="800000"/>
              <a:headEnd/>
              <a:tailEnd/>
            </a:ln>
            <a:effectLst>
              <a:outerShdw blurRad="63500" dist="107763" dir="18900000" algn="ctr" rotWithShape="0">
                <a:schemeClr val="bg2">
                  <a:alpha val="74997"/>
                </a:schemeClr>
              </a:outerShdw>
            </a:effectLst>
          </p:spPr>
          <p:txBody>
            <a:bodyPr wrap="none" lIns="68575" tIns="34288" rIns="68575" bIns="34288" anchor="ctr"/>
            <a:lstStyle/>
            <a:p>
              <a:pPr algn="ctr">
                <a:spcBef>
                  <a:spcPts val="750"/>
                </a:spcBef>
                <a:spcAft>
                  <a:spcPts val="750"/>
                </a:spcAft>
                <a:defRPr/>
              </a:pPr>
              <a:r>
                <a:rPr lang="en-US">
                  <a:latin typeface="Arial" charset="0"/>
                  <a:ea typeface="ＭＳ Ｐゴシック" charset="0"/>
                </a:rPr>
                <a:t>0</a:t>
              </a:r>
              <a:endParaRPr lang="en-US">
                <a:latin typeface="Times New Roman" charset="0"/>
                <a:ea typeface="ＭＳ Ｐゴシック" charset="0"/>
              </a:endParaRPr>
            </a:p>
          </p:txBody>
        </p:sp>
        <p:sp>
          <p:nvSpPr>
            <p:cNvPr id="120" name="Rectangle 6">
              <a:extLst>
                <a:ext uri="{FF2B5EF4-FFF2-40B4-BE49-F238E27FC236}">
                  <a16:creationId xmlns:a16="http://schemas.microsoft.com/office/drawing/2014/main" id="{87B39834-01C7-C84C-92B6-6ABE355BC795}"/>
                </a:ext>
              </a:extLst>
            </p:cNvPr>
            <p:cNvSpPr>
              <a:spLocks noChangeArrowheads="1"/>
            </p:cNvSpPr>
            <p:nvPr/>
          </p:nvSpPr>
          <p:spPr bwMode="auto">
            <a:xfrm>
              <a:off x="6934200" y="2590800"/>
              <a:ext cx="914400" cy="457200"/>
            </a:xfrm>
            <a:prstGeom prst="rect">
              <a:avLst/>
            </a:prstGeom>
            <a:solidFill>
              <a:schemeClr val="accent5"/>
            </a:solidFill>
            <a:ln w="28575">
              <a:solidFill>
                <a:schemeClr val="tx1"/>
              </a:solidFill>
              <a:miter lim="800000"/>
              <a:headEnd/>
              <a:tailEnd/>
            </a:ln>
            <a:effectLst>
              <a:outerShdw blurRad="63500" dist="107763" dir="18900000" algn="ctr" rotWithShape="0">
                <a:schemeClr val="bg2">
                  <a:alpha val="74997"/>
                </a:schemeClr>
              </a:outerShdw>
            </a:effectLst>
          </p:spPr>
          <p:txBody>
            <a:bodyPr wrap="none" lIns="68575" tIns="34288" rIns="68575" bIns="34288" anchor="ctr"/>
            <a:lstStyle/>
            <a:p>
              <a:pPr algn="ctr">
                <a:spcBef>
                  <a:spcPts val="750"/>
                </a:spcBef>
                <a:spcAft>
                  <a:spcPts val="750"/>
                </a:spcAft>
                <a:defRPr/>
              </a:pPr>
              <a:endParaRPr lang="en-US" dirty="0">
                <a:latin typeface="Arial" charset="0"/>
                <a:ea typeface="ＭＳ Ｐゴシック" charset="0"/>
              </a:endParaRPr>
            </a:p>
            <a:p>
              <a:pPr algn="ctr">
                <a:spcBef>
                  <a:spcPts val="750"/>
                </a:spcBef>
                <a:spcAft>
                  <a:spcPts val="750"/>
                </a:spcAft>
                <a:defRPr/>
              </a:pPr>
              <a:r>
                <a:rPr lang="en-US" dirty="0">
                  <a:latin typeface="Arial" charset="0"/>
                  <a:ea typeface="ＭＳ Ｐゴシック" charset="0"/>
                </a:rPr>
                <a:t>S</a:t>
              </a:r>
              <a:r>
                <a:rPr lang="en-US" baseline="-25000" dirty="0">
                  <a:latin typeface="Arial" charset="0"/>
                  <a:ea typeface="ＭＳ Ｐゴシック" charset="0"/>
                </a:rPr>
                <a:t>5</a:t>
              </a:r>
              <a:endParaRPr lang="en-US" baseline="-25000" dirty="0">
                <a:latin typeface="Times New Roman" charset="0"/>
                <a:ea typeface="ＭＳ Ｐゴシック" charset="0"/>
              </a:endParaRPr>
            </a:p>
            <a:p>
              <a:pPr algn="ctr">
                <a:spcBef>
                  <a:spcPts val="750"/>
                </a:spcBef>
                <a:spcAft>
                  <a:spcPts val="750"/>
                </a:spcAft>
                <a:defRPr/>
              </a:pPr>
              <a:endParaRPr lang="en-US" dirty="0">
                <a:latin typeface="Times New Roman" charset="0"/>
                <a:ea typeface="ＭＳ Ｐゴシック" charset="0"/>
              </a:endParaRPr>
            </a:p>
          </p:txBody>
        </p:sp>
      </p:grpSp>
      <p:sp>
        <p:nvSpPr>
          <p:cNvPr id="121" name="TextBox 120">
            <a:extLst>
              <a:ext uri="{FF2B5EF4-FFF2-40B4-BE49-F238E27FC236}">
                <a16:creationId xmlns:a16="http://schemas.microsoft.com/office/drawing/2014/main" id="{51AF710C-6C53-E645-B682-EE69550C83FF}"/>
              </a:ext>
            </a:extLst>
          </p:cNvPr>
          <p:cNvSpPr txBox="1"/>
          <p:nvPr/>
        </p:nvSpPr>
        <p:spPr>
          <a:xfrm>
            <a:off x="7221071" y="3008780"/>
            <a:ext cx="609462" cy="276999"/>
          </a:xfrm>
          <a:prstGeom prst="rect">
            <a:avLst/>
          </a:prstGeom>
          <a:noFill/>
          <a:ln>
            <a:solidFill>
              <a:srgbClr val="FF0000"/>
            </a:solidFill>
          </a:ln>
        </p:spPr>
        <p:txBody>
          <a:bodyPr wrap="none" rtlCol="0">
            <a:spAutoFit/>
          </a:bodyPr>
          <a:lstStyle/>
          <a:p>
            <a:r>
              <a:rPr lang="en-US" sz="1200" dirty="0"/>
              <a:t>“hello”</a:t>
            </a:r>
          </a:p>
        </p:txBody>
      </p:sp>
      <p:sp>
        <p:nvSpPr>
          <p:cNvPr id="122" name="TextBox 121">
            <a:extLst>
              <a:ext uri="{FF2B5EF4-FFF2-40B4-BE49-F238E27FC236}">
                <a16:creationId xmlns:a16="http://schemas.microsoft.com/office/drawing/2014/main" id="{07794DD3-B6DA-4D42-B459-EE14E287B128}"/>
              </a:ext>
            </a:extLst>
          </p:cNvPr>
          <p:cNvSpPr txBox="1"/>
          <p:nvPr/>
        </p:nvSpPr>
        <p:spPr>
          <a:xfrm>
            <a:off x="6779680" y="3796523"/>
            <a:ext cx="609462" cy="276999"/>
          </a:xfrm>
          <a:prstGeom prst="rect">
            <a:avLst/>
          </a:prstGeom>
          <a:noFill/>
          <a:ln>
            <a:solidFill>
              <a:srgbClr val="FF0000"/>
            </a:solidFill>
          </a:ln>
        </p:spPr>
        <p:txBody>
          <a:bodyPr wrap="none" rtlCol="0">
            <a:spAutoFit/>
          </a:bodyPr>
          <a:lstStyle/>
          <a:p>
            <a:r>
              <a:rPr lang="en-US" sz="1200" dirty="0"/>
              <a:t>“hello”</a:t>
            </a:r>
          </a:p>
        </p:txBody>
      </p:sp>
      <p:sp>
        <p:nvSpPr>
          <p:cNvPr id="123" name="TextBox 122">
            <a:extLst>
              <a:ext uri="{FF2B5EF4-FFF2-40B4-BE49-F238E27FC236}">
                <a16:creationId xmlns:a16="http://schemas.microsoft.com/office/drawing/2014/main" id="{9B82F350-7705-5A40-9027-370E97CA27DE}"/>
              </a:ext>
            </a:extLst>
          </p:cNvPr>
          <p:cNvSpPr txBox="1"/>
          <p:nvPr/>
        </p:nvSpPr>
        <p:spPr>
          <a:xfrm>
            <a:off x="7758953" y="3573557"/>
            <a:ext cx="609462" cy="276999"/>
          </a:xfrm>
          <a:prstGeom prst="rect">
            <a:avLst/>
          </a:prstGeom>
          <a:noFill/>
          <a:ln>
            <a:solidFill>
              <a:srgbClr val="FF0000"/>
            </a:solidFill>
          </a:ln>
        </p:spPr>
        <p:txBody>
          <a:bodyPr wrap="none" rtlCol="0">
            <a:spAutoFit/>
          </a:bodyPr>
          <a:lstStyle/>
          <a:p>
            <a:r>
              <a:rPr lang="en-US" sz="1200" dirty="0"/>
              <a:t>“hello”</a:t>
            </a:r>
          </a:p>
        </p:txBody>
      </p:sp>
      <p:sp>
        <p:nvSpPr>
          <p:cNvPr id="124" name="TextBox 123">
            <a:extLst>
              <a:ext uri="{FF2B5EF4-FFF2-40B4-BE49-F238E27FC236}">
                <a16:creationId xmlns:a16="http://schemas.microsoft.com/office/drawing/2014/main" id="{CA7F597E-277F-F846-9E44-2426F8D16F51}"/>
              </a:ext>
            </a:extLst>
          </p:cNvPr>
          <p:cNvSpPr txBox="1"/>
          <p:nvPr/>
        </p:nvSpPr>
        <p:spPr>
          <a:xfrm>
            <a:off x="6286501" y="3459257"/>
            <a:ext cx="609462" cy="276999"/>
          </a:xfrm>
          <a:prstGeom prst="rect">
            <a:avLst/>
          </a:prstGeom>
          <a:noFill/>
          <a:ln>
            <a:solidFill>
              <a:srgbClr val="FF0000"/>
            </a:solidFill>
          </a:ln>
        </p:spPr>
        <p:txBody>
          <a:bodyPr wrap="none" rtlCol="0">
            <a:spAutoFit/>
          </a:bodyPr>
          <a:lstStyle/>
          <a:p>
            <a:r>
              <a:rPr lang="en-US" sz="1200" dirty="0"/>
              <a:t>“hello”</a:t>
            </a:r>
          </a:p>
        </p:txBody>
      </p:sp>
      <p:sp>
        <p:nvSpPr>
          <p:cNvPr id="125" name="TextBox 124">
            <a:extLst>
              <a:ext uri="{FF2B5EF4-FFF2-40B4-BE49-F238E27FC236}">
                <a16:creationId xmlns:a16="http://schemas.microsoft.com/office/drawing/2014/main" id="{100ABF35-5E73-A842-8270-3C143A36E877}"/>
              </a:ext>
            </a:extLst>
          </p:cNvPr>
          <p:cNvSpPr txBox="1"/>
          <p:nvPr/>
        </p:nvSpPr>
        <p:spPr>
          <a:xfrm>
            <a:off x="6038275" y="2750924"/>
            <a:ext cx="609462" cy="276999"/>
          </a:xfrm>
          <a:prstGeom prst="rect">
            <a:avLst/>
          </a:prstGeom>
          <a:noFill/>
          <a:ln>
            <a:solidFill>
              <a:srgbClr val="FF0000"/>
            </a:solidFill>
          </a:ln>
        </p:spPr>
        <p:txBody>
          <a:bodyPr wrap="none" rtlCol="0">
            <a:spAutoFit/>
          </a:bodyPr>
          <a:lstStyle/>
          <a:p>
            <a:r>
              <a:rPr lang="en-US" sz="1200" dirty="0"/>
              <a:t>“hello”</a:t>
            </a:r>
          </a:p>
        </p:txBody>
      </p:sp>
      <p:sp>
        <p:nvSpPr>
          <p:cNvPr id="126" name="TextBox 125">
            <a:extLst>
              <a:ext uri="{FF2B5EF4-FFF2-40B4-BE49-F238E27FC236}">
                <a16:creationId xmlns:a16="http://schemas.microsoft.com/office/drawing/2014/main" id="{55D13E44-0C35-CA4D-86D4-35A6E53669FF}"/>
              </a:ext>
            </a:extLst>
          </p:cNvPr>
          <p:cNvSpPr txBox="1"/>
          <p:nvPr/>
        </p:nvSpPr>
        <p:spPr>
          <a:xfrm>
            <a:off x="5649220" y="3540484"/>
            <a:ext cx="609462" cy="276999"/>
          </a:xfrm>
          <a:prstGeom prst="rect">
            <a:avLst/>
          </a:prstGeom>
          <a:noFill/>
          <a:ln>
            <a:solidFill>
              <a:srgbClr val="FF0000"/>
            </a:solidFill>
          </a:ln>
        </p:spPr>
        <p:txBody>
          <a:bodyPr wrap="none" rtlCol="0">
            <a:spAutoFit/>
          </a:bodyPr>
          <a:lstStyle/>
          <a:p>
            <a:r>
              <a:rPr lang="en-US" sz="1200" dirty="0"/>
              <a:t>“hello”</a:t>
            </a:r>
          </a:p>
        </p:txBody>
      </p:sp>
      <p:pic>
        <p:nvPicPr>
          <p:cNvPr id="136" name="Picture 135" descr="A picture containing drawing, table&#10;&#10;Description automatically generated">
            <a:extLst>
              <a:ext uri="{FF2B5EF4-FFF2-40B4-BE49-F238E27FC236}">
                <a16:creationId xmlns:a16="http://schemas.microsoft.com/office/drawing/2014/main" id="{366A3CE0-115F-854C-9779-97F0A031D92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4163440" y="3816796"/>
            <a:ext cx="464859" cy="460256"/>
          </a:xfrm>
          <a:prstGeom prst="rect">
            <a:avLst/>
          </a:prstGeom>
        </p:spPr>
      </p:pic>
      <p:sp>
        <p:nvSpPr>
          <p:cNvPr id="3" name="Rectangle 2">
            <a:extLst>
              <a:ext uri="{FF2B5EF4-FFF2-40B4-BE49-F238E27FC236}">
                <a16:creationId xmlns:a16="http://schemas.microsoft.com/office/drawing/2014/main" id="{10199570-622E-FC41-B6F5-18B58C915606}"/>
              </a:ext>
            </a:extLst>
          </p:cNvPr>
          <p:cNvSpPr/>
          <p:nvPr/>
        </p:nvSpPr>
        <p:spPr bwMode="auto">
          <a:xfrm>
            <a:off x="5647038" y="3101546"/>
            <a:ext cx="135924" cy="3212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7" name="Rectangle 256">
            <a:extLst>
              <a:ext uri="{FF2B5EF4-FFF2-40B4-BE49-F238E27FC236}">
                <a16:creationId xmlns:a16="http://schemas.microsoft.com/office/drawing/2014/main" id="{2AF10B78-97C7-E64B-974F-FC24FC99CD9F}"/>
              </a:ext>
            </a:extLst>
          </p:cNvPr>
          <p:cNvSpPr/>
          <p:nvPr/>
        </p:nvSpPr>
        <p:spPr bwMode="auto">
          <a:xfrm>
            <a:off x="5725298" y="2734962"/>
            <a:ext cx="135924" cy="3212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44" name="Group 143">
            <a:extLst>
              <a:ext uri="{FF2B5EF4-FFF2-40B4-BE49-F238E27FC236}">
                <a16:creationId xmlns:a16="http://schemas.microsoft.com/office/drawing/2014/main" id="{7942DC9A-91ED-8940-BE58-86A4EDE2849A}"/>
              </a:ext>
            </a:extLst>
          </p:cNvPr>
          <p:cNvGrpSpPr/>
          <p:nvPr/>
        </p:nvGrpSpPr>
        <p:grpSpPr>
          <a:xfrm>
            <a:off x="5375192" y="3379665"/>
            <a:ext cx="1037965" cy="277935"/>
            <a:chOff x="5029200" y="2590800"/>
            <a:chExt cx="2819400" cy="457200"/>
          </a:xfrm>
        </p:grpSpPr>
        <p:sp>
          <p:nvSpPr>
            <p:cNvPr id="145" name="Rectangle 4">
              <a:extLst>
                <a:ext uri="{FF2B5EF4-FFF2-40B4-BE49-F238E27FC236}">
                  <a16:creationId xmlns:a16="http://schemas.microsoft.com/office/drawing/2014/main" id="{CEEFA118-2415-7149-9C94-31FF6D5088B9}"/>
                </a:ext>
              </a:extLst>
            </p:cNvPr>
            <p:cNvSpPr>
              <a:spLocks noChangeArrowheads="1"/>
            </p:cNvSpPr>
            <p:nvPr/>
          </p:nvSpPr>
          <p:spPr bwMode="auto">
            <a:xfrm>
              <a:off x="5029200" y="2590800"/>
              <a:ext cx="838200" cy="457200"/>
            </a:xfrm>
            <a:prstGeom prst="rect">
              <a:avLst/>
            </a:prstGeom>
            <a:solidFill>
              <a:schemeClr val="accent5"/>
            </a:solidFill>
            <a:ln w="28575">
              <a:solidFill>
                <a:schemeClr val="tx1"/>
              </a:solidFill>
              <a:miter lim="800000"/>
              <a:headEnd/>
              <a:tailEnd/>
            </a:ln>
            <a:effectLst>
              <a:outerShdw blurRad="63500" dist="107763" dir="18900000" algn="ctr" rotWithShape="0">
                <a:schemeClr val="bg2">
                  <a:alpha val="74997"/>
                </a:schemeClr>
              </a:outerShdw>
            </a:effectLst>
          </p:spPr>
          <p:txBody>
            <a:bodyPr wrap="none" lIns="68575" tIns="34288" rIns="68575" bIns="34288" anchor="ctr"/>
            <a:lstStyle/>
            <a:p>
              <a:pPr algn="ctr">
                <a:spcBef>
                  <a:spcPts val="750"/>
                </a:spcBef>
                <a:spcAft>
                  <a:spcPts val="750"/>
                </a:spcAft>
                <a:defRPr/>
              </a:pPr>
              <a:r>
                <a:rPr lang="en-US" dirty="0">
                  <a:latin typeface="Arial" charset="0"/>
                  <a:ea typeface="ＭＳ Ｐゴシック" charset="0"/>
                </a:rPr>
                <a:t>S</a:t>
              </a:r>
              <a:r>
                <a:rPr lang="en-US" baseline="-25000" dirty="0">
                  <a:latin typeface="Arial" charset="0"/>
                  <a:ea typeface="ＭＳ Ｐゴシック" charset="0"/>
                </a:rPr>
                <a:t>5</a:t>
              </a:r>
              <a:endParaRPr lang="en-US" baseline="-25000" dirty="0">
                <a:latin typeface="Times New Roman" charset="0"/>
                <a:ea typeface="ＭＳ Ｐゴシック" charset="0"/>
              </a:endParaRPr>
            </a:p>
          </p:txBody>
        </p:sp>
        <p:sp>
          <p:nvSpPr>
            <p:cNvPr id="146" name="Rectangle 5">
              <a:extLst>
                <a:ext uri="{FF2B5EF4-FFF2-40B4-BE49-F238E27FC236}">
                  <a16:creationId xmlns:a16="http://schemas.microsoft.com/office/drawing/2014/main" id="{085C4FE8-97A3-9044-883D-4F36715579FB}"/>
                </a:ext>
              </a:extLst>
            </p:cNvPr>
            <p:cNvSpPr>
              <a:spLocks noChangeArrowheads="1"/>
            </p:cNvSpPr>
            <p:nvPr/>
          </p:nvSpPr>
          <p:spPr bwMode="auto">
            <a:xfrm>
              <a:off x="5867400" y="2590800"/>
              <a:ext cx="1066800" cy="457200"/>
            </a:xfrm>
            <a:prstGeom prst="rect">
              <a:avLst/>
            </a:prstGeom>
            <a:solidFill>
              <a:schemeClr val="accent5"/>
            </a:solidFill>
            <a:ln w="28575">
              <a:solidFill>
                <a:schemeClr val="tx1"/>
              </a:solidFill>
              <a:miter lim="800000"/>
              <a:headEnd/>
              <a:tailEnd/>
            </a:ln>
            <a:effectLst>
              <a:outerShdw blurRad="63500" dist="107763" dir="18900000" algn="ctr" rotWithShape="0">
                <a:schemeClr val="bg2">
                  <a:alpha val="74997"/>
                </a:schemeClr>
              </a:outerShdw>
            </a:effectLst>
          </p:spPr>
          <p:txBody>
            <a:bodyPr wrap="none" lIns="68575" tIns="34288" rIns="68575" bIns="34288" anchor="ctr"/>
            <a:lstStyle/>
            <a:p>
              <a:pPr algn="ctr">
                <a:spcBef>
                  <a:spcPts val="750"/>
                </a:spcBef>
                <a:spcAft>
                  <a:spcPts val="750"/>
                </a:spcAft>
                <a:defRPr/>
              </a:pPr>
              <a:r>
                <a:rPr lang="en-US">
                  <a:latin typeface="Arial" charset="0"/>
                  <a:ea typeface="ＭＳ Ｐゴシック" charset="0"/>
                </a:rPr>
                <a:t>0</a:t>
              </a:r>
              <a:endParaRPr lang="en-US">
                <a:latin typeface="Times New Roman" charset="0"/>
                <a:ea typeface="ＭＳ Ｐゴシック" charset="0"/>
              </a:endParaRPr>
            </a:p>
          </p:txBody>
        </p:sp>
        <p:sp>
          <p:nvSpPr>
            <p:cNvPr id="147" name="Rectangle 6">
              <a:extLst>
                <a:ext uri="{FF2B5EF4-FFF2-40B4-BE49-F238E27FC236}">
                  <a16:creationId xmlns:a16="http://schemas.microsoft.com/office/drawing/2014/main" id="{8DEF0851-481C-C344-82C6-EC07D317AEC8}"/>
                </a:ext>
              </a:extLst>
            </p:cNvPr>
            <p:cNvSpPr>
              <a:spLocks noChangeArrowheads="1"/>
            </p:cNvSpPr>
            <p:nvPr/>
          </p:nvSpPr>
          <p:spPr bwMode="auto">
            <a:xfrm>
              <a:off x="6934200" y="2590800"/>
              <a:ext cx="914400" cy="457200"/>
            </a:xfrm>
            <a:prstGeom prst="rect">
              <a:avLst/>
            </a:prstGeom>
            <a:solidFill>
              <a:schemeClr val="accent5"/>
            </a:solidFill>
            <a:ln w="28575">
              <a:solidFill>
                <a:schemeClr val="tx1"/>
              </a:solidFill>
              <a:miter lim="800000"/>
              <a:headEnd/>
              <a:tailEnd/>
            </a:ln>
            <a:effectLst>
              <a:outerShdw blurRad="63500" dist="107763" dir="18900000" algn="ctr" rotWithShape="0">
                <a:schemeClr val="bg2">
                  <a:alpha val="74997"/>
                </a:schemeClr>
              </a:outerShdw>
            </a:effectLst>
          </p:spPr>
          <p:txBody>
            <a:bodyPr wrap="none" lIns="68575" tIns="34288" rIns="68575" bIns="34288" anchor="ctr"/>
            <a:lstStyle/>
            <a:p>
              <a:pPr algn="ctr">
                <a:spcBef>
                  <a:spcPts val="750"/>
                </a:spcBef>
                <a:spcAft>
                  <a:spcPts val="750"/>
                </a:spcAft>
                <a:defRPr/>
              </a:pPr>
              <a:endParaRPr lang="en-US" dirty="0">
                <a:latin typeface="Arial" charset="0"/>
                <a:ea typeface="ＭＳ Ｐゴシック" charset="0"/>
              </a:endParaRPr>
            </a:p>
            <a:p>
              <a:pPr algn="ctr">
                <a:spcBef>
                  <a:spcPts val="750"/>
                </a:spcBef>
                <a:spcAft>
                  <a:spcPts val="750"/>
                </a:spcAft>
                <a:defRPr/>
              </a:pPr>
              <a:r>
                <a:rPr lang="en-US" dirty="0">
                  <a:latin typeface="Arial" charset="0"/>
                  <a:ea typeface="ＭＳ Ｐゴシック" charset="0"/>
                </a:rPr>
                <a:t>S</a:t>
              </a:r>
              <a:r>
                <a:rPr lang="en-US" baseline="-25000" dirty="0">
                  <a:latin typeface="Arial" charset="0"/>
                  <a:ea typeface="ＭＳ Ｐゴシック" charset="0"/>
                </a:rPr>
                <a:t>5</a:t>
              </a:r>
              <a:endParaRPr lang="en-US" baseline="-25000" dirty="0">
                <a:latin typeface="Times New Roman" charset="0"/>
                <a:ea typeface="ＭＳ Ｐゴシック" charset="0"/>
              </a:endParaRPr>
            </a:p>
            <a:p>
              <a:pPr algn="ctr">
                <a:spcBef>
                  <a:spcPts val="750"/>
                </a:spcBef>
                <a:spcAft>
                  <a:spcPts val="750"/>
                </a:spcAft>
                <a:defRPr/>
              </a:pPr>
              <a:endParaRPr lang="en-US" dirty="0">
                <a:latin typeface="Times New Roman" charset="0"/>
                <a:ea typeface="ＭＳ Ｐゴシック" charset="0"/>
              </a:endParaRPr>
            </a:p>
          </p:txBody>
        </p:sp>
      </p:grpSp>
      <p:grpSp>
        <p:nvGrpSpPr>
          <p:cNvPr id="140" name="Group 139">
            <a:extLst>
              <a:ext uri="{FF2B5EF4-FFF2-40B4-BE49-F238E27FC236}">
                <a16:creationId xmlns:a16="http://schemas.microsoft.com/office/drawing/2014/main" id="{38306742-9DB6-1345-9F1C-AA9902009A72}"/>
              </a:ext>
            </a:extLst>
          </p:cNvPr>
          <p:cNvGrpSpPr/>
          <p:nvPr/>
        </p:nvGrpSpPr>
        <p:grpSpPr>
          <a:xfrm>
            <a:off x="5671753" y="2717302"/>
            <a:ext cx="951542" cy="310101"/>
            <a:chOff x="5029200" y="2590800"/>
            <a:chExt cx="2819400" cy="457200"/>
          </a:xfrm>
        </p:grpSpPr>
        <p:sp>
          <p:nvSpPr>
            <p:cNvPr id="141" name="Rectangle 4">
              <a:extLst>
                <a:ext uri="{FF2B5EF4-FFF2-40B4-BE49-F238E27FC236}">
                  <a16:creationId xmlns:a16="http://schemas.microsoft.com/office/drawing/2014/main" id="{40438F13-5E44-7C45-B395-92ABEDA0D96C}"/>
                </a:ext>
              </a:extLst>
            </p:cNvPr>
            <p:cNvSpPr>
              <a:spLocks noChangeArrowheads="1"/>
            </p:cNvSpPr>
            <p:nvPr/>
          </p:nvSpPr>
          <p:spPr bwMode="auto">
            <a:xfrm>
              <a:off x="5029200" y="2590800"/>
              <a:ext cx="838200" cy="457200"/>
            </a:xfrm>
            <a:prstGeom prst="rect">
              <a:avLst/>
            </a:prstGeom>
            <a:solidFill>
              <a:schemeClr val="accent5"/>
            </a:solidFill>
            <a:ln w="28575">
              <a:solidFill>
                <a:schemeClr val="tx1"/>
              </a:solidFill>
              <a:miter lim="800000"/>
              <a:headEnd/>
              <a:tailEnd/>
            </a:ln>
            <a:effectLst>
              <a:outerShdw blurRad="63500" dist="107763" dir="18900000" algn="ctr" rotWithShape="0">
                <a:schemeClr val="bg2">
                  <a:alpha val="74997"/>
                </a:schemeClr>
              </a:outerShdw>
            </a:effectLst>
          </p:spPr>
          <p:txBody>
            <a:bodyPr wrap="none" lIns="68575" tIns="34288" rIns="68575" bIns="34288" anchor="ctr"/>
            <a:lstStyle/>
            <a:p>
              <a:pPr algn="ctr">
                <a:spcBef>
                  <a:spcPts val="750"/>
                </a:spcBef>
                <a:spcAft>
                  <a:spcPts val="750"/>
                </a:spcAft>
                <a:defRPr/>
              </a:pPr>
              <a:r>
                <a:rPr lang="en-US" dirty="0">
                  <a:latin typeface="Arial" charset="0"/>
                  <a:ea typeface="ＭＳ Ｐゴシック" charset="0"/>
                </a:rPr>
                <a:t>S</a:t>
              </a:r>
              <a:r>
                <a:rPr lang="en-US" baseline="-25000" dirty="0">
                  <a:latin typeface="Arial" charset="0"/>
                  <a:ea typeface="ＭＳ Ｐゴシック" charset="0"/>
                </a:rPr>
                <a:t>5</a:t>
              </a:r>
              <a:endParaRPr lang="en-US" baseline="-25000" dirty="0">
                <a:latin typeface="Times New Roman" charset="0"/>
                <a:ea typeface="ＭＳ Ｐゴシック" charset="0"/>
              </a:endParaRPr>
            </a:p>
          </p:txBody>
        </p:sp>
        <p:sp>
          <p:nvSpPr>
            <p:cNvPr id="142" name="Rectangle 5">
              <a:extLst>
                <a:ext uri="{FF2B5EF4-FFF2-40B4-BE49-F238E27FC236}">
                  <a16:creationId xmlns:a16="http://schemas.microsoft.com/office/drawing/2014/main" id="{BE5378FA-05CA-684D-9E92-8F3F178A097C}"/>
                </a:ext>
              </a:extLst>
            </p:cNvPr>
            <p:cNvSpPr>
              <a:spLocks noChangeArrowheads="1"/>
            </p:cNvSpPr>
            <p:nvPr/>
          </p:nvSpPr>
          <p:spPr bwMode="auto">
            <a:xfrm>
              <a:off x="5867400" y="2590800"/>
              <a:ext cx="1066800" cy="457200"/>
            </a:xfrm>
            <a:prstGeom prst="rect">
              <a:avLst/>
            </a:prstGeom>
            <a:solidFill>
              <a:schemeClr val="accent5"/>
            </a:solidFill>
            <a:ln w="28575">
              <a:solidFill>
                <a:schemeClr val="tx1"/>
              </a:solidFill>
              <a:miter lim="800000"/>
              <a:headEnd/>
              <a:tailEnd/>
            </a:ln>
            <a:effectLst>
              <a:outerShdw blurRad="63500" dist="107763" dir="18900000" algn="ctr" rotWithShape="0">
                <a:schemeClr val="bg2">
                  <a:alpha val="74997"/>
                </a:schemeClr>
              </a:outerShdw>
            </a:effectLst>
          </p:spPr>
          <p:txBody>
            <a:bodyPr wrap="none" lIns="68575" tIns="34288" rIns="68575" bIns="34288" anchor="ctr"/>
            <a:lstStyle/>
            <a:p>
              <a:pPr algn="ctr">
                <a:spcBef>
                  <a:spcPts val="750"/>
                </a:spcBef>
                <a:spcAft>
                  <a:spcPts val="750"/>
                </a:spcAft>
                <a:defRPr/>
              </a:pPr>
              <a:r>
                <a:rPr lang="en-US">
                  <a:latin typeface="Arial" charset="0"/>
                  <a:ea typeface="ＭＳ Ｐゴシック" charset="0"/>
                </a:rPr>
                <a:t>0</a:t>
              </a:r>
              <a:endParaRPr lang="en-US">
                <a:latin typeface="Times New Roman" charset="0"/>
                <a:ea typeface="ＭＳ Ｐゴシック" charset="0"/>
              </a:endParaRPr>
            </a:p>
          </p:txBody>
        </p:sp>
        <p:sp>
          <p:nvSpPr>
            <p:cNvPr id="143" name="Rectangle 6">
              <a:extLst>
                <a:ext uri="{FF2B5EF4-FFF2-40B4-BE49-F238E27FC236}">
                  <a16:creationId xmlns:a16="http://schemas.microsoft.com/office/drawing/2014/main" id="{67B3DFBA-796E-5246-9C1A-47424884F105}"/>
                </a:ext>
              </a:extLst>
            </p:cNvPr>
            <p:cNvSpPr>
              <a:spLocks noChangeArrowheads="1"/>
            </p:cNvSpPr>
            <p:nvPr/>
          </p:nvSpPr>
          <p:spPr bwMode="auto">
            <a:xfrm>
              <a:off x="6934200" y="2590800"/>
              <a:ext cx="914400" cy="457200"/>
            </a:xfrm>
            <a:prstGeom prst="rect">
              <a:avLst/>
            </a:prstGeom>
            <a:solidFill>
              <a:schemeClr val="accent5"/>
            </a:solidFill>
            <a:ln w="28575">
              <a:solidFill>
                <a:schemeClr val="tx1"/>
              </a:solidFill>
              <a:miter lim="800000"/>
              <a:headEnd/>
              <a:tailEnd/>
            </a:ln>
            <a:effectLst>
              <a:outerShdw blurRad="63500" dist="107763" dir="18900000" algn="ctr" rotWithShape="0">
                <a:schemeClr val="bg2">
                  <a:alpha val="74997"/>
                </a:schemeClr>
              </a:outerShdw>
            </a:effectLst>
          </p:spPr>
          <p:txBody>
            <a:bodyPr wrap="none" lIns="68575" tIns="34288" rIns="68575" bIns="34288" anchor="ctr"/>
            <a:lstStyle/>
            <a:p>
              <a:pPr algn="ctr">
                <a:spcBef>
                  <a:spcPts val="750"/>
                </a:spcBef>
                <a:spcAft>
                  <a:spcPts val="750"/>
                </a:spcAft>
                <a:defRPr/>
              </a:pPr>
              <a:endParaRPr lang="en-US" dirty="0">
                <a:latin typeface="Arial" charset="0"/>
                <a:ea typeface="ＭＳ Ｐゴシック" charset="0"/>
              </a:endParaRPr>
            </a:p>
            <a:p>
              <a:pPr algn="ctr">
                <a:spcBef>
                  <a:spcPts val="750"/>
                </a:spcBef>
                <a:spcAft>
                  <a:spcPts val="750"/>
                </a:spcAft>
                <a:defRPr/>
              </a:pPr>
              <a:r>
                <a:rPr lang="en-US" dirty="0">
                  <a:latin typeface="Arial" charset="0"/>
                  <a:ea typeface="ＭＳ Ｐゴシック" charset="0"/>
                </a:rPr>
                <a:t>S</a:t>
              </a:r>
              <a:r>
                <a:rPr lang="en-US" baseline="-25000" dirty="0">
                  <a:latin typeface="Arial" charset="0"/>
                  <a:ea typeface="ＭＳ Ｐゴシック" charset="0"/>
                </a:rPr>
                <a:t>5</a:t>
              </a:r>
              <a:endParaRPr lang="en-US" baseline="-25000" dirty="0">
                <a:latin typeface="Times New Roman" charset="0"/>
                <a:ea typeface="ＭＳ Ｐゴシック" charset="0"/>
              </a:endParaRPr>
            </a:p>
            <a:p>
              <a:pPr algn="ctr">
                <a:spcBef>
                  <a:spcPts val="750"/>
                </a:spcBef>
                <a:spcAft>
                  <a:spcPts val="750"/>
                </a:spcAft>
                <a:defRPr/>
              </a:pPr>
              <a:endParaRPr lang="en-US" dirty="0">
                <a:latin typeface="Times New Roman" charset="0"/>
                <a:ea typeface="ＭＳ Ｐゴシック" charset="0"/>
              </a:endParaRPr>
            </a:p>
          </p:txBody>
        </p:sp>
      </p:grpSp>
    </p:spTree>
    <p:extLst>
      <p:ext uri="{BB962C8B-B14F-4D97-AF65-F5344CB8AC3E}">
        <p14:creationId xmlns:p14="http://schemas.microsoft.com/office/powerpoint/2010/main" val="2749720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2"/>
                                        </p:tgtEl>
                                        <p:attrNameLst>
                                          <p:attrName>style.visibility</p:attrName>
                                        </p:attrNameLst>
                                      </p:cBhvr>
                                      <p:to>
                                        <p:strVal val="visible"/>
                                      </p:to>
                                    </p:set>
                                  </p:childTnLst>
                                  <p:subTnLst>
                                    <p:set>
                                      <p:cBhvr override="childStyle">
                                        <p:cTn dur="1" fill="hold" display="0" masterRel="nextClick" afterEffect="1"/>
                                        <p:tgtEl>
                                          <p:spTgt spid="122"/>
                                        </p:tgtEl>
                                        <p:attrNameLst>
                                          <p:attrName>style.visibility</p:attrName>
                                        </p:attrNameLst>
                                      </p:cBhvr>
                                      <p:to>
                                        <p:strVal val="hidden"/>
                                      </p:to>
                                    </p:set>
                                  </p:subTnLst>
                                </p:cTn>
                              </p:par>
                              <p:par>
                                <p:cTn id="9" presetID="1" presetClass="entr" presetSubtype="0" fill="hold" grpId="0" nodeType="withEffect">
                                  <p:stCondLst>
                                    <p:cond delay="0"/>
                                  </p:stCondLst>
                                  <p:childTnLst>
                                    <p:set>
                                      <p:cBhvr>
                                        <p:cTn id="10" dur="1" fill="hold">
                                          <p:stCondLst>
                                            <p:cond delay="0"/>
                                          </p:stCondLst>
                                        </p:cTn>
                                        <p:tgtEl>
                                          <p:spTgt spid="124"/>
                                        </p:tgtEl>
                                        <p:attrNameLst>
                                          <p:attrName>style.visibility</p:attrName>
                                        </p:attrNameLst>
                                      </p:cBhvr>
                                      <p:to>
                                        <p:strVal val="visible"/>
                                      </p:to>
                                    </p:set>
                                  </p:childTnLst>
                                  <p:subTnLst>
                                    <p:set>
                                      <p:cBhvr override="childStyle">
                                        <p:cTn dur="1" fill="hold" display="0" masterRel="nextClick" afterEffect="1"/>
                                        <p:tgtEl>
                                          <p:spTgt spid="124"/>
                                        </p:tgtEl>
                                        <p:attrNameLst>
                                          <p:attrName>style.visibility</p:attrName>
                                        </p:attrNameLst>
                                      </p:cBhvr>
                                      <p:to>
                                        <p:strVal val="hidden"/>
                                      </p:to>
                                    </p:set>
                                  </p:subTnLst>
                                </p:cTn>
                              </p:par>
                              <p:par>
                                <p:cTn id="11" presetID="1" presetClass="entr" presetSubtype="0" fill="hold" grpId="0" nodeType="withEffect">
                                  <p:stCondLst>
                                    <p:cond delay="0"/>
                                  </p:stCondLst>
                                  <p:childTnLst>
                                    <p:set>
                                      <p:cBhvr>
                                        <p:cTn id="12" dur="1" fill="hold">
                                          <p:stCondLst>
                                            <p:cond delay="0"/>
                                          </p:stCondLst>
                                        </p:cTn>
                                        <p:tgtEl>
                                          <p:spTgt spid="121"/>
                                        </p:tgtEl>
                                        <p:attrNameLst>
                                          <p:attrName>style.visibility</p:attrName>
                                        </p:attrNameLst>
                                      </p:cBhvr>
                                      <p:to>
                                        <p:strVal val="visible"/>
                                      </p:to>
                                    </p:set>
                                  </p:childTnLst>
                                  <p:subTnLst>
                                    <p:set>
                                      <p:cBhvr override="childStyle">
                                        <p:cTn dur="1" fill="hold" display="0" masterRel="nextClick" afterEffect="1"/>
                                        <p:tgtEl>
                                          <p:spTgt spid="121"/>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123"/>
                                        </p:tgtEl>
                                        <p:attrNameLst>
                                          <p:attrName>style.visibility</p:attrName>
                                        </p:attrNameLst>
                                      </p:cBhvr>
                                      <p:to>
                                        <p:strVal val="visible"/>
                                      </p:to>
                                    </p:set>
                                  </p:childTnLst>
                                  <p:subTnLst>
                                    <p:set>
                                      <p:cBhvr override="childStyle">
                                        <p:cTn dur="1" fill="hold" display="0" masterRel="nextClick" afterEffect="1"/>
                                        <p:tgtEl>
                                          <p:spTgt spid="123"/>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6"/>
                                        </p:tgtEl>
                                        <p:attrNameLst>
                                          <p:attrName>style.visibility</p:attrName>
                                        </p:attrNameLst>
                                      </p:cBhvr>
                                      <p:to>
                                        <p:strVal val="visible"/>
                                      </p:to>
                                    </p:set>
                                  </p:childTnLst>
                                  <p:subTnLst>
                                    <p:set>
                                      <p:cBhvr override="childStyle">
                                        <p:cTn dur="1" fill="hold" display="0" masterRel="nextClick" afterEffect="1"/>
                                        <p:tgtEl>
                                          <p:spTgt spid="126"/>
                                        </p:tgtEl>
                                        <p:attrNameLst>
                                          <p:attrName>style.visibility</p:attrName>
                                        </p:attrNameLst>
                                      </p:cBhvr>
                                      <p:to>
                                        <p:strVal val="hidden"/>
                                      </p:to>
                                    </p:set>
                                  </p:subTnLst>
                                </p:cTn>
                              </p:par>
                              <p:par>
                                <p:cTn id="21" presetID="1" presetClass="entr" presetSubtype="0" fill="hold" grpId="0" nodeType="withEffect">
                                  <p:stCondLst>
                                    <p:cond delay="0"/>
                                  </p:stCondLst>
                                  <p:childTnLst>
                                    <p:set>
                                      <p:cBhvr>
                                        <p:cTn id="22" dur="1" fill="hold">
                                          <p:stCondLst>
                                            <p:cond delay="0"/>
                                          </p:stCondLst>
                                        </p:cTn>
                                        <p:tgtEl>
                                          <p:spTgt spid="125"/>
                                        </p:tgtEl>
                                        <p:attrNameLst>
                                          <p:attrName>style.visibility</p:attrName>
                                        </p:attrNameLst>
                                      </p:cBhvr>
                                      <p:to>
                                        <p:strVal val="visible"/>
                                      </p:to>
                                    </p:set>
                                  </p:childTnLst>
                                  <p:subTnLst>
                                    <p:set>
                                      <p:cBhvr override="childStyle">
                                        <p:cTn dur="1" fill="hold" display="0" masterRel="nextClick" afterEffect="1"/>
                                        <p:tgtEl>
                                          <p:spTgt spid="125"/>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7"/>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nodeType="afterEffect">
                                  <p:stCondLst>
                                    <p:cond delay="2000"/>
                                  </p:stCondLst>
                                  <p:childTnLst>
                                    <p:set>
                                      <p:cBhvr>
                                        <p:cTn id="53" dur="1" fill="hold">
                                          <p:stCondLst>
                                            <p:cond delay="0"/>
                                          </p:stCondLst>
                                        </p:cTn>
                                        <p:tgtEl>
                                          <p:spTgt spid="140"/>
                                        </p:tgtEl>
                                        <p:attrNameLst>
                                          <p:attrName>style.visibility</p:attrName>
                                        </p:attrNameLst>
                                      </p:cBhvr>
                                      <p:to>
                                        <p:strVal val="visible"/>
                                      </p:to>
                                    </p:set>
                                  </p:childTnLst>
                                </p:cTn>
                              </p:par>
                              <p:par>
                                <p:cTn id="54" presetID="1" presetClass="entr" presetSubtype="0" fill="hold" nodeType="withEffect">
                                  <p:stCondLst>
                                    <p:cond delay="2000"/>
                                  </p:stCondLst>
                                  <p:childTnLst>
                                    <p:set>
                                      <p:cBhvr>
                                        <p:cTn id="55"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P spid="122" grpId="0" animBg="1"/>
      <p:bldP spid="123" grpId="0" animBg="1"/>
      <p:bldP spid="124" grpId="0" animBg="1"/>
      <p:bldP spid="125" grpId="0" animBg="1"/>
      <p:bldP spid="126" grpId="0" animBg="1"/>
      <p:bldP spid="3" grpId="0" animBg="1"/>
      <p:bldP spid="257"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Rectangle 2"/>
          <p:cNvSpPr>
            <a:spLocks noGrp="1" noChangeArrowheads="1"/>
          </p:cNvSpPr>
          <p:nvPr>
            <p:ph type="title"/>
          </p:nvPr>
        </p:nvSpPr>
        <p:spPr>
          <a:xfrm>
            <a:off x="256127" y="230918"/>
            <a:ext cx="6416521" cy="470891"/>
          </a:xfrm>
        </p:spPr>
        <p:txBody>
          <a:bodyPr/>
          <a:lstStyle/>
          <a:p>
            <a:pPr>
              <a:defRPr/>
            </a:pPr>
            <a:r>
              <a:rPr lang="en-US" sz="3600" dirty="0">
                <a:latin typeface="Gill Sans MT" charset="0"/>
              </a:rPr>
              <a:t>Summary:  switches vs. routers</a:t>
            </a:r>
          </a:p>
        </p:txBody>
      </p:sp>
      <p:sp>
        <p:nvSpPr>
          <p:cNvPr id="71685" name="Rectangle 3"/>
          <p:cNvSpPr>
            <a:spLocks noGrp="1" noChangeArrowheads="1"/>
          </p:cNvSpPr>
          <p:nvPr>
            <p:ph type="body" idx="1"/>
          </p:nvPr>
        </p:nvSpPr>
        <p:spPr>
          <a:xfrm>
            <a:off x="290121" y="1112108"/>
            <a:ext cx="3898820" cy="5263978"/>
          </a:xfrm>
        </p:spPr>
        <p:txBody>
          <a:bodyPr/>
          <a:lstStyle/>
          <a:p>
            <a:pPr marL="0" indent="0">
              <a:lnSpc>
                <a:spcPct val="80000"/>
              </a:lnSpc>
              <a:buNone/>
              <a:defRPr/>
            </a:pPr>
            <a:r>
              <a:rPr lang="en-US" sz="2400" dirty="0">
                <a:solidFill>
                  <a:srgbClr val="000099"/>
                </a:solidFill>
                <a:latin typeface="Gill Sans MT" charset="0"/>
              </a:rPr>
              <a:t>both are store-and-forward: </a:t>
            </a:r>
          </a:p>
          <a:p>
            <a:pPr marL="173831" indent="-173831">
              <a:defRPr/>
            </a:pPr>
            <a:r>
              <a:rPr lang="en-US" sz="2400" i="1" dirty="0">
                <a:solidFill>
                  <a:srgbClr val="CC0000"/>
                </a:solidFill>
                <a:latin typeface="Gill Sans MT" charset="0"/>
              </a:rPr>
              <a:t>routers: </a:t>
            </a:r>
            <a:r>
              <a:rPr lang="en-US" sz="2400" dirty="0">
                <a:latin typeface="Gill Sans MT" charset="0"/>
              </a:rPr>
              <a:t>network-layer devices (examine network-layer headers)</a:t>
            </a:r>
          </a:p>
          <a:p>
            <a:pPr marL="173831" indent="-173831">
              <a:defRPr/>
            </a:pPr>
            <a:r>
              <a:rPr lang="en-US" sz="2400" i="1" dirty="0">
                <a:solidFill>
                  <a:srgbClr val="CC0000"/>
                </a:solidFill>
                <a:latin typeface="Gill Sans MT" charset="0"/>
              </a:rPr>
              <a:t>switches</a:t>
            </a:r>
            <a:r>
              <a:rPr lang="en-US" sz="2400" i="1" dirty="0">
                <a:latin typeface="Gill Sans MT" charset="0"/>
              </a:rPr>
              <a:t>: </a:t>
            </a:r>
            <a:r>
              <a:rPr lang="en-US" sz="2400" dirty="0">
                <a:latin typeface="Gill Sans MT" charset="0"/>
              </a:rPr>
              <a:t>link-layer devices (examine link-layer headers)</a:t>
            </a:r>
          </a:p>
          <a:p>
            <a:pPr marL="0" indent="0">
              <a:lnSpc>
                <a:spcPct val="80000"/>
              </a:lnSpc>
              <a:spcBef>
                <a:spcPts val="0"/>
              </a:spcBef>
              <a:buNone/>
              <a:defRPr/>
            </a:pPr>
            <a:endParaRPr lang="en-US" sz="2400" i="1" dirty="0">
              <a:solidFill>
                <a:srgbClr val="CC0000"/>
              </a:solidFill>
              <a:latin typeface="Gill Sans MT" charset="0"/>
            </a:endParaRPr>
          </a:p>
          <a:p>
            <a:pPr marL="0" indent="0">
              <a:lnSpc>
                <a:spcPct val="80000"/>
              </a:lnSpc>
              <a:spcBef>
                <a:spcPts val="0"/>
              </a:spcBef>
              <a:buNone/>
              <a:defRPr/>
            </a:pPr>
            <a:r>
              <a:rPr lang="en-US" sz="2400" dirty="0">
                <a:solidFill>
                  <a:srgbClr val="000099"/>
                </a:solidFill>
                <a:latin typeface="Gill Sans MT" charset="0"/>
              </a:rPr>
              <a:t>both have forwarding tables:</a:t>
            </a:r>
          </a:p>
          <a:p>
            <a:pPr marL="173831" indent="-173831">
              <a:lnSpc>
                <a:spcPct val="80000"/>
              </a:lnSpc>
              <a:defRPr/>
            </a:pPr>
            <a:r>
              <a:rPr lang="en-US" sz="2400" i="1" dirty="0">
                <a:solidFill>
                  <a:srgbClr val="CC0000"/>
                </a:solidFill>
                <a:latin typeface="Gill Sans MT" charset="0"/>
              </a:rPr>
              <a:t>routers: </a:t>
            </a:r>
            <a:r>
              <a:rPr lang="en-US" sz="2400" dirty="0">
                <a:latin typeface="Gill Sans MT" charset="0"/>
              </a:rPr>
              <a:t>compute tables using routing algorithms, IP addresses</a:t>
            </a:r>
          </a:p>
          <a:p>
            <a:pPr marL="173831" indent="-173831">
              <a:lnSpc>
                <a:spcPct val="80000"/>
              </a:lnSpc>
              <a:defRPr/>
            </a:pPr>
            <a:r>
              <a:rPr lang="en-US" sz="2400" i="1" dirty="0">
                <a:solidFill>
                  <a:srgbClr val="CC0000"/>
                </a:solidFill>
                <a:latin typeface="Gill Sans MT" charset="0"/>
              </a:rPr>
              <a:t>switches: </a:t>
            </a:r>
            <a:r>
              <a:rPr lang="en-US" sz="2400" dirty="0">
                <a:latin typeface="Gill Sans MT" charset="0"/>
              </a:rPr>
              <a:t>learn forwarding table using flooding, learning, MAC addresses </a:t>
            </a:r>
          </a:p>
        </p:txBody>
      </p:sp>
      <p:sp>
        <p:nvSpPr>
          <p:cNvPr id="179205" name="Freeform 3"/>
          <p:cNvSpPr>
            <a:spLocks/>
          </p:cNvSpPr>
          <p:nvPr/>
        </p:nvSpPr>
        <p:spPr bwMode="auto">
          <a:xfrm flipH="1">
            <a:off x="6050758" y="2434830"/>
            <a:ext cx="478631" cy="639365"/>
          </a:xfrm>
          <a:custGeom>
            <a:avLst/>
            <a:gdLst>
              <a:gd name="T0" fmla="*/ 2147483647 w 402"/>
              <a:gd name="T1" fmla="*/ 2147483647 h 537"/>
              <a:gd name="T2" fmla="*/ 2147483647 w 402"/>
              <a:gd name="T3" fmla="*/ 0 h 537"/>
              <a:gd name="T4" fmla="*/ 0 w 402"/>
              <a:gd name="T5" fmla="*/ 2147483647 h 537"/>
              <a:gd name="T6" fmla="*/ 2147483647 w 402"/>
              <a:gd name="T7" fmla="*/ 2147483647 h 537"/>
              <a:gd name="T8" fmla="*/ 2147483647 w 402"/>
              <a:gd name="T9" fmla="*/ 2147483647 h 537"/>
              <a:gd name="T10" fmla="*/ 0 60000 65536"/>
              <a:gd name="T11" fmla="*/ 0 60000 65536"/>
              <a:gd name="T12" fmla="*/ 0 60000 65536"/>
              <a:gd name="T13" fmla="*/ 0 60000 65536"/>
              <a:gd name="T14" fmla="*/ 0 60000 65536"/>
              <a:gd name="T15" fmla="*/ 0 w 402"/>
              <a:gd name="T16" fmla="*/ 0 h 537"/>
              <a:gd name="T17" fmla="*/ 402 w 402"/>
              <a:gd name="T18" fmla="*/ 537 h 537"/>
            </a:gdLst>
            <a:ahLst/>
            <a:cxnLst>
              <a:cxn ang="T10">
                <a:pos x="T0" y="T1"/>
              </a:cxn>
              <a:cxn ang="T11">
                <a:pos x="T2" y="T3"/>
              </a:cxn>
              <a:cxn ang="T12">
                <a:pos x="T4" y="T5"/>
              </a:cxn>
              <a:cxn ang="T13">
                <a:pos x="T6" y="T7"/>
              </a:cxn>
              <a:cxn ang="T14">
                <a:pos x="T8" y="T9"/>
              </a:cxn>
            </a:cxnLst>
            <a:rect l="T15" t="T16" r="T17" b="T18"/>
            <a:pathLst>
              <a:path w="402" h="537">
                <a:moveTo>
                  <a:pt x="402" y="363"/>
                </a:moveTo>
                <a:lnTo>
                  <a:pt x="28" y="0"/>
                </a:lnTo>
                <a:lnTo>
                  <a:pt x="0" y="470"/>
                </a:lnTo>
                <a:lnTo>
                  <a:pt x="242" y="537"/>
                </a:lnTo>
                <a:lnTo>
                  <a:pt x="402" y="363"/>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79206" name="Freeform 10"/>
          <p:cNvSpPr>
            <a:spLocks/>
          </p:cNvSpPr>
          <p:nvPr/>
        </p:nvSpPr>
        <p:spPr bwMode="auto">
          <a:xfrm>
            <a:off x="6041233" y="1490664"/>
            <a:ext cx="270272" cy="1183481"/>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79207" name="Rectangle 23"/>
          <p:cNvSpPr>
            <a:spLocks noChangeArrowheads="1"/>
          </p:cNvSpPr>
          <p:nvPr/>
        </p:nvSpPr>
        <p:spPr bwMode="auto">
          <a:xfrm>
            <a:off x="5123261" y="1495426"/>
            <a:ext cx="972740" cy="1159669"/>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solidFill>
                <a:srgbClr val="000000"/>
              </a:solidFill>
              <a:cs typeface="Arial" charset="0"/>
            </a:endParaRPr>
          </a:p>
        </p:txBody>
      </p:sp>
      <p:sp>
        <p:nvSpPr>
          <p:cNvPr id="179208" name="Rectangle 24"/>
          <p:cNvSpPr>
            <a:spLocks noChangeArrowheads="1"/>
          </p:cNvSpPr>
          <p:nvPr/>
        </p:nvSpPr>
        <p:spPr bwMode="auto">
          <a:xfrm>
            <a:off x="5087542" y="1549004"/>
            <a:ext cx="954881" cy="1152525"/>
          </a:xfrm>
          <a:prstGeom prst="rect">
            <a:avLst/>
          </a:prstGeom>
          <a:solidFill>
            <a:schemeClr val="bg1"/>
          </a:solidFill>
          <a:ln w="28575">
            <a:solidFill>
              <a:schemeClr val="tx1"/>
            </a:solidFill>
            <a:miter lim="800000"/>
            <a:headEnd/>
            <a:tailEnd/>
          </a:ln>
        </p:spPr>
        <p:txBody>
          <a:bodyPr wrap="none" anchor="ctr"/>
          <a:lstStyle/>
          <a:p>
            <a:endParaRPr lang="en-US" dirty="0">
              <a:solidFill>
                <a:srgbClr val="000000"/>
              </a:solidFill>
              <a:cs typeface="Arial" charset="0"/>
            </a:endParaRPr>
          </a:p>
        </p:txBody>
      </p:sp>
      <p:sp>
        <p:nvSpPr>
          <p:cNvPr id="179209" name="Line 25"/>
          <p:cNvSpPr>
            <a:spLocks noChangeShapeType="1"/>
          </p:cNvSpPr>
          <p:nvPr/>
        </p:nvSpPr>
        <p:spPr bwMode="auto">
          <a:xfrm>
            <a:off x="5087541" y="1787130"/>
            <a:ext cx="947738" cy="2381"/>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79210" name="Text Box 26"/>
          <p:cNvSpPr txBox="1">
            <a:spLocks noChangeArrowheads="1"/>
          </p:cNvSpPr>
          <p:nvPr/>
        </p:nvSpPr>
        <p:spPr bwMode="auto">
          <a:xfrm>
            <a:off x="5055395" y="1524000"/>
            <a:ext cx="988219" cy="14457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ct val="110000"/>
              </a:lnSpc>
            </a:pPr>
            <a:r>
              <a:rPr lang="en-US" sz="1350" i="0" dirty="0">
                <a:solidFill>
                  <a:srgbClr val="000000"/>
                </a:solidFill>
                <a:latin typeface="Arial" charset="0"/>
                <a:cs typeface="Arial" charset="0"/>
              </a:rPr>
              <a:t>application</a:t>
            </a:r>
          </a:p>
          <a:p>
            <a:pPr algn="ctr">
              <a:lnSpc>
                <a:spcPct val="110000"/>
              </a:lnSpc>
            </a:pPr>
            <a:r>
              <a:rPr lang="en-US" sz="1350" i="0" dirty="0">
                <a:solidFill>
                  <a:srgbClr val="000000"/>
                </a:solidFill>
                <a:latin typeface="Arial" charset="0"/>
                <a:cs typeface="Arial" charset="0"/>
              </a:rPr>
              <a:t>transport</a:t>
            </a:r>
          </a:p>
          <a:p>
            <a:pPr algn="ctr">
              <a:lnSpc>
                <a:spcPct val="110000"/>
              </a:lnSpc>
            </a:pPr>
            <a:r>
              <a:rPr lang="en-US" sz="1350" i="0" dirty="0">
                <a:solidFill>
                  <a:srgbClr val="000000"/>
                </a:solidFill>
                <a:latin typeface="Arial" charset="0"/>
                <a:cs typeface="Arial" charset="0"/>
              </a:rPr>
              <a:t>network</a:t>
            </a:r>
          </a:p>
          <a:p>
            <a:pPr algn="ctr">
              <a:lnSpc>
                <a:spcPct val="110000"/>
              </a:lnSpc>
            </a:pPr>
            <a:r>
              <a:rPr lang="en-US" sz="1350" i="0" dirty="0">
                <a:solidFill>
                  <a:srgbClr val="000000"/>
                </a:solidFill>
                <a:latin typeface="Arial" charset="0"/>
                <a:cs typeface="Arial" charset="0"/>
              </a:rPr>
              <a:t>link</a:t>
            </a:r>
          </a:p>
          <a:p>
            <a:pPr algn="ctr">
              <a:lnSpc>
                <a:spcPct val="110000"/>
              </a:lnSpc>
            </a:pPr>
            <a:r>
              <a:rPr lang="en-US" sz="1350" i="0" dirty="0">
                <a:solidFill>
                  <a:srgbClr val="000000"/>
                </a:solidFill>
                <a:latin typeface="Arial" charset="0"/>
                <a:cs typeface="Arial" charset="0"/>
              </a:rPr>
              <a:t>physical</a:t>
            </a:r>
          </a:p>
        </p:txBody>
      </p:sp>
      <p:sp>
        <p:nvSpPr>
          <p:cNvPr id="179211" name="Line 27"/>
          <p:cNvSpPr>
            <a:spLocks noChangeShapeType="1"/>
          </p:cNvSpPr>
          <p:nvPr/>
        </p:nvSpPr>
        <p:spPr bwMode="auto">
          <a:xfrm>
            <a:off x="5093494" y="2027636"/>
            <a:ext cx="947738" cy="2381"/>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79212" name="Line 28"/>
          <p:cNvSpPr>
            <a:spLocks noChangeShapeType="1"/>
          </p:cNvSpPr>
          <p:nvPr/>
        </p:nvSpPr>
        <p:spPr bwMode="auto">
          <a:xfrm>
            <a:off x="5097066" y="2238376"/>
            <a:ext cx="947738" cy="2381"/>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79213" name="Line 29"/>
          <p:cNvSpPr>
            <a:spLocks noChangeShapeType="1"/>
          </p:cNvSpPr>
          <p:nvPr/>
        </p:nvSpPr>
        <p:spPr bwMode="auto">
          <a:xfrm>
            <a:off x="5097066" y="2445545"/>
            <a:ext cx="947738" cy="2381"/>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nvGrpSpPr>
          <p:cNvPr id="179214" name="Group 88"/>
          <p:cNvGrpSpPr>
            <a:grpSpLocks/>
          </p:cNvGrpSpPr>
          <p:nvPr/>
        </p:nvGrpSpPr>
        <p:grpSpPr bwMode="auto">
          <a:xfrm>
            <a:off x="6180536" y="3501629"/>
            <a:ext cx="1040606" cy="788194"/>
            <a:chOff x="3601" y="168"/>
            <a:chExt cx="874" cy="662"/>
          </a:xfrm>
        </p:grpSpPr>
        <p:sp>
          <p:nvSpPr>
            <p:cNvPr id="179263" name="Rectangle 89"/>
            <p:cNvSpPr>
              <a:spLocks noChangeArrowheads="1"/>
            </p:cNvSpPr>
            <p:nvPr/>
          </p:nvSpPr>
          <p:spPr bwMode="auto">
            <a:xfrm>
              <a:off x="3658" y="168"/>
              <a:ext cx="817" cy="596"/>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solidFill>
                  <a:srgbClr val="000000"/>
                </a:solidFill>
                <a:cs typeface="Arial" charset="0"/>
              </a:endParaRPr>
            </a:p>
          </p:txBody>
        </p:sp>
        <p:sp>
          <p:nvSpPr>
            <p:cNvPr id="179264" name="Rectangle 90"/>
            <p:cNvSpPr>
              <a:spLocks noChangeArrowheads="1"/>
            </p:cNvSpPr>
            <p:nvPr/>
          </p:nvSpPr>
          <p:spPr bwMode="auto">
            <a:xfrm>
              <a:off x="3628" y="213"/>
              <a:ext cx="802" cy="596"/>
            </a:xfrm>
            <a:prstGeom prst="rect">
              <a:avLst/>
            </a:prstGeom>
            <a:solidFill>
              <a:schemeClr val="bg1"/>
            </a:solidFill>
            <a:ln w="28575">
              <a:solidFill>
                <a:schemeClr val="tx1"/>
              </a:solidFill>
              <a:miter lim="800000"/>
              <a:headEnd/>
              <a:tailEnd/>
            </a:ln>
          </p:spPr>
          <p:txBody>
            <a:bodyPr wrap="none" anchor="ctr"/>
            <a:lstStyle/>
            <a:p>
              <a:endParaRPr lang="en-US" dirty="0">
                <a:solidFill>
                  <a:srgbClr val="000000"/>
                </a:solidFill>
                <a:cs typeface="Arial" charset="0"/>
              </a:endParaRPr>
            </a:p>
          </p:txBody>
        </p:sp>
        <p:sp>
          <p:nvSpPr>
            <p:cNvPr id="179265" name="Line 91"/>
            <p:cNvSpPr>
              <a:spLocks noChangeShapeType="1"/>
            </p:cNvSpPr>
            <p:nvPr/>
          </p:nvSpPr>
          <p:spPr bwMode="auto">
            <a:xfrm>
              <a:off x="3628" y="413"/>
              <a:ext cx="796" cy="2"/>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79266" name="Text Box 92"/>
            <p:cNvSpPr txBox="1">
              <a:spLocks noChangeArrowheads="1"/>
            </p:cNvSpPr>
            <p:nvPr/>
          </p:nvSpPr>
          <p:spPr bwMode="auto">
            <a:xfrm>
              <a:off x="3601" y="192"/>
              <a:ext cx="830" cy="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ct val="110000"/>
                </a:lnSpc>
              </a:pPr>
              <a:r>
                <a:rPr lang="en-US" sz="1350" i="0" dirty="0">
                  <a:solidFill>
                    <a:srgbClr val="000000"/>
                  </a:solidFill>
                  <a:latin typeface="Arial" charset="0"/>
                  <a:cs typeface="Arial" charset="0"/>
                </a:rPr>
                <a:t>network</a:t>
              </a:r>
            </a:p>
            <a:p>
              <a:pPr algn="ctr">
                <a:lnSpc>
                  <a:spcPct val="110000"/>
                </a:lnSpc>
              </a:pPr>
              <a:r>
                <a:rPr lang="en-US" sz="1350" i="0" dirty="0">
                  <a:solidFill>
                    <a:srgbClr val="000000"/>
                  </a:solidFill>
                  <a:latin typeface="Arial" charset="0"/>
                  <a:cs typeface="Arial" charset="0"/>
                </a:rPr>
                <a:t>link</a:t>
              </a:r>
            </a:p>
            <a:p>
              <a:pPr algn="ctr">
                <a:lnSpc>
                  <a:spcPct val="110000"/>
                </a:lnSpc>
              </a:pPr>
              <a:r>
                <a:rPr lang="en-US" sz="1350" i="0" dirty="0">
                  <a:solidFill>
                    <a:srgbClr val="000000"/>
                  </a:solidFill>
                  <a:latin typeface="Arial" charset="0"/>
                  <a:cs typeface="Arial" charset="0"/>
                </a:rPr>
                <a:t>physical</a:t>
              </a:r>
            </a:p>
          </p:txBody>
        </p:sp>
        <p:sp>
          <p:nvSpPr>
            <p:cNvPr id="179267" name="Line 93"/>
            <p:cNvSpPr>
              <a:spLocks noChangeShapeType="1"/>
            </p:cNvSpPr>
            <p:nvPr/>
          </p:nvSpPr>
          <p:spPr bwMode="auto">
            <a:xfrm>
              <a:off x="3633" y="615"/>
              <a:ext cx="796" cy="2"/>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grpSp>
        <p:nvGrpSpPr>
          <p:cNvPr id="179215" name="Group 94"/>
          <p:cNvGrpSpPr>
            <a:grpSpLocks/>
          </p:cNvGrpSpPr>
          <p:nvPr/>
        </p:nvGrpSpPr>
        <p:grpSpPr bwMode="auto">
          <a:xfrm>
            <a:off x="6434139" y="2432449"/>
            <a:ext cx="1040606" cy="560784"/>
            <a:chOff x="4696" y="597"/>
            <a:chExt cx="874" cy="471"/>
          </a:xfrm>
        </p:grpSpPr>
        <p:sp>
          <p:nvSpPr>
            <p:cNvPr id="179259" name="Rectangle 95"/>
            <p:cNvSpPr>
              <a:spLocks noChangeArrowheads="1"/>
            </p:cNvSpPr>
            <p:nvPr/>
          </p:nvSpPr>
          <p:spPr bwMode="auto">
            <a:xfrm>
              <a:off x="4753" y="597"/>
              <a:ext cx="817" cy="416"/>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solidFill>
                  <a:srgbClr val="000000"/>
                </a:solidFill>
                <a:cs typeface="Arial" charset="0"/>
              </a:endParaRPr>
            </a:p>
          </p:txBody>
        </p:sp>
        <p:sp>
          <p:nvSpPr>
            <p:cNvPr id="179260" name="Rectangle 96"/>
            <p:cNvSpPr>
              <a:spLocks noChangeArrowheads="1"/>
            </p:cNvSpPr>
            <p:nvPr/>
          </p:nvSpPr>
          <p:spPr bwMode="auto">
            <a:xfrm>
              <a:off x="4723" y="642"/>
              <a:ext cx="802" cy="413"/>
            </a:xfrm>
            <a:prstGeom prst="rect">
              <a:avLst/>
            </a:prstGeom>
            <a:solidFill>
              <a:schemeClr val="bg1"/>
            </a:solidFill>
            <a:ln w="28575">
              <a:solidFill>
                <a:schemeClr val="tx1"/>
              </a:solidFill>
              <a:miter lim="800000"/>
              <a:headEnd/>
              <a:tailEnd/>
            </a:ln>
          </p:spPr>
          <p:txBody>
            <a:bodyPr wrap="none" anchor="ctr"/>
            <a:lstStyle/>
            <a:p>
              <a:endParaRPr lang="en-US" dirty="0">
                <a:solidFill>
                  <a:srgbClr val="000000"/>
                </a:solidFill>
                <a:cs typeface="Arial" charset="0"/>
              </a:endParaRPr>
            </a:p>
          </p:txBody>
        </p:sp>
        <p:sp>
          <p:nvSpPr>
            <p:cNvPr id="179261" name="Line 97"/>
            <p:cNvSpPr>
              <a:spLocks noChangeShapeType="1"/>
            </p:cNvSpPr>
            <p:nvPr/>
          </p:nvSpPr>
          <p:spPr bwMode="auto">
            <a:xfrm>
              <a:off x="4723" y="842"/>
              <a:ext cx="796" cy="2"/>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79262" name="Text Box 98"/>
            <p:cNvSpPr txBox="1">
              <a:spLocks noChangeArrowheads="1"/>
            </p:cNvSpPr>
            <p:nvPr/>
          </p:nvSpPr>
          <p:spPr bwMode="auto">
            <a:xfrm>
              <a:off x="4696" y="621"/>
              <a:ext cx="830" cy="4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ct val="110000"/>
                </a:lnSpc>
              </a:pPr>
              <a:r>
                <a:rPr lang="en-US" sz="1350" i="0" dirty="0">
                  <a:solidFill>
                    <a:srgbClr val="000000"/>
                  </a:solidFill>
                  <a:latin typeface="Arial" charset="0"/>
                  <a:cs typeface="Arial" charset="0"/>
                </a:rPr>
                <a:t>link</a:t>
              </a:r>
            </a:p>
            <a:p>
              <a:pPr algn="ctr">
                <a:lnSpc>
                  <a:spcPct val="110000"/>
                </a:lnSpc>
              </a:pPr>
              <a:r>
                <a:rPr lang="en-US" sz="1350" i="0" dirty="0">
                  <a:solidFill>
                    <a:srgbClr val="000000"/>
                  </a:solidFill>
                  <a:latin typeface="Arial" charset="0"/>
                  <a:cs typeface="Arial" charset="0"/>
                </a:rPr>
                <a:t>physical</a:t>
              </a:r>
            </a:p>
          </p:txBody>
        </p:sp>
      </p:grpSp>
      <p:sp>
        <p:nvSpPr>
          <p:cNvPr id="179216" name="Text Box 167"/>
          <p:cNvSpPr txBox="1">
            <a:spLocks noChangeArrowheads="1"/>
          </p:cNvSpPr>
          <p:nvPr/>
        </p:nvSpPr>
        <p:spPr bwMode="auto">
          <a:xfrm>
            <a:off x="5534026" y="3109912"/>
            <a:ext cx="723275" cy="30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350" b="1" i="0" dirty="0">
                <a:solidFill>
                  <a:srgbClr val="000000"/>
                </a:solidFill>
                <a:latin typeface="Arial" charset="0"/>
                <a:cs typeface="Arial" charset="0"/>
              </a:rPr>
              <a:t>switch</a:t>
            </a:r>
          </a:p>
        </p:txBody>
      </p:sp>
      <p:grpSp>
        <p:nvGrpSpPr>
          <p:cNvPr id="179217" name="Group 39"/>
          <p:cNvGrpSpPr>
            <a:grpSpLocks/>
          </p:cNvGrpSpPr>
          <p:nvPr/>
        </p:nvGrpSpPr>
        <p:grpSpPr bwMode="auto">
          <a:xfrm>
            <a:off x="4449367" y="2028824"/>
            <a:ext cx="754857" cy="253603"/>
            <a:chOff x="1070" y="918"/>
            <a:chExt cx="634" cy="213"/>
          </a:xfrm>
        </p:grpSpPr>
        <p:sp>
          <p:nvSpPr>
            <p:cNvPr id="71738" name="Rectangle 40"/>
            <p:cNvSpPr>
              <a:spLocks noChangeArrowheads="1"/>
            </p:cNvSpPr>
            <p:nvPr/>
          </p:nvSpPr>
          <p:spPr bwMode="auto">
            <a:xfrm>
              <a:off x="1082" y="939"/>
              <a:ext cx="576" cy="13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CC0000"/>
                </a:solidFill>
                <a:latin typeface="Arial" charset="0"/>
                <a:cs typeface="Arial" charset="0"/>
              </a:endParaRPr>
            </a:p>
          </p:txBody>
        </p:sp>
        <p:sp>
          <p:nvSpPr>
            <p:cNvPr id="179258" name="Text Box 4"/>
            <p:cNvSpPr txBox="1">
              <a:spLocks noChangeArrowheads="1"/>
            </p:cNvSpPr>
            <p:nvPr/>
          </p:nvSpPr>
          <p:spPr bwMode="auto">
            <a:xfrm>
              <a:off x="1070" y="918"/>
              <a:ext cx="634"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r>
                <a:rPr lang="en-US" sz="1050" i="0" dirty="0">
                  <a:solidFill>
                    <a:srgbClr val="CC0000"/>
                  </a:solidFill>
                  <a:latin typeface="Arial" charset="0"/>
                  <a:cs typeface="Arial" charset="0"/>
                </a:rPr>
                <a:t>datagram</a:t>
              </a:r>
            </a:p>
          </p:txBody>
        </p:sp>
      </p:grpSp>
      <p:sp>
        <p:nvSpPr>
          <p:cNvPr id="179218" name="Rectangle 57"/>
          <p:cNvSpPr>
            <a:spLocks noChangeArrowheads="1"/>
          </p:cNvSpPr>
          <p:nvPr/>
        </p:nvSpPr>
        <p:spPr bwMode="auto">
          <a:xfrm>
            <a:off x="5049442" y="4302920"/>
            <a:ext cx="972740" cy="1159669"/>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solidFill>
                <a:srgbClr val="000000"/>
              </a:solidFill>
              <a:cs typeface="Arial" charset="0"/>
            </a:endParaRPr>
          </a:p>
        </p:txBody>
      </p:sp>
      <p:sp>
        <p:nvSpPr>
          <p:cNvPr id="179219" name="Rectangle 58"/>
          <p:cNvSpPr>
            <a:spLocks noChangeArrowheads="1"/>
          </p:cNvSpPr>
          <p:nvPr/>
        </p:nvSpPr>
        <p:spPr bwMode="auto">
          <a:xfrm>
            <a:off x="5013724" y="4356497"/>
            <a:ext cx="954881" cy="1152525"/>
          </a:xfrm>
          <a:prstGeom prst="rect">
            <a:avLst/>
          </a:prstGeom>
          <a:solidFill>
            <a:schemeClr val="bg1"/>
          </a:solidFill>
          <a:ln w="28575">
            <a:solidFill>
              <a:schemeClr val="tx1"/>
            </a:solidFill>
            <a:miter lim="800000"/>
            <a:headEnd/>
            <a:tailEnd/>
          </a:ln>
        </p:spPr>
        <p:txBody>
          <a:bodyPr wrap="none" anchor="ctr"/>
          <a:lstStyle/>
          <a:p>
            <a:endParaRPr lang="en-US" dirty="0">
              <a:solidFill>
                <a:srgbClr val="000000"/>
              </a:solidFill>
              <a:cs typeface="Arial" charset="0"/>
            </a:endParaRPr>
          </a:p>
        </p:txBody>
      </p:sp>
      <p:sp>
        <p:nvSpPr>
          <p:cNvPr id="179220" name="Line 59"/>
          <p:cNvSpPr>
            <a:spLocks noChangeShapeType="1"/>
          </p:cNvSpPr>
          <p:nvPr/>
        </p:nvSpPr>
        <p:spPr bwMode="auto">
          <a:xfrm>
            <a:off x="5013722" y="4594624"/>
            <a:ext cx="947738" cy="2381"/>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79221" name="Text Box 60"/>
          <p:cNvSpPr txBox="1">
            <a:spLocks noChangeArrowheads="1"/>
          </p:cNvSpPr>
          <p:nvPr/>
        </p:nvSpPr>
        <p:spPr bwMode="auto">
          <a:xfrm>
            <a:off x="4981576" y="4331494"/>
            <a:ext cx="988219" cy="14457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ct val="110000"/>
              </a:lnSpc>
            </a:pPr>
            <a:r>
              <a:rPr lang="en-US" sz="1350" i="0" dirty="0">
                <a:solidFill>
                  <a:srgbClr val="000000"/>
                </a:solidFill>
                <a:latin typeface="Arial" charset="0"/>
                <a:cs typeface="Arial" charset="0"/>
              </a:rPr>
              <a:t>application</a:t>
            </a:r>
          </a:p>
          <a:p>
            <a:pPr algn="ctr">
              <a:lnSpc>
                <a:spcPct val="110000"/>
              </a:lnSpc>
            </a:pPr>
            <a:r>
              <a:rPr lang="en-US" sz="1350" i="0" dirty="0">
                <a:solidFill>
                  <a:srgbClr val="000000"/>
                </a:solidFill>
                <a:latin typeface="Arial" charset="0"/>
                <a:cs typeface="Arial" charset="0"/>
              </a:rPr>
              <a:t>transport</a:t>
            </a:r>
          </a:p>
          <a:p>
            <a:pPr algn="ctr">
              <a:lnSpc>
                <a:spcPct val="110000"/>
              </a:lnSpc>
            </a:pPr>
            <a:r>
              <a:rPr lang="en-US" sz="1350" i="0" dirty="0">
                <a:solidFill>
                  <a:srgbClr val="000000"/>
                </a:solidFill>
                <a:latin typeface="Arial" charset="0"/>
                <a:cs typeface="Arial" charset="0"/>
              </a:rPr>
              <a:t>network</a:t>
            </a:r>
          </a:p>
          <a:p>
            <a:pPr algn="ctr">
              <a:lnSpc>
                <a:spcPct val="110000"/>
              </a:lnSpc>
            </a:pPr>
            <a:r>
              <a:rPr lang="en-US" sz="1350" i="0" dirty="0">
                <a:solidFill>
                  <a:srgbClr val="000000"/>
                </a:solidFill>
                <a:latin typeface="Arial" charset="0"/>
                <a:cs typeface="Arial" charset="0"/>
              </a:rPr>
              <a:t>link</a:t>
            </a:r>
          </a:p>
          <a:p>
            <a:pPr algn="ctr">
              <a:lnSpc>
                <a:spcPct val="110000"/>
              </a:lnSpc>
            </a:pPr>
            <a:r>
              <a:rPr lang="en-US" sz="1350" i="0" dirty="0">
                <a:solidFill>
                  <a:srgbClr val="000000"/>
                </a:solidFill>
                <a:latin typeface="Arial" charset="0"/>
                <a:cs typeface="Arial" charset="0"/>
              </a:rPr>
              <a:t>physical</a:t>
            </a:r>
          </a:p>
        </p:txBody>
      </p:sp>
      <p:sp>
        <p:nvSpPr>
          <p:cNvPr id="179222" name="Line 61"/>
          <p:cNvSpPr>
            <a:spLocks noChangeShapeType="1"/>
          </p:cNvSpPr>
          <p:nvPr/>
        </p:nvSpPr>
        <p:spPr bwMode="auto">
          <a:xfrm>
            <a:off x="5019675" y="4835130"/>
            <a:ext cx="947738" cy="2381"/>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79223" name="Line 62"/>
          <p:cNvSpPr>
            <a:spLocks noChangeShapeType="1"/>
          </p:cNvSpPr>
          <p:nvPr/>
        </p:nvSpPr>
        <p:spPr bwMode="auto">
          <a:xfrm>
            <a:off x="5023247" y="5045870"/>
            <a:ext cx="947738" cy="2381"/>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79224" name="Line 63"/>
          <p:cNvSpPr>
            <a:spLocks noChangeShapeType="1"/>
          </p:cNvSpPr>
          <p:nvPr/>
        </p:nvSpPr>
        <p:spPr bwMode="auto">
          <a:xfrm>
            <a:off x="5023247" y="5253039"/>
            <a:ext cx="947738" cy="2381"/>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79225" name="Freeform 49"/>
          <p:cNvSpPr>
            <a:spLocks/>
          </p:cNvSpPr>
          <p:nvPr/>
        </p:nvSpPr>
        <p:spPr bwMode="auto">
          <a:xfrm>
            <a:off x="5997179" y="4307683"/>
            <a:ext cx="285750" cy="1393031"/>
          </a:xfrm>
          <a:custGeom>
            <a:avLst/>
            <a:gdLst>
              <a:gd name="T0" fmla="*/ 0 w 240"/>
              <a:gd name="T1" fmla="*/ 2147483647 h 1170"/>
              <a:gd name="T2" fmla="*/ 2147483647 w 240"/>
              <a:gd name="T3" fmla="*/ 0 h 1170"/>
              <a:gd name="T4" fmla="*/ 2147483647 w 240"/>
              <a:gd name="T5" fmla="*/ 2147483647 h 1170"/>
              <a:gd name="T6" fmla="*/ 2147483647 w 240"/>
              <a:gd name="T7" fmla="*/ 2147483647 h 1170"/>
              <a:gd name="T8" fmla="*/ 0 w 240"/>
              <a:gd name="T9" fmla="*/ 2147483647 h 11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1170">
                <a:moveTo>
                  <a:pt x="0" y="960"/>
                </a:moveTo>
                <a:lnTo>
                  <a:pt x="6" y="0"/>
                </a:lnTo>
                <a:lnTo>
                  <a:pt x="240" y="1092"/>
                </a:lnTo>
                <a:lnTo>
                  <a:pt x="168" y="1170"/>
                </a:lnTo>
                <a:lnTo>
                  <a:pt x="0" y="960"/>
                </a:lnTo>
                <a:close/>
              </a:path>
            </a:pathLst>
          </a:custGeom>
          <a:gradFill rotWithShape="1">
            <a:gsLst>
              <a:gs pos="0">
                <a:srgbClr val="000099"/>
              </a:gs>
              <a:gs pos="100000">
                <a:schemeClr val="bg1"/>
              </a:gs>
            </a:gsLst>
            <a:lin ang="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nvGrpSpPr>
          <p:cNvPr id="179226" name="Group 50"/>
          <p:cNvGrpSpPr>
            <a:grpSpLocks/>
          </p:cNvGrpSpPr>
          <p:nvPr/>
        </p:nvGrpSpPr>
        <p:grpSpPr bwMode="auto">
          <a:xfrm>
            <a:off x="4363642" y="2218138"/>
            <a:ext cx="821531" cy="277416"/>
            <a:chOff x="998" y="1077"/>
            <a:chExt cx="690" cy="233"/>
          </a:xfrm>
        </p:grpSpPr>
        <p:sp>
          <p:nvSpPr>
            <p:cNvPr id="71736" name="Rectangle 51"/>
            <p:cNvSpPr>
              <a:spLocks noChangeArrowheads="1"/>
            </p:cNvSpPr>
            <p:nvPr/>
          </p:nvSpPr>
          <p:spPr bwMode="auto">
            <a:xfrm>
              <a:off x="998" y="1113"/>
              <a:ext cx="690" cy="13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CC0000"/>
                </a:solidFill>
                <a:latin typeface="Arial" charset="0"/>
                <a:cs typeface="Arial" charset="0"/>
              </a:endParaRPr>
            </a:p>
          </p:txBody>
        </p:sp>
        <p:sp>
          <p:nvSpPr>
            <p:cNvPr id="179256" name="Text Box 7"/>
            <p:cNvSpPr txBox="1">
              <a:spLocks noChangeArrowheads="1"/>
            </p:cNvSpPr>
            <p:nvPr/>
          </p:nvSpPr>
          <p:spPr bwMode="auto">
            <a:xfrm>
              <a:off x="1107" y="1077"/>
              <a:ext cx="485"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r>
                <a:rPr lang="en-US" sz="1200" i="0" dirty="0">
                  <a:solidFill>
                    <a:srgbClr val="CC0000"/>
                  </a:solidFill>
                  <a:latin typeface="Arial" charset="0"/>
                  <a:cs typeface="Arial" charset="0"/>
                </a:rPr>
                <a:t>frame</a:t>
              </a:r>
            </a:p>
          </p:txBody>
        </p:sp>
      </p:grpSp>
      <p:sp>
        <p:nvSpPr>
          <p:cNvPr id="179227" name="Freeform 53"/>
          <p:cNvSpPr>
            <a:spLocks/>
          </p:cNvSpPr>
          <p:nvPr/>
        </p:nvSpPr>
        <p:spPr bwMode="auto">
          <a:xfrm>
            <a:off x="5116568" y="1544594"/>
            <a:ext cx="2193131" cy="3780010"/>
          </a:xfrm>
          <a:custGeom>
            <a:avLst/>
            <a:gdLst>
              <a:gd name="T0" fmla="*/ 2147483647 w 1842"/>
              <a:gd name="T1" fmla="*/ 0 h 3348"/>
              <a:gd name="T2" fmla="*/ 2147483647 w 1842"/>
              <a:gd name="T3" fmla="*/ 2147483647 h 3348"/>
              <a:gd name="T4" fmla="*/ 2147483647 w 1842"/>
              <a:gd name="T5" fmla="*/ 2147483647 h 3348"/>
              <a:gd name="T6" fmla="*/ 2147483647 w 1842"/>
              <a:gd name="T7" fmla="*/ 2147483647 h 3348"/>
              <a:gd name="T8" fmla="*/ 2147483647 w 1842"/>
              <a:gd name="T9" fmla="*/ 2147483647 h 3348"/>
              <a:gd name="T10" fmla="*/ 2147483647 w 1842"/>
              <a:gd name="T11" fmla="*/ 2147483647 h 3348"/>
              <a:gd name="T12" fmla="*/ 2147483647 w 1842"/>
              <a:gd name="T13" fmla="*/ 2147483647 h 3348"/>
              <a:gd name="T14" fmla="*/ 2147483647 w 1842"/>
              <a:gd name="T15" fmla="*/ 2147483647 h 3348"/>
              <a:gd name="T16" fmla="*/ 2147483647 w 1842"/>
              <a:gd name="T17" fmla="*/ 2147483647 h 3348"/>
              <a:gd name="T18" fmla="*/ 2147483647 w 1842"/>
              <a:gd name="T19" fmla="*/ 2147483647 h 3348"/>
              <a:gd name="T20" fmla="*/ 2147483647 w 1842"/>
              <a:gd name="T21" fmla="*/ 2147483647 h 3348"/>
              <a:gd name="T22" fmla="*/ 2147483647 w 1842"/>
              <a:gd name="T23" fmla="*/ 2147483647 h 3348"/>
              <a:gd name="T24" fmla="*/ 0 w 1842"/>
              <a:gd name="T25" fmla="*/ 2147483647 h 33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42" h="3348">
                <a:moveTo>
                  <a:pt x="132" y="0"/>
                </a:moveTo>
                <a:lnTo>
                  <a:pt x="138" y="1200"/>
                </a:lnTo>
                <a:lnTo>
                  <a:pt x="1326" y="1200"/>
                </a:lnTo>
                <a:lnTo>
                  <a:pt x="1326" y="948"/>
                </a:lnTo>
                <a:lnTo>
                  <a:pt x="1830" y="948"/>
                </a:lnTo>
                <a:lnTo>
                  <a:pt x="1842" y="2496"/>
                </a:lnTo>
                <a:lnTo>
                  <a:pt x="1656" y="2340"/>
                </a:lnTo>
                <a:lnTo>
                  <a:pt x="1644" y="1896"/>
                </a:lnTo>
                <a:lnTo>
                  <a:pt x="1248" y="1902"/>
                </a:lnTo>
                <a:lnTo>
                  <a:pt x="1230" y="2430"/>
                </a:lnTo>
                <a:lnTo>
                  <a:pt x="774" y="3348"/>
                </a:lnTo>
                <a:lnTo>
                  <a:pt x="6" y="3348"/>
                </a:lnTo>
                <a:lnTo>
                  <a:pt x="0" y="2226"/>
                </a:lnTo>
              </a:path>
            </a:pathLst>
          </a:custGeom>
          <a:noFill/>
          <a:ln w="28575" cap="flat" cmpd="sng">
            <a:solidFill>
              <a:srgbClr val="FF0000"/>
            </a:solidFill>
            <a:prstDash val="solid"/>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nvGrpSpPr>
          <p:cNvPr id="179228" name="Group 54"/>
          <p:cNvGrpSpPr>
            <a:grpSpLocks/>
          </p:cNvGrpSpPr>
          <p:nvPr/>
        </p:nvGrpSpPr>
        <p:grpSpPr bwMode="auto">
          <a:xfrm>
            <a:off x="7192567" y="2482457"/>
            <a:ext cx="821531" cy="277416"/>
            <a:chOff x="998" y="1077"/>
            <a:chExt cx="690" cy="233"/>
          </a:xfrm>
        </p:grpSpPr>
        <p:sp>
          <p:nvSpPr>
            <p:cNvPr id="71734" name="Rectangle 55"/>
            <p:cNvSpPr>
              <a:spLocks noChangeArrowheads="1"/>
            </p:cNvSpPr>
            <p:nvPr/>
          </p:nvSpPr>
          <p:spPr bwMode="auto">
            <a:xfrm>
              <a:off x="998" y="1113"/>
              <a:ext cx="690" cy="13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CC0000"/>
                </a:solidFill>
                <a:latin typeface="Arial" charset="0"/>
                <a:cs typeface="Arial" charset="0"/>
              </a:endParaRPr>
            </a:p>
          </p:txBody>
        </p:sp>
        <p:sp>
          <p:nvSpPr>
            <p:cNvPr id="179254" name="Text Box 7"/>
            <p:cNvSpPr txBox="1">
              <a:spLocks noChangeArrowheads="1"/>
            </p:cNvSpPr>
            <p:nvPr/>
          </p:nvSpPr>
          <p:spPr bwMode="auto">
            <a:xfrm>
              <a:off x="1107" y="1077"/>
              <a:ext cx="485"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r>
                <a:rPr lang="en-US" sz="1200" i="0" dirty="0">
                  <a:solidFill>
                    <a:srgbClr val="CC0000"/>
                  </a:solidFill>
                  <a:latin typeface="Arial" charset="0"/>
                  <a:cs typeface="Arial" charset="0"/>
                </a:rPr>
                <a:t>frame</a:t>
              </a:r>
            </a:p>
          </p:txBody>
        </p:sp>
      </p:grpSp>
      <p:grpSp>
        <p:nvGrpSpPr>
          <p:cNvPr id="179229" name="Group 57"/>
          <p:cNvGrpSpPr>
            <a:grpSpLocks/>
          </p:cNvGrpSpPr>
          <p:nvPr/>
        </p:nvGrpSpPr>
        <p:grpSpPr bwMode="auto">
          <a:xfrm>
            <a:off x="6949680" y="3796907"/>
            <a:ext cx="821531" cy="277416"/>
            <a:chOff x="998" y="1077"/>
            <a:chExt cx="690" cy="233"/>
          </a:xfrm>
        </p:grpSpPr>
        <p:sp>
          <p:nvSpPr>
            <p:cNvPr id="71732" name="Rectangle 58"/>
            <p:cNvSpPr>
              <a:spLocks noChangeArrowheads="1"/>
            </p:cNvSpPr>
            <p:nvPr/>
          </p:nvSpPr>
          <p:spPr bwMode="auto">
            <a:xfrm>
              <a:off x="998" y="1113"/>
              <a:ext cx="690" cy="13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CC0000"/>
                </a:solidFill>
                <a:latin typeface="Arial" charset="0"/>
                <a:cs typeface="Arial" charset="0"/>
              </a:endParaRPr>
            </a:p>
          </p:txBody>
        </p:sp>
        <p:sp>
          <p:nvSpPr>
            <p:cNvPr id="179252" name="Text Box 7"/>
            <p:cNvSpPr txBox="1">
              <a:spLocks noChangeArrowheads="1"/>
            </p:cNvSpPr>
            <p:nvPr/>
          </p:nvSpPr>
          <p:spPr bwMode="auto">
            <a:xfrm>
              <a:off x="1107" y="1077"/>
              <a:ext cx="485"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r>
                <a:rPr lang="en-US" sz="1200" i="0" dirty="0">
                  <a:solidFill>
                    <a:srgbClr val="CC0000"/>
                  </a:solidFill>
                  <a:latin typeface="Arial" charset="0"/>
                  <a:cs typeface="Arial" charset="0"/>
                </a:rPr>
                <a:t>frame</a:t>
              </a:r>
            </a:p>
          </p:txBody>
        </p:sp>
      </p:grpSp>
      <p:grpSp>
        <p:nvGrpSpPr>
          <p:cNvPr id="179230" name="Group 60"/>
          <p:cNvGrpSpPr>
            <a:grpSpLocks/>
          </p:cNvGrpSpPr>
          <p:nvPr/>
        </p:nvGrpSpPr>
        <p:grpSpPr bwMode="auto">
          <a:xfrm>
            <a:off x="6999685" y="3586162"/>
            <a:ext cx="754857" cy="253603"/>
            <a:chOff x="1070" y="918"/>
            <a:chExt cx="634" cy="213"/>
          </a:xfrm>
        </p:grpSpPr>
        <p:sp>
          <p:nvSpPr>
            <p:cNvPr id="71730" name="Rectangle 61"/>
            <p:cNvSpPr>
              <a:spLocks noChangeArrowheads="1"/>
            </p:cNvSpPr>
            <p:nvPr/>
          </p:nvSpPr>
          <p:spPr bwMode="auto">
            <a:xfrm>
              <a:off x="1082" y="939"/>
              <a:ext cx="576" cy="13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CC0000"/>
                </a:solidFill>
                <a:latin typeface="Arial" charset="0"/>
                <a:cs typeface="Arial" charset="0"/>
              </a:endParaRPr>
            </a:p>
          </p:txBody>
        </p:sp>
        <p:sp>
          <p:nvSpPr>
            <p:cNvPr id="179250" name="Text Box 4"/>
            <p:cNvSpPr txBox="1">
              <a:spLocks noChangeArrowheads="1"/>
            </p:cNvSpPr>
            <p:nvPr/>
          </p:nvSpPr>
          <p:spPr bwMode="auto">
            <a:xfrm>
              <a:off x="1070" y="918"/>
              <a:ext cx="634"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r>
                <a:rPr lang="en-US" sz="1050" i="0" dirty="0">
                  <a:solidFill>
                    <a:srgbClr val="CC0000"/>
                  </a:solidFill>
                  <a:latin typeface="Arial" charset="0"/>
                  <a:cs typeface="Arial" charset="0"/>
                </a:rPr>
                <a:t>datagram</a:t>
              </a:r>
            </a:p>
          </p:txBody>
        </p:sp>
      </p:grpSp>
      <p:sp>
        <p:nvSpPr>
          <p:cNvPr id="179231" name="Freeform 63"/>
          <p:cNvSpPr>
            <a:spLocks/>
          </p:cNvSpPr>
          <p:nvPr/>
        </p:nvSpPr>
        <p:spPr bwMode="auto">
          <a:xfrm>
            <a:off x="5961460" y="3507582"/>
            <a:ext cx="271463" cy="692944"/>
          </a:xfrm>
          <a:custGeom>
            <a:avLst/>
            <a:gdLst>
              <a:gd name="T0" fmla="*/ 2147483647 w 228"/>
              <a:gd name="T1" fmla="*/ 0 h 582"/>
              <a:gd name="T2" fmla="*/ 2147483647 w 228"/>
              <a:gd name="T3" fmla="*/ 2147483647 h 582"/>
              <a:gd name="T4" fmla="*/ 2147483647 w 228"/>
              <a:gd name="T5" fmla="*/ 2147483647 h 582"/>
              <a:gd name="T6" fmla="*/ 0 w 228"/>
              <a:gd name="T7" fmla="*/ 2147483647 h 582"/>
              <a:gd name="T8" fmla="*/ 2147483647 w 228"/>
              <a:gd name="T9" fmla="*/ 0 h 5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 h="582">
                <a:moveTo>
                  <a:pt x="228" y="0"/>
                </a:moveTo>
                <a:lnTo>
                  <a:pt x="228" y="582"/>
                </a:lnTo>
                <a:lnTo>
                  <a:pt x="12" y="360"/>
                </a:lnTo>
                <a:lnTo>
                  <a:pt x="0" y="222"/>
                </a:lnTo>
                <a:lnTo>
                  <a:pt x="228" y="0"/>
                </a:lnTo>
                <a:close/>
              </a:path>
            </a:pathLst>
          </a:custGeom>
          <a:gradFill rotWithShape="1">
            <a:gsLst>
              <a:gs pos="0">
                <a:schemeClr val="bg1"/>
              </a:gs>
              <a:gs pos="100000">
                <a:srgbClr val="000099"/>
              </a:gs>
            </a:gsLst>
            <a:lin ang="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nvGrpSpPr>
          <p:cNvPr id="179232" name="Group 44"/>
          <p:cNvGrpSpPr>
            <a:grpSpLocks/>
          </p:cNvGrpSpPr>
          <p:nvPr/>
        </p:nvGrpSpPr>
        <p:grpSpPr bwMode="auto">
          <a:xfrm>
            <a:off x="6004322" y="1868092"/>
            <a:ext cx="571500" cy="520303"/>
            <a:chOff x="-44" y="1473"/>
            <a:chExt cx="981" cy="1105"/>
          </a:xfrm>
        </p:grpSpPr>
        <p:pic>
          <p:nvPicPr>
            <p:cNvPr id="17924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924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9233" name="Group 44"/>
          <p:cNvGrpSpPr>
            <a:grpSpLocks/>
          </p:cNvGrpSpPr>
          <p:nvPr/>
        </p:nvGrpSpPr>
        <p:grpSpPr bwMode="auto">
          <a:xfrm>
            <a:off x="5988844" y="5359005"/>
            <a:ext cx="571500" cy="520303"/>
            <a:chOff x="-44" y="1473"/>
            <a:chExt cx="981" cy="1105"/>
          </a:xfrm>
        </p:grpSpPr>
        <p:pic>
          <p:nvPicPr>
            <p:cNvPr id="179245"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924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pic>
        <p:nvPicPr>
          <p:cNvPr id="717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8099" y="2861073"/>
            <a:ext cx="658415" cy="2928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179236" name="Picture 23"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052" y="752815"/>
            <a:ext cx="6062894" cy="1492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9" name="Slide Number Placeholder 5"/>
          <p:cNvSpPr>
            <a:spLocks noGrp="1"/>
          </p:cNvSpPr>
          <p:nvPr>
            <p:ph type="sldNum" sz="quarter" idx="12"/>
          </p:nvPr>
        </p:nvSpPr>
        <p:spPr>
          <a:xfrm>
            <a:off x="7485117" y="5749025"/>
            <a:ext cx="411491" cy="20423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800">
                <a:solidFill>
                  <a:schemeClr val="tx1"/>
                </a:solidFill>
                <a:latin typeface="Arial" charset="0"/>
                <a:ea typeface="ＭＳ Ｐゴシック" charset="0"/>
                <a:cs typeface="ＭＳ Ｐゴシック" charset="0"/>
              </a:defRPr>
            </a:lvl1pPr>
            <a:lvl2pPr marL="557213" indent="-214313">
              <a:defRPr sz="1800">
                <a:solidFill>
                  <a:schemeClr val="tx1"/>
                </a:solidFill>
                <a:latin typeface="Arial" charset="0"/>
                <a:ea typeface="ＭＳ Ｐゴシック" charset="0"/>
              </a:defRPr>
            </a:lvl2pPr>
            <a:lvl3pPr marL="857250" indent="-171450">
              <a:defRPr sz="1800">
                <a:solidFill>
                  <a:schemeClr val="tx1"/>
                </a:solidFill>
                <a:latin typeface="Arial" charset="0"/>
                <a:ea typeface="ＭＳ Ｐゴシック" charset="0"/>
              </a:defRPr>
            </a:lvl3pPr>
            <a:lvl4pPr marL="1200150" indent="-171450">
              <a:defRPr sz="1800">
                <a:solidFill>
                  <a:schemeClr val="tx1"/>
                </a:solidFill>
                <a:latin typeface="Arial" charset="0"/>
                <a:ea typeface="ＭＳ Ｐゴシック" charset="0"/>
              </a:defRPr>
            </a:lvl4pPr>
            <a:lvl5pPr marL="1543050" indent="-171450">
              <a:defRPr sz="1800">
                <a:solidFill>
                  <a:schemeClr val="tx1"/>
                </a:solidFill>
                <a:latin typeface="Arial" charset="0"/>
                <a:ea typeface="ＭＳ Ｐゴシック" charset="0"/>
              </a:defRPr>
            </a:lvl5pPr>
            <a:lvl6pPr marL="1885950" indent="-171450" eaLnBrk="0" fontAlgn="base" hangingPunct="0">
              <a:spcBef>
                <a:spcPct val="0"/>
              </a:spcBef>
              <a:spcAft>
                <a:spcPct val="0"/>
              </a:spcAft>
              <a:defRPr sz="1800">
                <a:solidFill>
                  <a:schemeClr val="tx1"/>
                </a:solidFill>
                <a:latin typeface="Arial" charset="0"/>
                <a:ea typeface="ＭＳ Ｐゴシック" charset="0"/>
              </a:defRPr>
            </a:lvl6pPr>
            <a:lvl7pPr marL="2228850" indent="-171450" eaLnBrk="0" fontAlgn="base" hangingPunct="0">
              <a:spcBef>
                <a:spcPct val="0"/>
              </a:spcBef>
              <a:spcAft>
                <a:spcPct val="0"/>
              </a:spcAft>
              <a:defRPr sz="1800">
                <a:solidFill>
                  <a:schemeClr val="tx1"/>
                </a:solidFill>
                <a:latin typeface="Arial" charset="0"/>
                <a:ea typeface="ＭＳ Ｐゴシック" charset="0"/>
              </a:defRPr>
            </a:lvl7pPr>
            <a:lvl8pPr marL="2571750" indent="-171450" eaLnBrk="0" fontAlgn="base" hangingPunct="0">
              <a:spcBef>
                <a:spcPct val="0"/>
              </a:spcBef>
              <a:spcAft>
                <a:spcPct val="0"/>
              </a:spcAft>
              <a:defRPr sz="1800">
                <a:solidFill>
                  <a:schemeClr val="tx1"/>
                </a:solidFill>
                <a:latin typeface="Arial" charset="0"/>
                <a:ea typeface="ＭＳ Ｐゴシック" charset="0"/>
              </a:defRPr>
            </a:lvl8pPr>
            <a:lvl9pPr marL="2914650" indent="-171450" eaLnBrk="0" fontAlgn="base" hangingPunct="0">
              <a:spcBef>
                <a:spcPct val="0"/>
              </a:spcBef>
              <a:spcAft>
                <a:spcPct val="0"/>
              </a:spcAft>
              <a:defRPr sz="1800">
                <a:solidFill>
                  <a:schemeClr val="tx1"/>
                </a:solidFill>
                <a:latin typeface="Arial" charset="0"/>
                <a:ea typeface="ＭＳ Ｐゴシック" charset="0"/>
              </a:defRPr>
            </a:lvl9pPr>
          </a:lstStyle>
          <a:p>
            <a:r>
              <a:rPr lang="en-US" sz="900" dirty="0">
                <a:latin typeface="Tahoma" charset="0"/>
              </a:rPr>
              <a:t>6-</a:t>
            </a:r>
            <a:fld id="{8E8C6E93-DF5B-BC4B-80F9-500DED1EEDCC}" type="slidenum">
              <a:rPr lang="en-US" sz="900">
                <a:latin typeface="Tahoma" charset="0"/>
              </a:rPr>
              <a:pPr/>
              <a:t>146</a:t>
            </a:fld>
            <a:endParaRPr lang="en-US" sz="900" dirty="0">
              <a:latin typeface="Tahoma" charset="0"/>
            </a:endParaRPr>
          </a:p>
        </p:txBody>
      </p:sp>
      <p:sp>
        <p:nvSpPr>
          <p:cNvPr id="70" name="Footer Placeholder 2"/>
          <p:cNvSpPr>
            <a:spLocks noGrp="1"/>
          </p:cNvSpPr>
          <p:nvPr>
            <p:ph type="ftr" sz="quarter" idx="11"/>
          </p:nvPr>
        </p:nvSpPr>
        <p:spPr>
          <a:xfrm>
            <a:off x="5924623" y="5748414"/>
            <a:ext cx="1633105" cy="181156"/>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800">
                <a:solidFill>
                  <a:schemeClr val="tx1"/>
                </a:solidFill>
                <a:latin typeface="Arial" charset="0"/>
                <a:ea typeface="ＭＳ Ｐゴシック" charset="0"/>
                <a:cs typeface="ＭＳ Ｐゴシック" charset="0"/>
              </a:defRPr>
            </a:lvl1pPr>
            <a:lvl2pPr marL="557213" indent="-214313">
              <a:defRPr sz="1800">
                <a:solidFill>
                  <a:schemeClr val="tx1"/>
                </a:solidFill>
                <a:latin typeface="Arial" charset="0"/>
                <a:ea typeface="ＭＳ Ｐゴシック" charset="0"/>
              </a:defRPr>
            </a:lvl2pPr>
            <a:lvl3pPr marL="857250" indent="-171450">
              <a:defRPr sz="1800">
                <a:solidFill>
                  <a:schemeClr val="tx1"/>
                </a:solidFill>
                <a:latin typeface="Arial" charset="0"/>
                <a:ea typeface="ＭＳ Ｐゴシック" charset="0"/>
              </a:defRPr>
            </a:lvl3pPr>
            <a:lvl4pPr marL="1200150" indent="-171450">
              <a:defRPr sz="1800">
                <a:solidFill>
                  <a:schemeClr val="tx1"/>
                </a:solidFill>
                <a:latin typeface="Arial" charset="0"/>
                <a:ea typeface="ＭＳ Ｐゴシック" charset="0"/>
              </a:defRPr>
            </a:lvl4pPr>
            <a:lvl5pPr marL="1543050" indent="-171450">
              <a:defRPr sz="1800">
                <a:solidFill>
                  <a:schemeClr val="tx1"/>
                </a:solidFill>
                <a:latin typeface="Arial" charset="0"/>
                <a:ea typeface="ＭＳ Ｐゴシック" charset="0"/>
              </a:defRPr>
            </a:lvl5pPr>
            <a:lvl6pPr marL="1885950" indent="-171450" eaLnBrk="0" fontAlgn="base" hangingPunct="0">
              <a:spcBef>
                <a:spcPct val="0"/>
              </a:spcBef>
              <a:spcAft>
                <a:spcPct val="0"/>
              </a:spcAft>
              <a:defRPr sz="1800">
                <a:solidFill>
                  <a:schemeClr val="tx1"/>
                </a:solidFill>
                <a:latin typeface="Arial" charset="0"/>
                <a:ea typeface="ＭＳ Ｐゴシック" charset="0"/>
              </a:defRPr>
            </a:lvl6pPr>
            <a:lvl7pPr marL="2228850" indent="-171450" eaLnBrk="0" fontAlgn="base" hangingPunct="0">
              <a:spcBef>
                <a:spcPct val="0"/>
              </a:spcBef>
              <a:spcAft>
                <a:spcPct val="0"/>
              </a:spcAft>
              <a:defRPr sz="1800">
                <a:solidFill>
                  <a:schemeClr val="tx1"/>
                </a:solidFill>
                <a:latin typeface="Arial" charset="0"/>
                <a:ea typeface="ＭＳ Ｐゴシック" charset="0"/>
              </a:defRPr>
            </a:lvl7pPr>
            <a:lvl8pPr marL="2571750" indent="-171450" eaLnBrk="0" fontAlgn="base" hangingPunct="0">
              <a:spcBef>
                <a:spcPct val="0"/>
              </a:spcBef>
              <a:spcAft>
                <a:spcPct val="0"/>
              </a:spcAft>
              <a:defRPr sz="1800">
                <a:solidFill>
                  <a:schemeClr val="tx1"/>
                </a:solidFill>
                <a:latin typeface="Arial" charset="0"/>
                <a:ea typeface="ＭＳ Ｐゴシック" charset="0"/>
              </a:defRPr>
            </a:lvl8pPr>
            <a:lvl9pPr marL="2914650" indent="-171450" eaLnBrk="0" fontAlgn="base" hangingPunct="0">
              <a:spcBef>
                <a:spcPct val="0"/>
              </a:spcBef>
              <a:spcAft>
                <a:spcPct val="0"/>
              </a:spcAft>
              <a:defRPr sz="1800">
                <a:solidFill>
                  <a:schemeClr val="tx1"/>
                </a:solidFill>
                <a:latin typeface="Arial" charset="0"/>
                <a:ea typeface="ＭＳ Ｐゴシック" charset="0"/>
              </a:defRPr>
            </a:lvl9pPr>
          </a:lstStyle>
          <a:p>
            <a:pPr algn="r"/>
            <a:r>
              <a:rPr lang="en-US" sz="900" dirty="0">
                <a:solidFill>
                  <a:srgbClr val="000000"/>
                </a:solidFill>
                <a:latin typeface="Tahoma" charset="0"/>
                <a:cs typeface="Arial" charset="0"/>
              </a:rPr>
              <a:t>Link Layer and LANs</a:t>
            </a:r>
          </a:p>
        </p:txBody>
      </p:sp>
      <p:grpSp>
        <p:nvGrpSpPr>
          <p:cNvPr id="71" name="Group 347"/>
          <p:cNvGrpSpPr>
            <a:grpSpLocks/>
          </p:cNvGrpSpPr>
          <p:nvPr/>
        </p:nvGrpSpPr>
        <p:grpSpPr bwMode="auto">
          <a:xfrm>
            <a:off x="5498817" y="3733446"/>
            <a:ext cx="585814" cy="323378"/>
            <a:chOff x="1871277" y="1576300"/>
            <a:chExt cx="1128371" cy="437861"/>
          </a:xfrm>
        </p:grpSpPr>
        <p:sp>
          <p:nvSpPr>
            <p:cNvPr id="72" name="Oval 7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73" name="Rectangle 7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4" name="Oval 7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75" name="Freeform 7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6" name="Freeform 7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7" name="Freeform 7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8" name="Freeform 7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79" name="Straight Connector 78"/>
            <p:cNvCxnSpPr>
              <a:endCxn id="7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42934403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Freeform 99">
            <a:extLst>
              <a:ext uri="{FF2B5EF4-FFF2-40B4-BE49-F238E27FC236}">
                <a16:creationId xmlns:a16="http://schemas.microsoft.com/office/drawing/2014/main" id="{9CC1C0EB-D208-DD46-8522-33C44F73E56D}"/>
              </a:ext>
            </a:extLst>
          </p:cNvPr>
          <p:cNvSpPr>
            <a:spLocks/>
          </p:cNvSpPr>
          <p:nvPr/>
        </p:nvSpPr>
        <p:spPr bwMode="auto">
          <a:xfrm>
            <a:off x="6376987" y="3974308"/>
            <a:ext cx="491729" cy="851297"/>
          </a:xfrm>
          <a:custGeom>
            <a:avLst/>
            <a:gdLst>
              <a:gd name="T0" fmla="*/ 2147483647 w 413"/>
              <a:gd name="T1" fmla="*/ 2147483647 h 715"/>
              <a:gd name="T2" fmla="*/ 2147483647 w 413"/>
              <a:gd name="T3" fmla="*/ 0 h 715"/>
              <a:gd name="T4" fmla="*/ 0 w 413"/>
              <a:gd name="T5" fmla="*/ 2147483647 h 715"/>
              <a:gd name="T6" fmla="*/ 2147483647 w 413"/>
              <a:gd name="T7" fmla="*/ 2147483647 h 715"/>
              <a:gd name="T8" fmla="*/ 2147483647 w 413"/>
              <a:gd name="T9" fmla="*/ 2147483647 h 715"/>
              <a:gd name="T10" fmla="*/ 0 60000 65536"/>
              <a:gd name="T11" fmla="*/ 0 60000 65536"/>
              <a:gd name="T12" fmla="*/ 0 60000 65536"/>
              <a:gd name="T13" fmla="*/ 0 60000 65536"/>
              <a:gd name="T14" fmla="*/ 0 60000 65536"/>
              <a:gd name="T15" fmla="*/ 0 w 413"/>
              <a:gd name="T16" fmla="*/ 0 h 715"/>
              <a:gd name="T17" fmla="*/ 413 w 413"/>
              <a:gd name="T18" fmla="*/ 715 h 715"/>
            </a:gdLst>
            <a:ahLst/>
            <a:cxnLst>
              <a:cxn ang="T10">
                <a:pos x="T0" y="T1"/>
              </a:cxn>
              <a:cxn ang="T11">
                <a:pos x="T2" y="T3"/>
              </a:cxn>
              <a:cxn ang="T12">
                <a:pos x="T4" y="T5"/>
              </a:cxn>
              <a:cxn ang="T13">
                <a:pos x="T6" y="T7"/>
              </a:cxn>
              <a:cxn ang="T14">
                <a:pos x="T8" y="T9"/>
              </a:cxn>
            </a:cxnLst>
            <a:rect l="T15" t="T16" r="T17" b="T18"/>
            <a:pathLst>
              <a:path w="413" h="715">
                <a:moveTo>
                  <a:pt x="413" y="570"/>
                </a:moveTo>
                <a:lnTo>
                  <a:pt x="9" y="0"/>
                </a:lnTo>
                <a:lnTo>
                  <a:pt x="0" y="604"/>
                </a:lnTo>
                <a:lnTo>
                  <a:pt x="397" y="715"/>
                </a:lnTo>
                <a:lnTo>
                  <a:pt x="413" y="570"/>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1075" name="Footer Placeholder 2">
            <a:extLst>
              <a:ext uri="{FF2B5EF4-FFF2-40B4-BE49-F238E27FC236}">
                <a16:creationId xmlns:a16="http://schemas.microsoft.com/office/drawing/2014/main" id="{7F2AE78F-A23D-3149-8BEC-C8F11ED2F1D1}"/>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Arial" panose="020B0604020202020204" pitchFamily="34" charset="0"/>
                <a:ea typeface="ＭＳ Ｐゴシック" panose="020B0600070205080204" pitchFamily="34" charset="-128"/>
              </a:defRPr>
            </a:lvl1pPr>
            <a:lvl2pPr marL="557213" indent="-214313">
              <a:defRPr sz="1800">
                <a:solidFill>
                  <a:schemeClr val="tx1"/>
                </a:solidFill>
                <a:latin typeface="Arial" panose="020B0604020202020204" pitchFamily="34" charset="0"/>
                <a:ea typeface="ＭＳ Ｐゴシック" panose="020B0600070205080204" pitchFamily="34" charset="-128"/>
              </a:defRPr>
            </a:lvl2pPr>
            <a:lvl3pPr marL="857250" indent="-171450">
              <a:defRPr sz="1800">
                <a:solidFill>
                  <a:schemeClr val="tx1"/>
                </a:solidFill>
                <a:latin typeface="Arial" panose="020B0604020202020204" pitchFamily="34" charset="0"/>
                <a:ea typeface="ＭＳ Ｐゴシック" panose="020B0600070205080204" pitchFamily="34" charset="-128"/>
              </a:defRPr>
            </a:lvl3pPr>
            <a:lvl4pPr marL="1200150" indent="-171450">
              <a:defRPr sz="1800">
                <a:solidFill>
                  <a:schemeClr val="tx1"/>
                </a:solidFill>
                <a:latin typeface="Arial" panose="020B0604020202020204" pitchFamily="34" charset="0"/>
                <a:ea typeface="ＭＳ Ｐゴシック" panose="020B0600070205080204" pitchFamily="34" charset="-128"/>
              </a:defRPr>
            </a:lvl4pPr>
            <a:lvl5pPr marL="1543050" indent="-171450">
              <a:defRPr sz="1800">
                <a:solidFill>
                  <a:schemeClr val="tx1"/>
                </a:solidFill>
                <a:latin typeface="Arial" panose="020B0604020202020204" pitchFamily="34" charset="0"/>
                <a:ea typeface="ＭＳ Ｐゴシック" panose="020B0600070205080204" pitchFamily="34" charset="-128"/>
              </a:defRPr>
            </a:lvl5pPr>
            <a:lvl6pPr marL="18859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6pPr>
            <a:lvl7pPr marL="22288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7pPr>
            <a:lvl8pPr marL="25717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8pPr>
            <a:lvl9pPr marL="29146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9pPr>
          </a:lstStyle>
          <a:p>
            <a:r>
              <a:rPr lang="en-US" altLang="en-US" sz="900">
                <a:latin typeface="Tahoma" panose="020B0604030504040204" pitchFamily="34" charset="0"/>
              </a:rPr>
              <a:t>Introduction</a:t>
            </a:r>
          </a:p>
        </p:txBody>
      </p:sp>
      <p:pic>
        <p:nvPicPr>
          <p:cNvPr id="131076" name="Picture 193" descr="underline_base">
            <a:extLst>
              <a:ext uri="{FF2B5EF4-FFF2-40B4-BE49-F238E27FC236}">
                <a16:creationId xmlns:a16="http://schemas.microsoft.com/office/drawing/2014/main" id="{BBE3A79B-F00A-844D-8738-AF7A4F8CC50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7295" y="1507195"/>
            <a:ext cx="3202008" cy="121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7" name="Freeform 3">
            <a:extLst>
              <a:ext uri="{FF2B5EF4-FFF2-40B4-BE49-F238E27FC236}">
                <a16:creationId xmlns:a16="http://schemas.microsoft.com/office/drawing/2014/main" id="{D68281B0-FD5C-8446-84C9-4EC70D71F610}"/>
              </a:ext>
            </a:extLst>
          </p:cNvPr>
          <p:cNvSpPr>
            <a:spLocks/>
          </p:cNvSpPr>
          <p:nvPr/>
        </p:nvSpPr>
        <p:spPr bwMode="auto">
          <a:xfrm>
            <a:off x="6490099" y="2541986"/>
            <a:ext cx="478631" cy="639365"/>
          </a:xfrm>
          <a:custGeom>
            <a:avLst/>
            <a:gdLst>
              <a:gd name="T0" fmla="*/ 2147483647 w 402"/>
              <a:gd name="T1" fmla="*/ 2147483647 h 537"/>
              <a:gd name="T2" fmla="*/ 2147483647 w 402"/>
              <a:gd name="T3" fmla="*/ 0 h 537"/>
              <a:gd name="T4" fmla="*/ 0 w 402"/>
              <a:gd name="T5" fmla="*/ 2147483647 h 537"/>
              <a:gd name="T6" fmla="*/ 2147483647 w 402"/>
              <a:gd name="T7" fmla="*/ 2147483647 h 537"/>
              <a:gd name="T8" fmla="*/ 2147483647 w 402"/>
              <a:gd name="T9" fmla="*/ 2147483647 h 537"/>
              <a:gd name="T10" fmla="*/ 0 60000 65536"/>
              <a:gd name="T11" fmla="*/ 0 60000 65536"/>
              <a:gd name="T12" fmla="*/ 0 60000 65536"/>
              <a:gd name="T13" fmla="*/ 0 60000 65536"/>
              <a:gd name="T14" fmla="*/ 0 60000 65536"/>
              <a:gd name="T15" fmla="*/ 0 w 402"/>
              <a:gd name="T16" fmla="*/ 0 h 537"/>
              <a:gd name="T17" fmla="*/ 402 w 402"/>
              <a:gd name="T18" fmla="*/ 537 h 537"/>
            </a:gdLst>
            <a:ahLst/>
            <a:cxnLst>
              <a:cxn ang="T10">
                <a:pos x="T0" y="T1"/>
              </a:cxn>
              <a:cxn ang="T11">
                <a:pos x="T2" y="T3"/>
              </a:cxn>
              <a:cxn ang="T12">
                <a:pos x="T4" y="T5"/>
              </a:cxn>
              <a:cxn ang="T13">
                <a:pos x="T6" y="T7"/>
              </a:cxn>
              <a:cxn ang="T14">
                <a:pos x="T8" y="T9"/>
              </a:cxn>
            </a:cxnLst>
            <a:rect l="T15" t="T16" r="T17" b="T18"/>
            <a:pathLst>
              <a:path w="402" h="537">
                <a:moveTo>
                  <a:pt x="402" y="363"/>
                </a:moveTo>
                <a:lnTo>
                  <a:pt x="28" y="0"/>
                </a:lnTo>
                <a:lnTo>
                  <a:pt x="0" y="470"/>
                </a:lnTo>
                <a:lnTo>
                  <a:pt x="242" y="537"/>
                </a:lnTo>
                <a:lnTo>
                  <a:pt x="402" y="363"/>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1079" name="Freeform 2">
            <a:extLst>
              <a:ext uri="{FF2B5EF4-FFF2-40B4-BE49-F238E27FC236}">
                <a16:creationId xmlns:a16="http://schemas.microsoft.com/office/drawing/2014/main" id="{3656B41F-964D-2344-A18A-025174EFACE3}"/>
              </a:ext>
            </a:extLst>
          </p:cNvPr>
          <p:cNvSpPr>
            <a:spLocks/>
          </p:cNvSpPr>
          <p:nvPr/>
        </p:nvSpPr>
        <p:spPr bwMode="auto">
          <a:xfrm>
            <a:off x="4006455" y="1943101"/>
            <a:ext cx="3036094" cy="2875360"/>
          </a:xfrm>
          <a:custGeom>
            <a:avLst/>
            <a:gdLst>
              <a:gd name="T0" fmla="*/ 2147483647 w 2550"/>
              <a:gd name="T1" fmla="*/ 0 h 2415"/>
              <a:gd name="T2" fmla="*/ 2147483647 w 2550"/>
              <a:gd name="T3" fmla="*/ 0 h 2415"/>
              <a:gd name="T4" fmla="*/ 2147483647 w 2550"/>
              <a:gd name="T5" fmla="*/ 2147483647 h 2415"/>
              <a:gd name="T6" fmla="*/ 0 w 2550"/>
              <a:gd name="T7" fmla="*/ 2147483647 h 2415"/>
              <a:gd name="T8" fmla="*/ 0 60000 65536"/>
              <a:gd name="T9" fmla="*/ 0 60000 65536"/>
              <a:gd name="T10" fmla="*/ 0 60000 65536"/>
              <a:gd name="T11" fmla="*/ 0 60000 65536"/>
              <a:gd name="T12" fmla="*/ 0 w 2550"/>
              <a:gd name="T13" fmla="*/ 0 h 2415"/>
              <a:gd name="T14" fmla="*/ 2550 w 2550"/>
              <a:gd name="T15" fmla="*/ 2415 h 2415"/>
            </a:gdLst>
            <a:ahLst/>
            <a:cxnLst>
              <a:cxn ang="T8">
                <a:pos x="T0" y="T1"/>
              </a:cxn>
              <a:cxn ang="T9">
                <a:pos x="T2" y="T3"/>
              </a:cxn>
              <a:cxn ang="T10">
                <a:pos x="T4" y="T5"/>
              </a:cxn>
              <a:cxn ang="T11">
                <a:pos x="T6" y="T7"/>
              </a:cxn>
            </a:cxnLst>
            <a:rect l="T12" t="T13" r="T14" b="T15"/>
            <a:pathLst>
              <a:path w="2550" h="2415">
                <a:moveTo>
                  <a:pt x="592" y="0"/>
                </a:moveTo>
                <a:lnTo>
                  <a:pt x="2544" y="0"/>
                </a:lnTo>
                <a:lnTo>
                  <a:pt x="2550" y="2415"/>
                </a:lnTo>
                <a:lnTo>
                  <a:pt x="0" y="2415"/>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080" name="Text Box 8">
            <a:extLst>
              <a:ext uri="{FF2B5EF4-FFF2-40B4-BE49-F238E27FC236}">
                <a16:creationId xmlns:a16="http://schemas.microsoft.com/office/drawing/2014/main" id="{C2C48E59-6EB2-3E4B-8CCF-2E713395D998}"/>
              </a:ext>
            </a:extLst>
          </p:cNvPr>
          <p:cNvSpPr txBox="1">
            <a:spLocks noChangeArrowheads="1"/>
          </p:cNvSpPr>
          <p:nvPr/>
        </p:nvSpPr>
        <p:spPr bwMode="auto">
          <a:xfrm>
            <a:off x="3180161" y="1025129"/>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i="1">
                <a:solidFill>
                  <a:srgbClr val="000099"/>
                </a:solidFill>
              </a:rPr>
              <a:t>source</a:t>
            </a:r>
          </a:p>
        </p:txBody>
      </p:sp>
      <p:sp>
        <p:nvSpPr>
          <p:cNvPr id="131081" name="Freeform 10">
            <a:extLst>
              <a:ext uri="{FF2B5EF4-FFF2-40B4-BE49-F238E27FC236}">
                <a16:creationId xmlns:a16="http://schemas.microsoft.com/office/drawing/2014/main" id="{89F668ED-CB1A-CE46-B863-8966ADEE37C7}"/>
              </a:ext>
            </a:extLst>
          </p:cNvPr>
          <p:cNvSpPr>
            <a:spLocks/>
          </p:cNvSpPr>
          <p:nvPr/>
        </p:nvSpPr>
        <p:spPr bwMode="auto">
          <a:xfrm>
            <a:off x="4044553" y="1345408"/>
            <a:ext cx="270272" cy="1183481"/>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1082" name="Rectangle 23">
            <a:extLst>
              <a:ext uri="{FF2B5EF4-FFF2-40B4-BE49-F238E27FC236}">
                <a16:creationId xmlns:a16="http://schemas.microsoft.com/office/drawing/2014/main" id="{CC7639A9-311D-E842-9EBF-237D5D21998E}"/>
              </a:ext>
            </a:extLst>
          </p:cNvPr>
          <p:cNvSpPr>
            <a:spLocks noChangeArrowheads="1"/>
          </p:cNvSpPr>
          <p:nvPr/>
        </p:nvSpPr>
        <p:spPr bwMode="auto">
          <a:xfrm>
            <a:off x="3126581" y="1352551"/>
            <a:ext cx="972741" cy="115966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31083" name="Rectangle 24">
            <a:extLst>
              <a:ext uri="{FF2B5EF4-FFF2-40B4-BE49-F238E27FC236}">
                <a16:creationId xmlns:a16="http://schemas.microsoft.com/office/drawing/2014/main" id="{89270A01-91CE-7441-B659-77F507A88C6E}"/>
              </a:ext>
            </a:extLst>
          </p:cNvPr>
          <p:cNvSpPr>
            <a:spLocks noChangeArrowheads="1"/>
          </p:cNvSpPr>
          <p:nvPr/>
        </p:nvSpPr>
        <p:spPr bwMode="auto">
          <a:xfrm>
            <a:off x="3090864" y="1406129"/>
            <a:ext cx="954881" cy="1152525"/>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31084" name="Line 25">
            <a:extLst>
              <a:ext uri="{FF2B5EF4-FFF2-40B4-BE49-F238E27FC236}">
                <a16:creationId xmlns:a16="http://schemas.microsoft.com/office/drawing/2014/main" id="{D58C4E12-6BC9-5A47-9FBD-56CCF1891E38}"/>
              </a:ext>
            </a:extLst>
          </p:cNvPr>
          <p:cNvSpPr>
            <a:spLocks noChangeShapeType="1"/>
          </p:cNvSpPr>
          <p:nvPr/>
        </p:nvSpPr>
        <p:spPr bwMode="auto">
          <a:xfrm>
            <a:off x="3090862" y="1644255"/>
            <a:ext cx="947738" cy="238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085" name="Text Box 26">
            <a:extLst>
              <a:ext uri="{FF2B5EF4-FFF2-40B4-BE49-F238E27FC236}">
                <a16:creationId xmlns:a16="http://schemas.microsoft.com/office/drawing/2014/main" id="{E20C434E-0840-D647-A292-05F0761CCE6A}"/>
              </a:ext>
            </a:extLst>
          </p:cNvPr>
          <p:cNvSpPr txBox="1">
            <a:spLocks noChangeArrowheads="1"/>
          </p:cNvSpPr>
          <p:nvPr/>
        </p:nvSpPr>
        <p:spPr bwMode="auto">
          <a:xfrm>
            <a:off x="3058717" y="1381125"/>
            <a:ext cx="988219" cy="1445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110000"/>
              </a:lnSpc>
            </a:pPr>
            <a:r>
              <a:rPr lang="en-US" altLang="en-US" sz="1350"/>
              <a:t>application</a:t>
            </a:r>
          </a:p>
          <a:p>
            <a:pPr algn="ctr">
              <a:lnSpc>
                <a:spcPct val="110000"/>
              </a:lnSpc>
            </a:pPr>
            <a:r>
              <a:rPr lang="en-US" altLang="en-US" sz="1350"/>
              <a:t>transport</a:t>
            </a:r>
          </a:p>
          <a:p>
            <a:pPr algn="ctr">
              <a:lnSpc>
                <a:spcPct val="110000"/>
              </a:lnSpc>
            </a:pPr>
            <a:r>
              <a:rPr lang="en-US" altLang="en-US" sz="1350"/>
              <a:t>network</a:t>
            </a:r>
          </a:p>
          <a:p>
            <a:pPr algn="ctr">
              <a:lnSpc>
                <a:spcPct val="110000"/>
              </a:lnSpc>
            </a:pPr>
            <a:r>
              <a:rPr lang="en-US" altLang="en-US" sz="1350"/>
              <a:t>link</a:t>
            </a:r>
          </a:p>
          <a:p>
            <a:pPr algn="ctr">
              <a:lnSpc>
                <a:spcPct val="110000"/>
              </a:lnSpc>
            </a:pPr>
            <a:r>
              <a:rPr lang="en-US" altLang="en-US" sz="1350"/>
              <a:t>physical</a:t>
            </a:r>
          </a:p>
        </p:txBody>
      </p:sp>
      <p:sp>
        <p:nvSpPr>
          <p:cNvPr id="131086" name="Line 27">
            <a:extLst>
              <a:ext uri="{FF2B5EF4-FFF2-40B4-BE49-F238E27FC236}">
                <a16:creationId xmlns:a16="http://schemas.microsoft.com/office/drawing/2014/main" id="{DEDF7519-0845-034E-902A-E0B61C15F27B}"/>
              </a:ext>
            </a:extLst>
          </p:cNvPr>
          <p:cNvSpPr>
            <a:spLocks noChangeShapeType="1"/>
          </p:cNvSpPr>
          <p:nvPr/>
        </p:nvSpPr>
        <p:spPr bwMode="auto">
          <a:xfrm>
            <a:off x="3096816" y="1884761"/>
            <a:ext cx="947738" cy="238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087" name="Line 28">
            <a:extLst>
              <a:ext uri="{FF2B5EF4-FFF2-40B4-BE49-F238E27FC236}">
                <a16:creationId xmlns:a16="http://schemas.microsoft.com/office/drawing/2014/main" id="{2693BE66-C31C-214C-AF75-C34E22C0031C}"/>
              </a:ext>
            </a:extLst>
          </p:cNvPr>
          <p:cNvSpPr>
            <a:spLocks noChangeShapeType="1"/>
          </p:cNvSpPr>
          <p:nvPr/>
        </p:nvSpPr>
        <p:spPr bwMode="auto">
          <a:xfrm>
            <a:off x="3100387" y="2095501"/>
            <a:ext cx="947738" cy="238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088" name="Line 29">
            <a:extLst>
              <a:ext uri="{FF2B5EF4-FFF2-40B4-BE49-F238E27FC236}">
                <a16:creationId xmlns:a16="http://schemas.microsoft.com/office/drawing/2014/main" id="{FEDD6F8A-0BF5-6F43-A28C-06A1F1D1E7A4}"/>
              </a:ext>
            </a:extLst>
          </p:cNvPr>
          <p:cNvSpPr>
            <a:spLocks noChangeShapeType="1"/>
          </p:cNvSpPr>
          <p:nvPr/>
        </p:nvSpPr>
        <p:spPr bwMode="auto">
          <a:xfrm>
            <a:off x="3100387" y="2302670"/>
            <a:ext cx="947738" cy="238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5" name="Group 39">
            <a:extLst>
              <a:ext uri="{FF2B5EF4-FFF2-40B4-BE49-F238E27FC236}">
                <a16:creationId xmlns:a16="http://schemas.microsoft.com/office/drawing/2014/main" id="{2DB06614-F87A-3A48-A0C0-375D42342D57}"/>
              </a:ext>
            </a:extLst>
          </p:cNvPr>
          <p:cNvGrpSpPr>
            <a:grpSpLocks/>
          </p:cNvGrpSpPr>
          <p:nvPr/>
        </p:nvGrpSpPr>
        <p:grpSpPr bwMode="auto">
          <a:xfrm>
            <a:off x="2057400" y="1883570"/>
            <a:ext cx="906066" cy="227410"/>
            <a:chOff x="501" y="1990"/>
            <a:chExt cx="761" cy="191"/>
          </a:xfrm>
        </p:grpSpPr>
        <p:sp>
          <p:nvSpPr>
            <p:cNvPr id="131199" name="Rectangle 40">
              <a:extLst>
                <a:ext uri="{FF2B5EF4-FFF2-40B4-BE49-F238E27FC236}">
                  <a16:creationId xmlns:a16="http://schemas.microsoft.com/office/drawing/2014/main" id="{6AF14F20-316E-FF4F-AF4A-6AC587F303D9}"/>
                </a:ext>
              </a:extLst>
            </p:cNvPr>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31200" name="Rectangle 41">
              <a:extLst>
                <a:ext uri="{FF2B5EF4-FFF2-40B4-BE49-F238E27FC236}">
                  <a16:creationId xmlns:a16="http://schemas.microsoft.com/office/drawing/2014/main" id="{E9834897-2C15-F343-8E5F-B33F9D0E4436}"/>
                </a:ext>
              </a:extLst>
            </p:cNvPr>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050"/>
                <a:t>H</a:t>
              </a:r>
              <a:r>
                <a:rPr lang="en-US" altLang="en-US" sz="1350" baseline="-25000"/>
                <a:t>t</a:t>
              </a:r>
            </a:p>
          </p:txBody>
        </p:sp>
        <p:sp>
          <p:nvSpPr>
            <p:cNvPr id="131201" name="Rectangle 42">
              <a:extLst>
                <a:ext uri="{FF2B5EF4-FFF2-40B4-BE49-F238E27FC236}">
                  <a16:creationId xmlns:a16="http://schemas.microsoft.com/office/drawing/2014/main" id="{8499A68F-90CD-5F44-8022-947F0D2D86E8}"/>
                </a:ext>
              </a:extLst>
            </p:cNvPr>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050"/>
                <a:t>H</a:t>
              </a:r>
              <a:r>
                <a:rPr lang="en-US" altLang="en-US" sz="1350" baseline="-25000"/>
                <a:t>n</a:t>
              </a:r>
            </a:p>
          </p:txBody>
        </p:sp>
        <p:sp>
          <p:nvSpPr>
            <p:cNvPr id="131202" name="Rectangle 43">
              <a:extLst>
                <a:ext uri="{FF2B5EF4-FFF2-40B4-BE49-F238E27FC236}">
                  <a16:creationId xmlns:a16="http://schemas.microsoft.com/office/drawing/2014/main" id="{F410FF63-CDF6-C246-8B0B-D2B216E726DB}"/>
                </a:ext>
              </a:extLst>
            </p:cNvPr>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050"/>
                <a:t>M</a:t>
              </a:r>
            </a:p>
          </p:txBody>
        </p:sp>
        <p:sp>
          <p:nvSpPr>
            <p:cNvPr id="131203" name="Line 44">
              <a:extLst>
                <a:ext uri="{FF2B5EF4-FFF2-40B4-BE49-F238E27FC236}">
                  <a16:creationId xmlns:a16="http://schemas.microsoft.com/office/drawing/2014/main" id="{42365AE7-BFC9-9A42-BB3A-E10F44DF33E9}"/>
                </a:ext>
              </a:extLst>
            </p:cNvPr>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204" name="Line 45">
              <a:extLst>
                <a:ext uri="{FF2B5EF4-FFF2-40B4-BE49-F238E27FC236}">
                  <a16:creationId xmlns:a16="http://schemas.microsoft.com/office/drawing/2014/main" id="{CA868B09-4C04-4846-9DF1-B529A65A02CE}"/>
                </a:ext>
              </a:extLst>
            </p:cNvPr>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2645" name="Text Box 5">
            <a:extLst>
              <a:ext uri="{FF2B5EF4-FFF2-40B4-BE49-F238E27FC236}">
                <a16:creationId xmlns:a16="http://schemas.microsoft.com/office/drawing/2014/main" id="{193B1602-99BB-E644-8F12-4FBE12FF685B}"/>
              </a:ext>
            </a:extLst>
          </p:cNvPr>
          <p:cNvSpPr txBox="1">
            <a:spLocks noChangeArrowheads="1"/>
          </p:cNvSpPr>
          <p:nvPr/>
        </p:nvSpPr>
        <p:spPr bwMode="auto">
          <a:xfrm>
            <a:off x="1439466" y="1604963"/>
            <a:ext cx="77296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solidFill>
                  <a:srgbClr val="CC0000"/>
                </a:solidFill>
              </a:rPr>
              <a:t>segment</a:t>
            </a:r>
          </a:p>
        </p:txBody>
      </p:sp>
      <p:grpSp>
        <p:nvGrpSpPr>
          <p:cNvPr id="6" name="Group 178">
            <a:extLst>
              <a:ext uri="{FF2B5EF4-FFF2-40B4-BE49-F238E27FC236}">
                <a16:creationId xmlns:a16="http://schemas.microsoft.com/office/drawing/2014/main" id="{9FDD0422-B149-B843-AD57-8C993E0184BB}"/>
              </a:ext>
            </a:extLst>
          </p:cNvPr>
          <p:cNvGrpSpPr>
            <a:grpSpLocks/>
          </p:cNvGrpSpPr>
          <p:nvPr/>
        </p:nvGrpSpPr>
        <p:grpSpPr bwMode="auto">
          <a:xfrm>
            <a:off x="2293145" y="1632347"/>
            <a:ext cx="226219" cy="219075"/>
            <a:chOff x="1962" y="2058"/>
            <a:chExt cx="190" cy="184"/>
          </a:xfrm>
        </p:grpSpPr>
        <p:sp>
          <p:nvSpPr>
            <p:cNvPr id="131197" name="Rectangle 47">
              <a:extLst>
                <a:ext uri="{FF2B5EF4-FFF2-40B4-BE49-F238E27FC236}">
                  <a16:creationId xmlns:a16="http://schemas.microsoft.com/office/drawing/2014/main" id="{CF3C5AF6-EEA2-1246-ADE4-78550BAE3C6C}"/>
                </a:ext>
              </a:extLst>
            </p:cNvPr>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31198" name="Rectangle 48">
              <a:extLst>
                <a:ext uri="{FF2B5EF4-FFF2-40B4-BE49-F238E27FC236}">
                  <a16:creationId xmlns:a16="http://schemas.microsoft.com/office/drawing/2014/main" id="{983D0125-7382-3D4A-B726-C78A3F312E04}"/>
                </a:ext>
              </a:extLst>
            </p:cNvPr>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050"/>
                <a:t>H</a:t>
              </a:r>
              <a:r>
                <a:rPr lang="en-US" altLang="en-US" sz="1350" baseline="-25000"/>
                <a:t>t</a:t>
              </a:r>
            </a:p>
          </p:txBody>
        </p:sp>
      </p:grpSp>
      <p:sp>
        <p:nvSpPr>
          <p:cNvPr id="112644" name="Text Box 4">
            <a:extLst>
              <a:ext uri="{FF2B5EF4-FFF2-40B4-BE49-F238E27FC236}">
                <a16:creationId xmlns:a16="http://schemas.microsoft.com/office/drawing/2014/main" id="{700C43B3-AF32-3A42-B9ED-12D4A648A9FD}"/>
              </a:ext>
            </a:extLst>
          </p:cNvPr>
          <p:cNvSpPr txBox="1">
            <a:spLocks noChangeArrowheads="1"/>
          </p:cNvSpPr>
          <p:nvPr/>
        </p:nvSpPr>
        <p:spPr bwMode="auto">
          <a:xfrm>
            <a:off x="1289449" y="1859757"/>
            <a:ext cx="8322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solidFill>
                  <a:srgbClr val="CC0000"/>
                </a:solidFill>
              </a:rPr>
              <a:t>datagram</a:t>
            </a:r>
          </a:p>
        </p:txBody>
      </p:sp>
      <p:sp>
        <p:nvSpPr>
          <p:cNvPr id="131093" name="Text Box 54">
            <a:extLst>
              <a:ext uri="{FF2B5EF4-FFF2-40B4-BE49-F238E27FC236}">
                <a16:creationId xmlns:a16="http://schemas.microsoft.com/office/drawing/2014/main" id="{5C62B40C-9845-704E-A225-BE38B79FD039}"/>
              </a:ext>
            </a:extLst>
          </p:cNvPr>
          <p:cNvSpPr txBox="1">
            <a:spLocks noChangeArrowheads="1"/>
          </p:cNvSpPr>
          <p:nvPr/>
        </p:nvSpPr>
        <p:spPr bwMode="auto">
          <a:xfrm>
            <a:off x="2303860" y="3975498"/>
            <a:ext cx="111761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500" i="1">
                <a:solidFill>
                  <a:srgbClr val="000099"/>
                </a:solidFill>
              </a:rPr>
              <a:t>destination</a:t>
            </a:r>
          </a:p>
        </p:txBody>
      </p:sp>
      <p:sp>
        <p:nvSpPr>
          <p:cNvPr id="131094" name="Freeform 56">
            <a:extLst>
              <a:ext uri="{FF2B5EF4-FFF2-40B4-BE49-F238E27FC236}">
                <a16:creationId xmlns:a16="http://schemas.microsoft.com/office/drawing/2014/main" id="{4A12EB94-A196-0343-A5E4-2D5708B3BFB7}"/>
              </a:ext>
            </a:extLst>
          </p:cNvPr>
          <p:cNvSpPr>
            <a:spLocks/>
          </p:cNvSpPr>
          <p:nvPr/>
        </p:nvSpPr>
        <p:spPr bwMode="auto">
          <a:xfrm>
            <a:off x="3377803" y="4262439"/>
            <a:ext cx="270272" cy="1183481"/>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1095" name="Rectangle 57">
            <a:extLst>
              <a:ext uri="{FF2B5EF4-FFF2-40B4-BE49-F238E27FC236}">
                <a16:creationId xmlns:a16="http://schemas.microsoft.com/office/drawing/2014/main" id="{4C66F5CA-34B4-5548-879E-324EFE9247AC}"/>
              </a:ext>
            </a:extLst>
          </p:cNvPr>
          <p:cNvSpPr>
            <a:spLocks noChangeArrowheads="1"/>
          </p:cNvSpPr>
          <p:nvPr/>
        </p:nvSpPr>
        <p:spPr bwMode="auto">
          <a:xfrm>
            <a:off x="2459831" y="4267201"/>
            <a:ext cx="972741" cy="115966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31096" name="Rectangle 58">
            <a:extLst>
              <a:ext uri="{FF2B5EF4-FFF2-40B4-BE49-F238E27FC236}">
                <a16:creationId xmlns:a16="http://schemas.microsoft.com/office/drawing/2014/main" id="{C25A12F7-DA8D-FB43-8330-BAEC6CA95AB7}"/>
              </a:ext>
            </a:extLst>
          </p:cNvPr>
          <p:cNvSpPr>
            <a:spLocks noChangeArrowheads="1"/>
          </p:cNvSpPr>
          <p:nvPr/>
        </p:nvSpPr>
        <p:spPr bwMode="auto">
          <a:xfrm>
            <a:off x="2424114" y="4320779"/>
            <a:ext cx="954881" cy="1152525"/>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31097" name="Line 59">
            <a:extLst>
              <a:ext uri="{FF2B5EF4-FFF2-40B4-BE49-F238E27FC236}">
                <a16:creationId xmlns:a16="http://schemas.microsoft.com/office/drawing/2014/main" id="{FB24E867-7837-7F40-8471-B3B8E45E691D}"/>
              </a:ext>
            </a:extLst>
          </p:cNvPr>
          <p:cNvSpPr>
            <a:spLocks noChangeShapeType="1"/>
          </p:cNvSpPr>
          <p:nvPr/>
        </p:nvSpPr>
        <p:spPr bwMode="auto">
          <a:xfrm>
            <a:off x="2424112" y="4558905"/>
            <a:ext cx="947738" cy="238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098" name="Text Box 60">
            <a:extLst>
              <a:ext uri="{FF2B5EF4-FFF2-40B4-BE49-F238E27FC236}">
                <a16:creationId xmlns:a16="http://schemas.microsoft.com/office/drawing/2014/main" id="{259E62B8-E461-A24C-874E-454E863A4209}"/>
              </a:ext>
            </a:extLst>
          </p:cNvPr>
          <p:cNvSpPr txBox="1">
            <a:spLocks noChangeArrowheads="1"/>
          </p:cNvSpPr>
          <p:nvPr/>
        </p:nvSpPr>
        <p:spPr bwMode="auto">
          <a:xfrm>
            <a:off x="2391967" y="4295775"/>
            <a:ext cx="988219" cy="1445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110000"/>
              </a:lnSpc>
            </a:pPr>
            <a:r>
              <a:rPr lang="en-US" altLang="en-US" sz="1350"/>
              <a:t>application</a:t>
            </a:r>
          </a:p>
          <a:p>
            <a:pPr algn="ctr">
              <a:lnSpc>
                <a:spcPct val="110000"/>
              </a:lnSpc>
            </a:pPr>
            <a:r>
              <a:rPr lang="en-US" altLang="en-US" sz="1350"/>
              <a:t>transport</a:t>
            </a:r>
          </a:p>
          <a:p>
            <a:pPr algn="ctr">
              <a:lnSpc>
                <a:spcPct val="110000"/>
              </a:lnSpc>
            </a:pPr>
            <a:r>
              <a:rPr lang="en-US" altLang="en-US" sz="1350"/>
              <a:t>network</a:t>
            </a:r>
          </a:p>
          <a:p>
            <a:pPr algn="ctr">
              <a:lnSpc>
                <a:spcPct val="110000"/>
              </a:lnSpc>
            </a:pPr>
            <a:r>
              <a:rPr lang="en-US" altLang="en-US" sz="1350"/>
              <a:t>link</a:t>
            </a:r>
          </a:p>
          <a:p>
            <a:pPr algn="ctr">
              <a:lnSpc>
                <a:spcPct val="110000"/>
              </a:lnSpc>
            </a:pPr>
            <a:r>
              <a:rPr lang="en-US" altLang="en-US" sz="1350"/>
              <a:t>physical</a:t>
            </a:r>
          </a:p>
        </p:txBody>
      </p:sp>
      <p:sp>
        <p:nvSpPr>
          <p:cNvPr id="131099" name="Line 61">
            <a:extLst>
              <a:ext uri="{FF2B5EF4-FFF2-40B4-BE49-F238E27FC236}">
                <a16:creationId xmlns:a16="http://schemas.microsoft.com/office/drawing/2014/main" id="{318615FF-341C-F94A-A71B-36FCF01AAEF3}"/>
              </a:ext>
            </a:extLst>
          </p:cNvPr>
          <p:cNvSpPr>
            <a:spLocks noChangeShapeType="1"/>
          </p:cNvSpPr>
          <p:nvPr/>
        </p:nvSpPr>
        <p:spPr bwMode="auto">
          <a:xfrm>
            <a:off x="2430066" y="4799411"/>
            <a:ext cx="947738" cy="238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100" name="Line 62">
            <a:extLst>
              <a:ext uri="{FF2B5EF4-FFF2-40B4-BE49-F238E27FC236}">
                <a16:creationId xmlns:a16="http://schemas.microsoft.com/office/drawing/2014/main" id="{8A0AAF9A-51DF-E743-B947-F09512962CAF}"/>
              </a:ext>
            </a:extLst>
          </p:cNvPr>
          <p:cNvSpPr>
            <a:spLocks noChangeShapeType="1"/>
          </p:cNvSpPr>
          <p:nvPr/>
        </p:nvSpPr>
        <p:spPr bwMode="auto">
          <a:xfrm>
            <a:off x="2433637" y="5010151"/>
            <a:ext cx="947738" cy="238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101" name="Line 63">
            <a:extLst>
              <a:ext uri="{FF2B5EF4-FFF2-40B4-BE49-F238E27FC236}">
                <a16:creationId xmlns:a16="http://schemas.microsoft.com/office/drawing/2014/main" id="{C741CBCD-9321-3F45-A1B2-9AE2A228D98C}"/>
              </a:ext>
            </a:extLst>
          </p:cNvPr>
          <p:cNvSpPr>
            <a:spLocks noChangeShapeType="1"/>
          </p:cNvSpPr>
          <p:nvPr/>
        </p:nvSpPr>
        <p:spPr bwMode="auto">
          <a:xfrm>
            <a:off x="2433637" y="5217320"/>
            <a:ext cx="947738" cy="238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131174" name="Group 73">
            <a:extLst>
              <a:ext uri="{FF2B5EF4-FFF2-40B4-BE49-F238E27FC236}">
                <a16:creationId xmlns:a16="http://schemas.microsoft.com/office/drawing/2014/main" id="{82CC8FEB-9B5A-A748-979D-34A726B36EAD}"/>
              </a:ext>
            </a:extLst>
          </p:cNvPr>
          <p:cNvGrpSpPr>
            <a:grpSpLocks/>
          </p:cNvGrpSpPr>
          <p:nvPr/>
        </p:nvGrpSpPr>
        <p:grpSpPr bwMode="auto">
          <a:xfrm>
            <a:off x="1458517" y="4779170"/>
            <a:ext cx="906065" cy="227410"/>
            <a:chOff x="501" y="1990"/>
            <a:chExt cx="761" cy="191"/>
          </a:xfrm>
        </p:grpSpPr>
        <p:sp>
          <p:nvSpPr>
            <p:cNvPr id="131183" name="Rectangle 74">
              <a:extLst>
                <a:ext uri="{FF2B5EF4-FFF2-40B4-BE49-F238E27FC236}">
                  <a16:creationId xmlns:a16="http://schemas.microsoft.com/office/drawing/2014/main" id="{469D542C-F356-FC46-825E-404ECAA2F85F}"/>
                </a:ext>
              </a:extLst>
            </p:cNvPr>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dirty="0"/>
            </a:p>
          </p:txBody>
        </p:sp>
        <p:sp>
          <p:nvSpPr>
            <p:cNvPr id="131184" name="Rectangle 75">
              <a:extLst>
                <a:ext uri="{FF2B5EF4-FFF2-40B4-BE49-F238E27FC236}">
                  <a16:creationId xmlns:a16="http://schemas.microsoft.com/office/drawing/2014/main" id="{67C49097-301A-EC47-B8F7-3CA1374BAFB6}"/>
                </a:ext>
              </a:extLst>
            </p:cNvPr>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050"/>
                <a:t>H</a:t>
              </a:r>
              <a:r>
                <a:rPr lang="en-US" altLang="en-US" sz="1350" baseline="-25000"/>
                <a:t>t</a:t>
              </a:r>
            </a:p>
          </p:txBody>
        </p:sp>
        <p:sp>
          <p:nvSpPr>
            <p:cNvPr id="131185" name="Rectangle 76">
              <a:extLst>
                <a:ext uri="{FF2B5EF4-FFF2-40B4-BE49-F238E27FC236}">
                  <a16:creationId xmlns:a16="http://schemas.microsoft.com/office/drawing/2014/main" id="{88CE65C5-53D7-B64B-B318-3FF2384ACAF3}"/>
                </a:ext>
              </a:extLst>
            </p:cNvPr>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050" dirty="0" err="1"/>
                <a:t>H</a:t>
              </a:r>
              <a:r>
                <a:rPr lang="en-US" altLang="en-US" sz="1350" baseline="-25000" dirty="0" err="1"/>
                <a:t>n</a:t>
              </a:r>
              <a:endParaRPr lang="en-US" altLang="en-US" sz="1350" baseline="-25000" dirty="0"/>
            </a:p>
          </p:txBody>
        </p:sp>
        <p:sp>
          <p:nvSpPr>
            <p:cNvPr id="131186" name="Rectangle 77">
              <a:extLst>
                <a:ext uri="{FF2B5EF4-FFF2-40B4-BE49-F238E27FC236}">
                  <a16:creationId xmlns:a16="http://schemas.microsoft.com/office/drawing/2014/main" id="{63892CD3-EBF0-A047-9991-6EA62D9C21E7}"/>
                </a:ext>
              </a:extLst>
            </p:cNvPr>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050"/>
                <a:t>M</a:t>
              </a:r>
            </a:p>
          </p:txBody>
        </p:sp>
        <p:sp>
          <p:nvSpPr>
            <p:cNvPr id="131187" name="Line 78">
              <a:extLst>
                <a:ext uri="{FF2B5EF4-FFF2-40B4-BE49-F238E27FC236}">
                  <a16:creationId xmlns:a16="http://schemas.microsoft.com/office/drawing/2014/main" id="{37213793-932D-E14D-8787-9184AB86393A}"/>
                </a:ext>
              </a:extLst>
            </p:cNvPr>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188" name="Line 79">
              <a:extLst>
                <a:ext uri="{FF2B5EF4-FFF2-40B4-BE49-F238E27FC236}">
                  <a16:creationId xmlns:a16="http://schemas.microsoft.com/office/drawing/2014/main" id="{F04DAC9F-740A-7C4B-B56C-EB00D2C56FC0}"/>
                </a:ext>
              </a:extLst>
            </p:cNvPr>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175" name="Group 80">
            <a:extLst>
              <a:ext uri="{FF2B5EF4-FFF2-40B4-BE49-F238E27FC236}">
                <a16:creationId xmlns:a16="http://schemas.microsoft.com/office/drawing/2014/main" id="{B92F6D89-D440-7743-92EA-6BEE63F39EA0}"/>
              </a:ext>
            </a:extLst>
          </p:cNvPr>
          <p:cNvGrpSpPr>
            <a:grpSpLocks/>
          </p:cNvGrpSpPr>
          <p:nvPr/>
        </p:nvGrpSpPr>
        <p:grpSpPr bwMode="auto">
          <a:xfrm>
            <a:off x="1685925" y="4548189"/>
            <a:ext cx="667941" cy="227410"/>
            <a:chOff x="645" y="1734"/>
            <a:chExt cx="561" cy="191"/>
          </a:xfrm>
        </p:grpSpPr>
        <p:sp>
          <p:nvSpPr>
            <p:cNvPr id="131179" name="Rectangle 81">
              <a:extLst>
                <a:ext uri="{FF2B5EF4-FFF2-40B4-BE49-F238E27FC236}">
                  <a16:creationId xmlns:a16="http://schemas.microsoft.com/office/drawing/2014/main" id="{58918A34-551D-764A-8361-7CD39660BFA7}"/>
                </a:ext>
              </a:extLst>
            </p:cNvPr>
            <p:cNvSpPr>
              <a:spLocks noChangeArrowheads="1"/>
            </p:cNvSpPr>
            <p:nvPr/>
          </p:nvSpPr>
          <p:spPr bwMode="auto">
            <a:xfrm>
              <a:off x="645" y="1751"/>
              <a:ext cx="4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31180" name="Rectangle 82">
              <a:extLst>
                <a:ext uri="{FF2B5EF4-FFF2-40B4-BE49-F238E27FC236}">
                  <a16:creationId xmlns:a16="http://schemas.microsoft.com/office/drawing/2014/main" id="{BCC759A9-3E31-5F49-AAA9-40FA69B86478}"/>
                </a:ext>
              </a:extLst>
            </p:cNvPr>
            <p:cNvSpPr>
              <a:spLocks noChangeArrowheads="1"/>
            </p:cNvSpPr>
            <p:nvPr/>
          </p:nvSpPr>
          <p:spPr bwMode="auto">
            <a:xfrm>
              <a:off x="648" y="173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050"/>
                <a:t>H</a:t>
              </a:r>
              <a:r>
                <a:rPr lang="en-US" altLang="en-US" sz="1350" baseline="-25000"/>
                <a:t>t</a:t>
              </a:r>
            </a:p>
          </p:txBody>
        </p:sp>
        <p:sp>
          <p:nvSpPr>
            <p:cNvPr id="131181" name="Rectangle 83">
              <a:extLst>
                <a:ext uri="{FF2B5EF4-FFF2-40B4-BE49-F238E27FC236}">
                  <a16:creationId xmlns:a16="http://schemas.microsoft.com/office/drawing/2014/main" id="{4130A4FB-07FA-634C-9F41-F0487DA35776}"/>
                </a:ext>
              </a:extLst>
            </p:cNvPr>
            <p:cNvSpPr>
              <a:spLocks noChangeArrowheads="1"/>
            </p:cNvSpPr>
            <p:nvPr/>
          </p:nvSpPr>
          <p:spPr bwMode="auto">
            <a:xfrm>
              <a:off x="778" y="173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050"/>
                <a:t>M</a:t>
              </a:r>
            </a:p>
          </p:txBody>
        </p:sp>
        <p:sp>
          <p:nvSpPr>
            <p:cNvPr id="131182" name="Line 84">
              <a:extLst>
                <a:ext uri="{FF2B5EF4-FFF2-40B4-BE49-F238E27FC236}">
                  <a16:creationId xmlns:a16="http://schemas.microsoft.com/office/drawing/2014/main" id="{A537C7B2-CEE3-9B49-A87B-3E6F18A8BE51}"/>
                </a:ext>
              </a:extLst>
            </p:cNvPr>
            <p:cNvSpPr>
              <a:spLocks noChangeShapeType="1"/>
            </p:cNvSpPr>
            <p:nvPr/>
          </p:nvSpPr>
          <p:spPr bwMode="auto">
            <a:xfrm>
              <a:off x="824" y="175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176" name="Group 85">
            <a:extLst>
              <a:ext uri="{FF2B5EF4-FFF2-40B4-BE49-F238E27FC236}">
                <a16:creationId xmlns:a16="http://schemas.microsoft.com/office/drawing/2014/main" id="{EAB3C929-D4AE-B54F-8FE0-486D2A2C2D38}"/>
              </a:ext>
            </a:extLst>
          </p:cNvPr>
          <p:cNvGrpSpPr>
            <a:grpSpLocks/>
          </p:cNvGrpSpPr>
          <p:nvPr/>
        </p:nvGrpSpPr>
        <p:grpSpPr bwMode="auto">
          <a:xfrm>
            <a:off x="1840706" y="4314826"/>
            <a:ext cx="509588" cy="226219"/>
            <a:chOff x="780" y="1553"/>
            <a:chExt cx="428" cy="190"/>
          </a:xfrm>
        </p:grpSpPr>
        <p:sp>
          <p:nvSpPr>
            <p:cNvPr id="131177" name="Rectangle 86">
              <a:extLst>
                <a:ext uri="{FF2B5EF4-FFF2-40B4-BE49-F238E27FC236}">
                  <a16:creationId xmlns:a16="http://schemas.microsoft.com/office/drawing/2014/main" id="{1D33D345-567B-D94A-AD12-155D09301B37}"/>
                </a:ext>
              </a:extLst>
            </p:cNvPr>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31178" name="Rectangle 87">
              <a:extLst>
                <a:ext uri="{FF2B5EF4-FFF2-40B4-BE49-F238E27FC236}">
                  <a16:creationId xmlns:a16="http://schemas.microsoft.com/office/drawing/2014/main" id="{FB20E5E9-5404-F745-944D-EBD13480D0F1}"/>
                </a:ext>
              </a:extLst>
            </p:cNvPr>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050"/>
                <a:t>M</a:t>
              </a:r>
            </a:p>
          </p:txBody>
        </p:sp>
      </p:grpSp>
      <p:grpSp>
        <p:nvGrpSpPr>
          <p:cNvPr id="131103" name="Group 88">
            <a:extLst>
              <a:ext uri="{FF2B5EF4-FFF2-40B4-BE49-F238E27FC236}">
                <a16:creationId xmlns:a16="http://schemas.microsoft.com/office/drawing/2014/main" id="{1CF8AAF2-B2BA-7C4D-8C63-758D3ED9DCBC}"/>
              </a:ext>
            </a:extLst>
          </p:cNvPr>
          <p:cNvGrpSpPr>
            <a:grpSpLocks/>
          </p:cNvGrpSpPr>
          <p:nvPr/>
        </p:nvGrpSpPr>
        <p:grpSpPr bwMode="auto">
          <a:xfrm>
            <a:off x="5384008" y="3980260"/>
            <a:ext cx="1040606" cy="788194"/>
            <a:chOff x="3601" y="168"/>
            <a:chExt cx="874" cy="662"/>
          </a:xfrm>
        </p:grpSpPr>
        <p:sp>
          <p:nvSpPr>
            <p:cNvPr id="131168" name="Rectangle 89">
              <a:extLst>
                <a:ext uri="{FF2B5EF4-FFF2-40B4-BE49-F238E27FC236}">
                  <a16:creationId xmlns:a16="http://schemas.microsoft.com/office/drawing/2014/main" id="{B23DD65E-337B-AE48-858D-4CAE63C5E4CC}"/>
                </a:ext>
              </a:extLst>
            </p:cNvPr>
            <p:cNvSpPr>
              <a:spLocks noChangeArrowheads="1"/>
            </p:cNvSpPr>
            <p:nvPr/>
          </p:nvSpPr>
          <p:spPr bwMode="auto">
            <a:xfrm>
              <a:off x="3658" y="168"/>
              <a:ext cx="817" cy="596"/>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31169" name="Rectangle 90">
              <a:extLst>
                <a:ext uri="{FF2B5EF4-FFF2-40B4-BE49-F238E27FC236}">
                  <a16:creationId xmlns:a16="http://schemas.microsoft.com/office/drawing/2014/main" id="{606A5F5A-67F4-DD4C-B515-2E2119AE1584}"/>
                </a:ext>
              </a:extLst>
            </p:cNvPr>
            <p:cNvSpPr>
              <a:spLocks noChangeArrowheads="1"/>
            </p:cNvSpPr>
            <p:nvPr/>
          </p:nvSpPr>
          <p:spPr bwMode="auto">
            <a:xfrm>
              <a:off x="3628" y="213"/>
              <a:ext cx="802" cy="596"/>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31170" name="Line 91">
              <a:extLst>
                <a:ext uri="{FF2B5EF4-FFF2-40B4-BE49-F238E27FC236}">
                  <a16:creationId xmlns:a16="http://schemas.microsoft.com/office/drawing/2014/main" id="{53330FC0-2FEF-8D40-BC86-105FD8FCBB45}"/>
                </a:ext>
              </a:extLst>
            </p:cNvPr>
            <p:cNvSpPr>
              <a:spLocks noChangeShapeType="1"/>
            </p:cNvSpPr>
            <p:nvPr/>
          </p:nvSpPr>
          <p:spPr bwMode="auto">
            <a:xfrm>
              <a:off x="3628" y="413"/>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171" name="Text Box 92">
              <a:extLst>
                <a:ext uri="{FF2B5EF4-FFF2-40B4-BE49-F238E27FC236}">
                  <a16:creationId xmlns:a16="http://schemas.microsoft.com/office/drawing/2014/main" id="{13F6DBA4-F823-FC47-B060-80D9236F9A8E}"/>
                </a:ext>
              </a:extLst>
            </p:cNvPr>
            <p:cNvSpPr txBox="1">
              <a:spLocks noChangeArrowheads="1"/>
            </p:cNvSpPr>
            <p:nvPr/>
          </p:nvSpPr>
          <p:spPr bwMode="auto">
            <a:xfrm>
              <a:off x="3601" y="192"/>
              <a:ext cx="830" cy="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110000"/>
                </a:lnSpc>
              </a:pPr>
              <a:r>
                <a:rPr lang="en-US" altLang="en-US" sz="1350"/>
                <a:t>network</a:t>
              </a:r>
            </a:p>
            <a:p>
              <a:pPr algn="ctr">
                <a:lnSpc>
                  <a:spcPct val="110000"/>
                </a:lnSpc>
              </a:pPr>
              <a:r>
                <a:rPr lang="en-US" altLang="en-US" sz="1350"/>
                <a:t>link</a:t>
              </a:r>
            </a:p>
            <a:p>
              <a:pPr algn="ctr">
                <a:lnSpc>
                  <a:spcPct val="110000"/>
                </a:lnSpc>
              </a:pPr>
              <a:r>
                <a:rPr lang="en-US" altLang="en-US" sz="1350"/>
                <a:t>physical</a:t>
              </a:r>
            </a:p>
          </p:txBody>
        </p:sp>
        <p:sp>
          <p:nvSpPr>
            <p:cNvPr id="131172" name="Line 93">
              <a:extLst>
                <a:ext uri="{FF2B5EF4-FFF2-40B4-BE49-F238E27FC236}">
                  <a16:creationId xmlns:a16="http://schemas.microsoft.com/office/drawing/2014/main" id="{56644C4C-2B7B-7B4F-9472-2C48D694B483}"/>
                </a:ext>
              </a:extLst>
            </p:cNvPr>
            <p:cNvSpPr>
              <a:spLocks noChangeShapeType="1"/>
            </p:cNvSpPr>
            <p:nvPr/>
          </p:nvSpPr>
          <p:spPr bwMode="auto">
            <a:xfrm>
              <a:off x="3633" y="615"/>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1104" name="Group 94">
            <a:extLst>
              <a:ext uri="{FF2B5EF4-FFF2-40B4-BE49-F238E27FC236}">
                <a16:creationId xmlns:a16="http://schemas.microsoft.com/office/drawing/2014/main" id="{EAD80B58-07BC-6F42-A616-F720D2EB6A93}"/>
              </a:ext>
            </a:extLst>
          </p:cNvPr>
          <p:cNvGrpSpPr>
            <a:grpSpLocks/>
          </p:cNvGrpSpPr>
          <p:nvPr/>
        </p:nvGrpSpPr>
        <p:grpSpPr bwMode="auto">
          <a:xfrm>
            <a:off x="5509024" y="2561036"/>
            <a:ext cx="1040606" cy="560784"/>
            <a:chOff x="4696" y="597"/>
            <a:chExt cx="874" cy="471"/>
          </a:xfrm>
        </p:grpSpPr>
        <p:sp>
          <p:nvSpPr>
            <p:cNvPr id="131164" name="Rectangle 95">
              <a:extLst>
                <a:ext uri="{FF2B5EF4-FFF2-40B4-BE49-F238E27FC236}">
                  <a16:creationId xmlns:a16="http://schemas.microsoft.com/office/drawing/2014/main" id="{1193E628-A327-5A47-A348-B156219E0866}"/>
                </a:ext>
              </a:extLst>
            </p:cNvPr>
            <p:cNvSpPr>
              <a:spLocks noChangeArrowheads="1"/>
            </p:cNvSpPr>
            <p:nvPr/>
          </p:nvSpPr>
          <p:spPr bwMode="auto">
            <a:xfrm>
              <a:off x="4753" y="597"/>
              <a:ext cx="817" cy="416"/>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31165" name="Rectangle 96">
              <a:extLst>
                <a:ext uri="{FF2B5EF4-FFF2-40B4-BE49-F238E27FC236}">
                  <a16:creationId xmlns:a16="http://schemas.microsoft.com/office/drawing/2014/main" id="{DA7DBF3C-9D55-0A4D-9FF8-D6768D40D183}"/>
                </a:ext>
              </a:extLst>
            </p:cNvPr>
            <p:cNvSpPr>
              <a:spLocks noChangeArrowheads="1"/>
            </p:cNvSpPr>
            <p:nvPr/>
          </p:nvSpPr>
          <p:spPr bwMode="auto">
            <a:xfrm>
              <a:off x="4723" y="642"/>
              <a:ext cx="802" cy="413"/>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31166" name="Line 97">
              <a:extLst>
                <a:ext uri="{FF2B5EF4-FFF2-40B4-BE49-F238E27FC236}">
                  <a16:creationId xmlns:a16="http://schemas.microsoft.com/office/drawing/2014/main" id="{143B6F1A-9321-A643-AAEA-6788A4521FB9}"/>
                </a:ext>
              </a:extLst>
            </p:cNvPr>
            <p:cNvSpPr>
              <a:spLocks noChangeShapeType="1"/>
            </p:cNvSpPr>
            <p:nvPr/>
          </p:nvSpPr>
          <p:spPr bwMode="auto">
            <a:xfrm>
              <a:off x="4723" y="842"/>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167" name="Text Box 98">
              <a:extLst>
                <a:ext uri="{FF2B5EF4-FFF2-40B4-BE49-F238E27FC236}">
                  <a16:creationId xmlns:a16="http://schemas.microsoft.com/office/drawing/2014/main" id="{A9DE7AC3-186E-A440-85F5-C4C29F84EAE8}"/>
                </a:ext>
              </a:extLst>
            </p:cNvPr>
            <p:cNvSpPr txBox="1">
              <a:spLocks noChangeArrowheads="1"/>
            </p:cNvSpPr>
            <p:nvPr/>
          </p:nvSpPr>
          <p:spPr bwMode="auto">
            <a:xfrm>
              <a:off x="4696" y="621"/>
              <a:ext cx="830"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110000"/>
                </a:lnSpc>
              </a:pPr>
              <a:r>
                <a:rPr lang="en-US" altLang="en-US" sz="1350"/>
                <a:t>link</a:t>
              </a:r>
            </a:p>
            <a:p>
              <a:pPr algn="ctr">
                <a:lnSpc>
                  <a:spcPct val="110000"/>
                </a:lnSpc>
              </a:pPr>
              <a:r>
                <a:rPr lang="en-US" altLang="en-US" sz="1350"/>
                <a:t>physical</a:t>
              </a:r>
            </a:p>
          </p:txBody>
        </p:sp>
      </p:grpSp>
      <p:sp>
        <p:nvSpPr>
          <p:cNvPr id="131105" name="Freeform 114">
            <a:extLst>
              <a:ext uri="{FF2B5EF4-FFF2-40B4-BE49-F238E27FC236}">
                <a16:creationId xmlns:a16="http://schemas.microsoft.com/office/drawing/2014/main" id="{33C96EBF-1CA0-5D46-B2BA-C858EE0E2E6B}"/>
              </a:ext>
            </a:extLst>
          </p:cNvPr>
          <p:cNvSpPr>
            <a:spLocks/>
          </p:cNvSpPr>
          <p:nvPr/>
        </p:nvSpPr>
        <p:spPr bwMode="auto">
          <a:xfrm>
            <a:off x="2514600" y="1257300"/>
            <a:ext cx="3948113" cy="4120754"/>
          </a:xfrm>
          <a:custGeom>
            <a:avLst/>
            <a:gdLst>
              <a:gd name="T0" fmla="*/ 2147483647 w 3316"/>
              <a:gd name="T1" fmla="*/ 0 h 3461"/>
              <a:gd name="T2" fmla="*/ 2147483647 w 3316"/>
              <a:gd name="T3" fmla="*/ 2147483647 h 3461"/>
              <a:gd name="T4" fmla="*/ 2147483647 w 3316"/>
              <a:gd name="T5" fmla="*/ 2147483647 h 3461"/>
              <a:gd name="T6" fmla="*/ 2147483647 w 3316"/>
              <a:gd name="T7" fmla="*/ 2147483647 h 3461"/>
              <a:gd name="T8" fmla="*/ 2147483647 w 3316"/>
              <a:gd name="T9" fmla="*/ 2147483647 h 3461"/>
              <a:gd name="T10" fmla="*/ 2147483647 w 3316"/>
              <a:gd name="T11" fmla="*/ 2147483647 h 3461"/>
              <a:gd name="T12" fmla="*/ 2147483647 w 3316"/>
              <a:gd name="T13" fmla="*/ 2147483647 h 3461"/>
              <a:gd name="T14" fmla="*/ 2147483647 w 3316"/>
              <a:gd name="T15" fmla="*/ 2147483647 h 3461"/>
              <a:gd name="T16" fmla="*/ 2147483647 w 3316"/>
              <a:gd name="T17" fmla="*/ 2147483647 h 3461"/>
              <a:gd name="T18" fmla="*/ 2147483647 w 3316"/>
              <a:gd name="T19" fmla="*/ 2147483647 h 3461"/>
              <a:gd name="T20" fmla="*/ 2147483647 w 3316"/>
              <a:gd name="T21" fmla="*/ 2147483647 h 3461"/>
              <a:gd name="T22" fmla="*/ 0 w 3316"/>
              <a:gd name="T23" fmla="*/ 2147483647 h 3461"/>
              <a:gd name="T24" fmla="*/ 0 w 3316"/>
              <a:gd name="T25" fmla="*/ 2147483647 h 34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16"/>
              <a:gd name="T40" fmla="*/ 0 h 3461"/>
              <a:gd name="T41" fmla="*/ 3316 w 3316"/>
              <a:gd name="T42" fmla="*/ 3461 h 34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16" h="3461">
                <a:moveTo>
                  <a:pt x="872" y="0"/>
                </a:moveTo>
                <a:lnTo>
                  <a:pt x="878" y="1481"/>
                </a:lnTo>
                <a:lnTo>
                  <a:pt x="2612" y="1481"/>
                </a:lnTo>
                <a:lnTo>
                  <a:pt x="2612" y="1179"/>
                </a:lnTo>
                <a:lnTo>
                  <a:pt x="3294" y="1179"/>
                </a:lnTo>
                <a:lnTo>
                  <a:pt x="3316" y="3131"/>
                </a:lnTo>
                <a:lnTo>
                  <a:pt x="3148" y="2986"/>
                </a:lnTo>
                <a:lnTo>
                  <a:pt x="3143" y="2387"/>
                </a:lnTo>
                <a:lnTo>
                  <a:pt x="2505" y="2387"/>
                </a:lnTo>
                <a:lnTo>
                  <a:pt x="2505" y="3070"/>
                </a:lnTo>
                <a:lnTo>
                  <a:pt x="1057" y="3461"/>
                </a:lnTo>
                <a:lnTo>
                  <a:pt x="0" y="3461"/>
                </a:lnTo>
                <a:lnTo>
                  <a:pt x="0" y="2505"/>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131149" name="Group 124">
            <a:extLst>
              <a:ext uri="{FF2B5EF4-FFF2-40B4-BE49-F238E27FC236}">
                <a16:creationId xmlns:a16="http://schemas.microsoft.com/office/drawing/2014/main" id="{C310328E-9C1F-DF45-AA04-E09B66F0493C}"/>
              </a:ext>
            </a:extLst>
          </p:cNvPr>
          <p:cNvGrpSpPr>
            <a:grpSpLocks/>
          </p:cNvGrpSpPr>
          <p:nvPr/>
        </p:nvGrpSpPr>
        <p:grpSpPr bwMode="auto">
          <a:xfrm>
            <a:off x="4516042" y="4037410"/>
            <a:ext cx="906065" cy="227409"/>
            <a:chOff x="501" y="1990"/>
            <a:chExt cx="761" cy="191"/>
          </a:xfrm>
        </p:grpSpPr>
        <p:sp>
          <p:nvSpPr>
            <p:cNvPr id="131150" name="Rectangle 125">
              <a:extLst>
                <a:ext uri="{FF2B5EF4-FFF2-40B4-BE49-F238E27FC236}">
                  <a16:creationId xmlns:a16="http://schemas.microsoft.com/office/drawing/2014/main" id="{159A95EE-136C-9146-BD0C-F51679146D56}"/>
                </a:ext>
              </a:extLst>
            </p:cNvPr>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31151" name="Rectangle 126">
              <a:extLst>
                <a:ext uri="{FF2B5EF4-FFF2-40B4-BE49-F238E27FC236}">
                  <a16:creationId xmlns:a16="http://schemas.microsoft.com/office/drawing/2014/main" id="{4A9A3254-D9EF-8943-9D91-CD8AE5594F57}"/>
                </a:ext>
              </a:extLst>
            </p:cNvPr>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050"/>
                <a:t>H</a:t>
              </a:r>
              <a:r>
                <a:rPr lang="en-US" altLang="en-US" sz="1350" baseline="-25000"/>
                <a:t>t</a:t>
              </a:r>
            </a:p>
          </p:txBody>
        </p:sp>
        <p:sp>
          <p:nvSpPr>
            <p:cNvPr id="131152" name="Rectangle 127">
              <a:extLst>
                <a:ext uri="{FF2B5EF4-FFF2-40B4-BE49-F238E27FC236}">
                  <a16:creationId xmlns:a16="http://schemas.microsoft.com/office/drawing/2014/main" id="{386A24FF-D7CE-9741-8684-55B69B2A6D8A}"/>
                </a:ext>
              </a:extLst>
            </p:cNvPr>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050" dirty="0" err="1"/>
                <a:t>H</a:t>
              </a:r>
              <a:r>
                <a:rPr lang="en-US" altLang="en-US" sz="1350" baseline="-25000" dirty="0" err="1"/>
                <a:t>n</a:t>
              </a:r>
              <a:endParaRPr lang="en-US" altLang="en-US" sz="1350" baseline="-25000" dirty="0"/>
            </a:p>
          </p:txBody>
        </p:sp>
        <p:sp>
          <p:nvSpPr>
            <p:cNvPr id="131153" name="Rectangle 128">
              <a:extLst>
                <a:ext uri="{FF2B5EF4-FFF2-40B4-BE49-F238E27FC236}">
                  <a16:creationId xmlns:a16="http://schemas.microsoft.com/office/drawing/2014/main" id="{052042B2-0DA2-1E4D-B31F-5835877A6C6E}"/>
                </a:ext>
              </a:extLst>
            </p:cNvPr>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050"/>
                <a:t>M</a:t>
              </a:r>
            </a:p>
          </p:txBody>
        </p:sp>
        <p:sp>
          <p:nvSpPr>
            <p:cNvPr id="131154" name="Line 129">
              <a:extLst>
                <a:ext uri="{FF2B5EF4-FFF2-40B4-BE49-F238E27FC236}">
                  <a16:creationId xmlns:a16="http://schemas.microsoft.com/office/drawing/2014/main" id="{1AAE9677-4594-154A-92EC-4EEC3931D252}"/>
                </a:ext>
              </a:extLst>
            </p:cNvPr>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155" name="Line 130">
              <a:extLst>
                <a:ext uri="{FF2B5EF4-FFF2-40B4-BE49-F238E27FC236}">
                  <a16:creationId xmlns:a16="http://schemas.microsoft.com/office/drawing/2014/main" id="{D8C828B0-9BD3-C242-A389-6D12083D228A}"/>
                </a:ext>
              </a:extLst>
            </p:cNvPr>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40">
            <a:extLst>
              <a:ext uri="{FF2B5EF4-FFF2-40B4-BE49-F238E27FC236}">
                <a16:creationId xmlns:a16="http://schemas.microsoft.com/office/drawing/2014/main" id="{5689245C-9F6C-F94F-BA98-DDA915513ACD}"/>
              </a:ext>
            </a:extLst>
          </p:cNvPr>
          <p:cNvGrpSpPr>
            <a:grpSpLocks/>
          </p:cNvGrpSpPr>
          <p:nvPr/>
        </p:nvGrpSpPr>
        <p:grpSpPr bwMode="auto">
          <a:xfrm>
            <a:off x="6224171" y="5016780"/>
            <a:ext cx="906065" cy="227410"/>
            <a:chOff x="501" y="1990"/>
            <a:chExt cx="761" cy="191"/>
          </a:xfrm>
        </p:grpSpPr>
        <p:sp>
          <p:nvSpPr>
            <p:cNvPr id="131142" name="Rectangle 141">
              <a:extLst>
                <a:ext uri="{FF2B5EF4-FFF2-40B4-BE49-F238E27FC236}">
                  <a16:creationId xmlns:a16="http://schemas.microsoft.com/office/drawing/2014/main" id="{4A939F50-5310-8D45-87AD-98B6F961A312}"/>
                </a:ext>
              </a:extLst>
            </p:cNvPr>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31143" name="Rectangle 142">
              <a:extLst>
                <a:ext uri="{FF2B5EF4-FFF2-40B4-BE49-F238E27FC236}">
                  <a16:creationId xmlns:a16="http://schemas.microsoft.com/office/drawing/2014/main" id="{FE6BB687-F4A7-5C4F-B54E-FA6DFBE1D721}"/>
                </a:ext>
              </a:extLst>
            </p:cNvPr>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050"/>
                <a:t>H</a:t>
              </a:r>
              <a:r>
                <a:rPr lang="en-US" altLang="en-US" sz="1350" baseline="-25000"/>
                <a:t>t</a:t>
              </a:r>
            </a:p>
          </p:txBody>
        </p:sp>
        <p:sp>
          <p:nvSpPr>
            <p:cNvPr id="131144" name="Rectangle 143">
              <a:extLst>
                <a:ext uri="{FF2B5EF4-FFF2-40B4-BE49-F238E27FC236}">
                  <a16:creationId xmlns:a16="http://schemas.microsoft.com/office/drawing/2014/main" id="{DF426764-8015-624A-BD76-54A67A5021DE}"/>
                </a:ext>
              </a:extLst>
            </p:cNvPr>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050"/>
                <a:t>H</a:t>
              </a:r>
              <a:r>
                <a:rPr lang="en-US" altLang="en-US" sz="1350" baseline="-25000"/>
                <a:t>n</a:t>
              </a:r>
            </a:p>
          </p:txBody>
        </p:sp>
        <p:sp>
          <p:nvSpPr>
            <p:cNvPr id="131145" name="Rectangle 144">
              <a:extLst>
                <a:ext uri="{FF2B5EF4-FFF2-40B4-BE49-F238E27FC236}">
                  <a16:creationId xmlns:a16="http://schemas.microsoft.com/office/drawing/2014/main" id="{56CAB3CB-9E0D-DE4F-AD6C-D373864E2CF7}"/>
                </a:ext>
              </a:extLst>
            </p:cNvPr>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050"/>
                <a:t>M</a:t>
              </a:r>
            </a:p>
          </p:txBody>
        </p:sp>
        <p:sp>
          <p:nvSpPr>
            <p:cNvPr id="131146" name="Line 145">
              <a:extLst>
                <a:ext uri="{FF2B5EF4-FFF2-40B4-BE49-F238E27FC236}">
                  <a16:creationId xmlns:a16="http://schemas.microsoft.com/office/drawing/2014/main" id="{54E06404-43AC-0D45-8E4C-4D62DBCBC1EE}"/>
                </a:ext>
              </a:extLst>
            </p:cNvPr>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147" name="Line 146">
              <a:extLst>
                <a:ext uri="{FF2B5EF4-FFF2-40B4-BE49-F238E27FC236}">
                  <a16:creationId xmlns:a16="http://schemas.microsoft.com/office/drawing/2014/main" id="{942C789F-E121-7C45-BE0B-2F715FB8E827}"/>
                </a:ext>
              </a:extLst>
            </p:cNvPr>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109" name="Text Box 166">
            <a:extLst>
              <a:ext uri="{FF2B5EF4-FFF2-40B4-BE49-F238E27FC236}">
                <a16:creationId xmlns:a16="http://schemas.microsoft.com/office/drawing/2014/main" id="{9005F4E0-E6B4-4F40-BA35-B731A1C7637D}"/>
              </a:ext>
            </a:extLst>
          </p:cNvPr>
          <p:cNvSpPr txBox="1">
            <a:spLocks noChangeArrowheads="1"/>
          </p:cNvSpPr>
          <p:nvPr/>
        </p:nvSpPr>
        <p:spPr bwMode="auto">
          <a:xfrm>
            <a:off x="7084219" y="4916091"/>
            <a:ext cx="684803"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350" b="1"/>
              <a:t>router</a:t>
            </a:r>
          </a:p>
        </p:txBody>
      </p:sp>
      <p:sp>
        <p:nvSpPr>
          <p:cNvPr id="131110" name="Text Box 167">
            <a:extLst>
              <a:ext uri="{FF2B5EF4-FFF2-40B4-BE49-F238E27FC236}">
                <a16:creationId xmlns:a16="http://schemas.microsoft.com/office/drawing/2014/main" id="{B44EA8C0-859E-FD4A-AF33-30649384D01B}"/>
              </a:ext>
            </a:extLst>
          </p:cNvPr>
          <p:cNvSpPr txBox="1">
            <a:spLocks noChangeArrowheads="1"/>
          </p:cNvSpPr>
          <p:nvPr/>
        </p:nvSpPr>
        <p:spPr bwMode="auto">
          <a:xfrm>
            <a:off x="7094935" y="3181351"/>
            <a:ext cx="7232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350" b="1"/>
              <a:t>switch</a:t>
            </a:r>
          </a:p>
        </p:txBody>
      </p:sp>
      <p:sp>
        <p:nvSpPr>
          <p:cNvPr id="131111" name="Rectangle 168">
            <a:extLst>
              <a:ext uri="{FF2B5EF4-FFF2-40B4-BE49-F238E27FC236}">
                <a16:creationId xmlns:a16="http://schemas.microsoft.com/office/drawing/2014/main" id="{DAD9AD38-BE4C-C545-98A6-ADFD4C7B3D6C}"/>
              </a:ext>
            </a:extLst>
          </p:cNvPr>
          <p:cNvSpPr>
            <a:spLocks noGrp="1" noChangeArrowheads="1"/>
          </p:cNvSpPr>
          <p:nvPr>
            <p:ph type="title" idx="4294967295"/>
          </p:nvPr>
        </p:nvSpPr>
        <p:spPr>
          <a:xfrm>
            <a:off x="4982574" y="1005531"/>
            <a:ext cx="3635215" cy="518984"/>
          </a:xfrm>
        </p:spPr>
        <p:txBody>
          <a:bodyPr>
            <a:normAutofit fontScale="90000"/>
          </a:bodyPr>
          <a:lstStyle/>
          <a:p>
            <a:pPr eaLnBrk="1" hangingPunct="1"/>
            <a:r>
              <a:rPr lang="en-US" altLang="en-US" dirty="0">
                <a:ea typeface="ＭＳ Ｐゴシック" panose="020B0600070205080204" pitchFamily="34" charset="-128"/>
              </a:rPr>
              <a:t>Headers &amp; Addresses</a:t>
            </a:r>
          </a:p>
        </p:txBody>
      </p:sp>
      <p:sp>
        <p:nvSpPr>
          <p:cNvPr id="112814" name="Text Box 174">
            <a:extLst>
              <a:ext uri="{FF2B5EF4-FFF2-40B4-BE49-F238E27FC236}">
                <a16:creationId xmlns:a16="http://schemas.microsoft.com/office/drawing/2014/main" id="{EC0F36EA-8D11-A647-924E-47282CD18A0A}"/>
              </a:ext>
            </a:extLst>
          </p:cNvPr>
          <p:cNvSpPr txBox="1">
            <a:spLocks noChangeArrowheads="1"/>
          </p:cNvSpPr>
          <p:nvPr/>
        </p:nvSpPr>
        <p:spPr bwMode="auto">
          <a:xfrm>
            <a:off x="1670448" y="1376363"/>
            <a:ext cx="8066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solidFill>
                  <a:srgbClr val="CC0000"/>
                </a:solidFill>
              </a:rPr>
              <a:t>message</a:t>
            </a:r>
          </a:p>
        </p:txBody>
      </p:sp>
      <p:grpSp>
        <p:nvGrpSpPr>
          <p:cNvPr id="17" name="Group 175">
            <a:extLst>
              <a:ext uri="{FF2B5EF4-FFF2-40B4-BE49-F238E27FC236}">
                <a16:creationId xmlns:a16="http://schemas.microsoft.com/office/drawing/2014/main" id="{52857B7E-E18B-EA47-A464-7CC4738B5BDB}"/>
              </a:ext>
            </a:extLst>
          </p:cNvPr>
          <p:cNvGrpSpPr>
            <a:grpSpLocks/>
          </p:cNvGrpSpPr>
          <p:nvPr/>
        </p:nvGrpSpPr>
        <p:grpSpPr bwMode="auto">
          <a:xfrm>
            <a:off x="2465785" y="1396605"/>
            <a:ext cx="509588" cy="226219"/>
            <a:chOff x="780" y="1553"/>
            <a:chExt cx="428" cy="190"/>
          </a:xfrm>
        </p:grpSpPr>
        <p:sp>
          <p:nvSpPr>
            <p:cNvPr id="131132" name="Rectangle 176">
              <a:extLst>
                <a:ext uri="{FF2B5EF4-FFF2-40B4-BE49-F238E27FC236}">
                  <a16:creationId xmlns:a16="http://schemas.microsoft.com/office/drawing/2014/main" id="{B8A93764-D5DA-1042-8336-4884704F8CFE}"/>
                </a:ext>
              </a:extLst>
            </p:cNvPr>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31133" name="Rectangle 177">
              <a:extLst>
                <a:ext uri="{FF2B5EF4-FFF2-40B4-BE49-F238E27FC236}">
                  <a16:creationId xmlns:a16="http://schemas.microsoft.com/office/drawing/2014/main" id="{1FBB9691-2465-1740-825E-18203483FD0D}"/>
                </a:ext>
              </a:extLst>
            </p:cNvPr>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050"/>
                <a:t>M</a:t>
              </a:r>
            </a:p>
          </p:txBody>
        </p:sp>
      </p:grpSp>
      <p:grpSp>
        <p:nvGrpSpPr>
          <p:cNvPr id="18" name="Group 185">
            <a:extLst>
              <a:ext uri="{FF2B5EF4-FFF2-40B4-BE49-F238E27FC236}">
                <a16:creationId xmlns:a16="http://schemas.microsoft.com/office/drawing/2014/main" id="{4EEB8B52-E018-7C49-B3CF-F6B1200C38C2}"/>
              </a:ext>
            </a:extLst>
          </p:cNvPr>
          <p:cNvGrpSpPr>
            <a:grpSpLocks/>
          </p:cNvGrpSpPr>
          <p:nvPr/>
        </p:nvGrpSpPr>
        <p:grpSpPr bwMode="auto">
          <a:xfrm>
            <a:off x="2289574" y="1637111"/>
            <a:ext cx="677465" cy="226219"/>
            <a:chOff x="1851" y="2046"/>
            <a:chExt cx="569" cy="190"/>
          </a:xfrm>
        </p:grpSpPr>
        <p:grpSp>
          <p:nvGrpSpPr>
            <p:cNvPr id="131126" name="Group 179">
              <a:extLst>
                <a:ext uri="{FF2B5EF4-FFF2-40B4-BE49-F238E27FC236}">
                  <a16:creationId xmlns:a16="http://schemas.microsoft.com/office/drawing/2014/main" id="{B1A0235F-F9C0-D540-A995-E610699648F6}"/>
                </a:ext>
              </a:extLst>
            </p:cNvPr>
            <p:cNvGrpSpPr>
              <a:grpSpLocks/>
            </p:cNvGrpSpPr>
            <p:nvPr/>
          </p:nvGrpSpPr>
          <p:grpSpPr bwMode="auto">
            <a:xfrm>
              <a:off x="1851" y="2047"/>
              <a:ext cx="190" cy="184"/>
              <a:chOff x="1962" y="2058"/>
              <a:chExt cx="190" cy="184"/>
            </a:xfrm>
          </p:grpSpPr>
          <p:sp>
            <p:nvSpPr>
              <p:cNvPr id="131130" name="Rectangle 180">
                <a:extLst>
                  <a:ext uri="{FF2B5EF4-FFF2-40B4-BE49-F238E27FC236}">
                    <a16:creationId xmlns:a16="http://schemas.microsoft.com/office/drawing/2014/main" id="{51C829B7-26B4-D444-9FB3-7F07BDD29BD0}"/>
                  </a:ext>
                </a:extLst>
              </p:cNvPr>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31131" name="Rectangle 181">
                <a:extLst>
                  <a:ext uri="{FF2B5EF4-FFF2-40B4-BE49-F238E27FC236}">
                    <a16:creationId xmlns:a16="http://schemas.microsoft.com/office/drawing/2014/main" id="{3EEBA0E9-6B86-7E4C-A9C6-591F7EE20655}"/>
                  </a:ext>
                </a:extLst>
              </p:cNvPr>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050"/>
                  <a:t>H</a:t>
                </a:r>
                <a:r>
                  <a:rPr lang="en-US" altLang="en-US" sz="1350" baseline="-25000"/>
                  <a:t>t</a:t>
                </a:r>
              </a:p>
            </p:txBody>
          </p:sp>
        </p:grpSp>
        <p:grpSp>
          <p:nvGrpSpPr>
            <p:cNvPr id="131127" name="Group 182">
              <a:extLst>
                <a:ext uri="{FF2B5EF4-FFF2-40B4-BE49-F238E27FC236}">
                  <a16:creationId xmlns:a16="http://schemas.microsoft.com/office/drawing/2014/main" id="{3648E1F5-C96D-6544-8F79-B25A0146CA9B}"/>
                </a:ext>
              </a:extLst>
            </p:cNvPr>
            <p:cNvGrpSpPr>
              <a:grpSpLocks/>
            </p:cNvGrpSpPr>
            <p:nvPr/>
          </p:nvGrpSpPr>
          <p:grpSpPr bwMode="auto">
            <a:xfrm>
              <a:off x="1992" y="2046"/>
              <a:ext cx="428" cy="190"/>
              <a:chOff x="780" y="1553"/>
              <a:chExt cx="428" cy="190"/>
            </a:xfrm>
          </p:grpSpPr>
          <p:sp>
            <p:nvSpPr>
              <p:cNvPr id="131128" name="Rectangle 183">
                <a:extLst>
                  <a:ext uri="{FF2B5EF4-FFF2-40B4-BE49-F238E27FC236}">
                    <a16:creationId xmlns:a16="http://schemas.microsoft.com/office/drawing/2014/main" id="{7E212304-7E2A-D144-870D-50B0F73D965E}"/>
                  </a:ext>
                </a:extLst>
              </p:cNvPr>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31129" name="Rectangle 184">
                <a:extLst>
                  <a:ext uri="{FF2B5EF4-FFF2-40B4-BE49-F238E27FC236}">
                    <a16:creationId xmlns:a16="http://schemas.microsoft.com/office/drawing/2014/main" id="{2CFC55B6-0954-E941-AF5E-61813AAF7C24}"/>
                  </a:ext>
                </a:extLst>
              </p:cNvPr>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050"/>
                  <a:t>M</a:t>
                </a:r>
              </a:p>
            </p:txBody>
          </p:sp>
        </p:grpSp>
      </p:grpSp>
      <p:grpSp>
        <p:nvGrpSpPr>
          <p:cNvPr id="131117" name="Group 187">
            <a:extLst>
              <a:ext uri="{FF2B5EF4-FFF2-40B4-BE49-F238E27FC236}">
                <a16:creationId xmlns:a16="http://schemas.microsoft.com/office/drawing/2014/main" id="{BC55200B-8FDC-0949-A87B-5D2308D5B7F5}"/>
              </a:ext>
            </a:extLst>
          </p:cNvPr>
          <p:cNvGrpSpPr>
            <a:grpSpLocks/>
          </p:cNvGrpSpPr>
          <p:nvPr/>
        </p:nvGrpSpPr>
        <p:grpSpPr bwMode="auto">
          <a:xfrm flipH="1">
            <a:off x="3526633" y="4585098"/>
            <a:ext cx="602456" cy="578644"/>
            <a:chOff x="-44" y="1473"/>
            <a:chExt cx="981" cy="1105"/>
          </a:xfrm>
        </p:grpSpPr>
        <p:pic>
          <p:nvPicPr>
            <p:cNvPr id="131122" name="Picture 188" descr="desktop_computer_stylized_medium">
              <a:extLst>
                <a:ext uri="{FF2B5EF4-FFF2-40B4-BE49-F238E27FC236}">
                  <a16:creationId xmlns:a16="http://schemas.microsoft.com/office/drawing/2014/main" id="{FAB5CA59-68F9-BF45-8E5A-378AF937EC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123" name="Freeform 189">
              <a:extLst>
                <a:ext uri="{FF2B5EF4-FFF2-40B4-BE49-F238E27FC236}">
                  <a16:creationId xmlns:a16="http://schemas.microsoft.com/office/drawing/2014/main" id="{6A3056C6-518F-9340-ABB4-D174F0854D04}"/>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31118" name="Group 190">
            <a:extLst>
              <a:ext uri="{FF2B5EF4-FFF2-40B4-BE49-F238E27FC236}">
                <a16:creationId xmlns:a16="http://schemas.microsoft.com/office/drawing/2014/main" id="{B4DA8F42-2B81-4D42-A4D6-69D7CF13F6BB}"/>
              </a:ext>
            </a:extLst>
          </p:cNvPr>
          <p:cNvGrpSpPr>
            <a:grpSpLocks/>
          </p:cNvGrpSpPr>
          <p:nvPr/>
        </p:nvGrpSpPr>
        <p:grpSpPr bwMode="auto">
          <a:xfrm flipH="1">
            <a:off x="4248151" y="1672830"/>
            <a:ext cx="602456" cy="578644"/>
            <a:chOff x="-44" y="1473"/>
            <a:chExt cx="981" cy="1105"/>
          </a:xfrm>
        </p:grpSpPr>
        <p:pic>
          <p:nvPicPr>
            <p:cNvPr id="131120" name="Picture 191" descr="desktop_computer_stylized_medium">
              <a:extLst>
                <a:ext uri="{FF2B5EF4-FFF2-40B4-BE49-F238E27FC236}">
                  <a16:creationId xmlns:a16="http://schemas.microsoft.com/office/drawing/2014/main" id="{93B7582F-97BD-B34E-B830-7299FBE4C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121" name="Freeform 192">
              <a:extLst>
                <a:ext uri="{FF2B5EF4-FFF2-40B4-BE49-F238E27FC236}">
                  <a16:creationId xmlns:a16="http://schemas.microsoft.com/office/drawing/2014/main" id="{06445532-4592-874E-8918-BE490F122969}"/>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131119" name="Slide Number Placeholder 3">
            <a:extLst>
              <a:ext uri="{FF2B5EF4-FFF2-40B4-BE49-F238E27FC236}">
                <a16:creationId xmlns:a16="http://schemas.microsoft.com/office/drawing/2014/main" id="{F1D4E18C-4D81-304E-A342-AF7C7540A46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Arial" panose="020B0604020202020204" pitchFamily="34" charset="0"/>
                <a:ea typeface="ＭＳ Ｐゴシック" panose="020B0600070205080204" pitchFamily="34" charset="-128"/>
              </a:defRPr>
            </a:lvl1pPr>
            <a:lvl2pPr marL="557213" indent="-214313">
              <a:defRPr sz="1800">
                <a:solidFill>
                  <a:schemeClr val="tx1"/>
                </a:solidFill>
                <a:latin typeface="Arial" panose="020B0604020202020204" pitchFamily="34" charset="0"/>
                <a:ea typeface="ＭＳ Ｐゴシック" panose="020B0600070205080204" pitchFamily="34" charset="-128"/>
              </a:defRPr>
            </a:lvl2pPr>
            <a:lvl3pPr marL="857250" indent="-171450">
              <a:defRPr sz="1800">
                <a:solidFill>
                  <a:schemeClr val="tx1"/>
                </a:solidFill>
                <a:latin typeface="Arial" panose="020B0604020202020204" pitchFamily="34" charset="0"/>
                <a:ea typeface="ＭＳ Ｐゴシック" panose="020B0600070205080204" pitchFamily="34" charset="-128"/>
              </a:defRPr>
            </a:lvl3pPr>
            <a:lvl4pPr marL="1200150" indent="-171450">
              <a:defRPr sz="1800">
                <a:solidFill>
                  <a:schemeClr val="tx1"/>
                </a:solidFill>
                <a:latin typeface="Arial" panose="020B0604020202020204" pitchFamily="34" charset="0"/>
                <a:ea typeface="ＭＳ Ｐゴシック" panose="020B0600070205080204" pitchFamily="34" charset="-128"/>
              </a:defRPr>
            </a:lvl4pPr>
            <a:lvl5pPr marL="1543050" indent="-171450">
              <a:defRPr sz="1800">
                <a:solidFill>
                  <a:schemeClr val="tx1"/>
                </a:solidFill>
                <a:latin typeface="Arial" panose="020B0604020202020204" pitchFamily="34" charset="0"/>
                <a:ea typeface="ＭＳ Ｐゴシック" panose="020B0600070205080204" pitchFamily="34" charset="-128"/>
              </a:defRPr>
            </a:lvl5pPr>
            <a:lvl6pPr marL="18859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6pPr>
            <a:lvl7pPr marL="22288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7pPr>
            <a:lvl8pPr marL="25717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8pPr>
            <a:lvl9pPr marL="29146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9pPr>
          </a:lstStyle>
          <a:p>
            <a:r>
              <a:rPr lang="en-US" altLang="en-US" sz="900">
                <a:latin typeface="Tahoma" panose="020B0604030504040204" pitchFamily="34" charset="0"/>
              </a:rPr>
              <a:t>1-</a:t>
            </a:r>
            <a:fld id="{779BF926-FC4E-C04F-BF92-587BA1834073}" type="slidenum">
              <a:rPr lang="en-US" altLang="en-US" sz="900">
                <a:latin typeface="Tahoma" panose="020B0604030504040204" pitchFamily="34" charset="0"/>
              </a:rPr>
              <a:pPr/>
              <a:t>147</a:t>
            </a:fld>
            <a:endParaRPr lang="en-US" altLang="en-US" sz="900">
              <a:latin typeface="Tahoma" panose="020B0604030504040204" pitchFamily="34" charset="0"/>
            </a:endParaRPr>
          </a:p>
        </p:txBody>
      </p:sp>
      <p:grpSp>
        <p:nvGrpSpPr>
          <p:cNvPr id="7" name="Group 6">
            <a:extLst>
              <a:ext uri="{FF2B5EF4-FFF2-40B4-BE49-F238E27FC236}">
                <a16:creationId xmlns:a16="http://schemas.microsoft.com/office/drawing/2014/main" id="{E040827D-3A32-2749-AE09-DD2B98DB1C1D}"/>
              </a:ext>
            </a:extLst>
          </p:cNvPr>
          <p:cNvGrpSpPr/>
          <p:nvPr/>
        </p:nvGrpSpPr>
        <p:grpSpPr>
          <a:xfrm>
            <a:off x="1288674" y="2126619"/>
            <a:ext cx="1738281" cy="276999"/>
            <a:chOff x="293088" y="2903451"/>
            <a:chExt cx="2317708" cy="369331"/>
          </a:xfrm>
        </p:grpSpPr>
        <p:sp>
          <p:nvSpPr>
            <p:cNvPr id="224" name="Rectangle 157">
              <a:extLst>
                <a:ext uri="{FF2B5EF4-FFF2-40B4-BE49-F238E27FC236}">
                  <a16:creationId xmlns:a16="http://schemas.microsoft.com/office/drawing/2014/main" id="{756116CA-6645-2246-AB9B-078F1FF8877A}"/>
                </a:ext>
              </a:extLst>
            </p:cNvPr>
            <p:cNvSpPr>
              <a:spLocks noChangeArrowheads="1"/>
            </p:cNvSpPr>
            <p:nvPr/>
          </p:nvSpPr>
          <p:spPr bwMode="auto">
            <a:xfrm>
              <a:off x="1094776" y="2940306"/>
              <a:ext cx="1512500" cy="28480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225" name="Rectangle 158">
              <a:extLst>
                <a:ext uri="{FF2B5EF4-FFF2-40B4-BE49-F238E27FC236}">
                  <a16:creationId xmlns:a16="http://schemas.microsoft.com/office/drawing/2014/main" id="{17A728E2-0C09-534A-B87B-E34B2322D76C}"/>
                </a:ext>
              </a:extLst>
            </p:cNvPr>
            <p:cNvSpPr>
              <a:spLocks noChangeArrowheads="1"/>
            </p:cNvSpPr>
            <p:nvPr/>
          </p:nvSpPr>
          <p:spPr bwMode="auto">
            <a:xfrm>
              <a:off x="1667863"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050" dirty="0" err="1"/>
                <a:t>H</a:t>
              </a:r>
              <a:r>
                <a:rPr lang="en-US" altLang="en-US" sz="1350" baseline="-25000" dirty="0" err="1"/>
                <a:t>t</a:t>
              </a:r>
              <a:endParaRPr lang="en-US" altLang="en-US" sz="1350" baseline="-25000" dirty="0"/>
            </a:p>
          </p:txBody>
        </p:sp>
        <p:sp>
          <p:nvSpPr>
            <p:cNvPr id="226" name="Rectangle 159">
              <a:extLst>
                <a:ext uri="{FF2B5EF4-FFF2-40B4-BE49-F238E27FC236}">
                  <a16:creationId xmlns:a16="http://schemas.microsoft.com/office/drawing/2014/main" id="{5EA62ED3-8F43-F547-AC40-C7491B1509F0}"/>
                </a:ext>
              </a:extLst>
            </p:cNvPr>
            <p:cNvSpPr>
              <a:spLocks noChangeArrowheads="1"/>
            </p:cNvSpPr>
            <p:nvPr/>
          </p:nvSpPr>
          <p:spPr bwMode="auto">
            <a:xfrm>
              <a:off x="1372589"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050" dirty="0" err="1"/>
                <a:t>H</a:t>
              </a:r>
              <a:r>
                <a:rPr lang="en-US" altLang="en-US" sz="1350" baseline="-25000" dirty="0" err="1"/>
                <a:t>n</a:t>
              </a:r>
              <a:endParaRPr lang="en-US" altLang="en-US" sz="1350" baseline="-25000" dirty="0"/>
            </a:p>
          </p:txBody>
        </p:sp>
        <p:sp>
          <p:nvSpPr>
            <p:cNvPr id="227" name="Rectangle 160">
              <a:extLst>
                <a:ext uri="{FF2B5EF4-FFF2-40B4-BE49-F238E27FC236}">
                  <a16:creationId xmlns:a16="http://schemas.microsoft.com/office/drawing/2014/main" id="{F090CB34-A955-314D-B44A-28F413FFFB48}"/>
                </a:ext>
              </a:extLst>
            </p:cNvPr>
            <p:cNvSpPr>
              <a:spLocks noChangeArrowheads="1"/>
            </p:cNvSpPr>
            <p:nvPr/>
          </p:nvSpPr>
          <p:spPr bwMode="auto">
            <a:xfrm>
              <a:off x="1074138"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050" dirty="0"/>
                <a:t>H</a:t>
              </a:r>
              <a:r>
                <a:rPr lang="en-US" altLang="en-US" sz="1350" baseline="-25000" dirty="0"/>
                <a:t>l</a:t>
              </a:r>
            </a:p>
          </p:txBody>
        </p:sp>
        <p:sp>
          <p:nvSpPr>
            <p:cNvPr id="228" name="Rectangle 161">
              <a:extLst>
                <a:ext uri="{FF2B5EF4-FFF2-40B4-BE49-F238E27FC236}">
                  <a16:creationId xmlns:a16="http://schemas.microsoft.com/office/drawing/2014/main" id="{0876D943-F47D-494E-958A-9A292A0BD3F1}"/>
                </a:ext>
              </a:extLst>
            </p:cNvPr>
            <p:cNvSpPr>
              <a:spLocks noChangeArrowheads="1"/>
            </p:cNvSpPr>
            <p:nvPr/>
          </p:nvSpPr>
          <p:spPr bwMode="auto">
            <a:xfrm>
              <a:off x="1800097" y="2939620"/>
              <a:ext cx="67945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050" dirty="0"/>
                <a:t>M</a:t>
              </a:r>
            </a:p>
          </p:txBody>
        </p:sp>
        <p:sp>
          <p:nvSpPr>
            <p:cNvPr id="229" name="Line 162">
              <a:extLst>
                <a:ext uri="{FF2B5EF4-FFF2-40B4-BE49-F238E27FC236}">
                  <a16:creationId xmlns:a16="http://schemas.microsoft.com/office/drawing/2014/main" id="{CA8D6C30-ECB2-E549-A943-C027D930E991}"/>
                </a:ext>
              </a:extLst>
            </p:cNvPr>
            <p:cNvSpPr>
              <a:spLocks noChangeShapeType="1"/>
            </p:cNvSpPr>
            <p:nvPr/>
          </p:nvSpPr>
          <p:spPr bwMode="auto">
            <a:xfrm>
              <a:off x="1356713" y="2952663"/>
              <a:ext cx="0" cy="257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63">
              <a:extLst>
                <a:ext uri="{FF2B5EF4-FFF2-40B4-BE49-F238E27FC236}">
                  <a16:creationId xmlns:a16="http://schemas.microsoft.com/office/drawing/2014/main" id="{55436905-26D7-D840-BC20-3142CAC9DEA7}"/>
                </a:ext>
              </a:extLst>
            </p:cNvPr>
            <p:cNvSpPr>
              <a:spLocks noChangeShapeType="1"/>
            </p:cNvSpPr>
            <p:nvPr/>
          </p:nvSpPr>
          <p:spPr bwMode="auto">
            <a:xfrm>
              <a:off x="1642463" y="2962188"/>
              <a:ext cx="0" cy="2444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64">
              <a:extLst>
                <a:ext uri="{FF2B5EF4-FFF2-40B4-BE49-F238E27FC236}">
                  <a16:creationId xmlns:a16="http://schemas.microsoft.com/office/drawing/2014/main" id="{46A9F808-6D2B-7543-981C-087B4498331B}"/>
                </a:ext>
              </a:extLst>
            </p:cNvPr>
            <p:cNvSpPr>
              <a:spLocks noChangeShapeType="1"/>
            </p:cNvSpPr>
            <p:nvPr/>
          </p:nvSpPr>
          <p:spPr bwMode="auto">
            <a:xfrm>
              <a:off x="1947263" y="2957426"/>
              <a:ext cx="0" cy="247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3" name="Text Box 7">
              <a:extLst>
                <a:ext uri="{FF2B5EF4-FFF2-40B4-BE49-F238E27FC236}">
                  <a16:creationId xmlns:a16="http://schemas.microsoft.com/office/drawing/2014/main" id="{6F31595C-67FC-6C40-887B-1EEA8AC7DA14}"/>
                </a:ext>
              </a:extLst>
            </p:cNvPr>
            <p:cNvSpPr txBox="1">
              <a:spLocks noChangeArrowheads="1"/>
            </p:cNvSpPr>
            <p:nvPr/>
          </p:nvSpPr>
          <p:spPr bwMode="auto">
            <a:xfrm>
              <a:off x="293088" y="2903451"/>
              <a:ext cx="940856" cy="369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dirty="0">
                  <a:solidFill>
                    <a:srgbClr val="CC0000"/>
                  </a:solidFill>
                </a:rPr>
                <a:t>frame 1</a:t>
              </a:r>
            </a:p>
          </p:txBody>
        </p:sp>
        <p:sp>
          <p:nvSpPr>
            <p:cNvPr id="243" name="Rectangle 160">
              <a:extLst>
                <a:ext uri="{FF2B5EF4-FFF2-40B4-BE49-F238E27FC236}">
                  <a16:creationId xmlns:a16="http://schemas.microsoft.com/office/drawing/2014/main" id="{27F7EA00-93C2-944C-BF69-FBF08E0F8360}"/>
                </a:ext>
              </a:extLst>
            </p:cNvPr>
            <p:cNvSpPr>
              <a:spLocks noChangeArrowheads="1"/>
            </p:cNvSpPr>
            <p:nvPr/>
          </p:nvSpPr>
          <p:spPr bwMode="auto">
            <a:xfrm>
              <a:off x="2313933" y="2929795"/>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050" dirty="0"/>
                <a:t>T</a:t>
              </a:r>
              <a:r>
                <a:rPr lang="en-US" altLang="en-US" sz="1350" baseline="-25000" dirty="0"/>
                <a:t>l</a:t>
              </a:r>
            </a:p>
          </p:txBody>
        </p:sp>
        <p:sp>
          <p:nvSpPr>
            <p:cNvPr id="244" name="Line 164">
              <a:extLst>
                <a:ext uri="{FF2B5EF4-FFF2-40B4-BE49-F238E27FC236}">
                  <a16:creationId xmlns:a16="http://schemas.microsoft.com/office/drawing/2014/main" id="{55231D46-6236-264C-8764-840BD355F1D4}"/>
                </a:ext>
              </a:extLst>
            </p:cNvPr>
            <p:cNvSpPr>
              <a:spLocks noChangeShapeType="1"/>
            </p:cNvSpPr>
            <p:nvPr/>
          </p:nvSpPr>
          <p:spPr bwMode="auto">
            <a:xfrm>
              <a:off x="2334441" y="2961545"/>
              <a:ext cx="0" cy="247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45" name="Group 244">
            <a:extLst>
              <a:ext uri="{FF2B5EF4-FFF2-40B4-BE49-F238E27FC236}">
                <a16:creationId xmlns:a16="http://schemas.microsoft.com/office/drawing/2014/main" id="{2C5DFC9F-1E1C-C34E-B361-84CBBBCC1C10}"/>
              </a:ext>
            </a:extLst>
          </p:cNvPr>
          <p:cNvGrpSpPr/>
          <p:nvPr/>
        </p:nvGrpSpPr>
        <p:grpSpPr>
          <a:xfrm>
            <a:off x="5221212" y="3445703"/>
            <a:ext cx="1738281" cy="276999"/>
            <a:chOff x="293088" y="2903451"/>
            <a:chExt cx="2317708" cy="369331"/>
          </a:xfrm>
        </p:grpSpPr>
        <p:sp>
          <p:nvSpPr>
            <p:cNvPr id="246" name="Rectangle 157">
              <a:extLst>
                <a:ext uri="{FF2B5EF4-FFF2-40B4-BE49-F238E27FC236}">
                  <a16:creationId xmlns:a16="http://schemas.microsoft.com/office/drawing/2014/main" id="{5E9B4182-13FB-0045-A3D6-426360C0D3C5}"/>
                </a:ext>
              </a:extLst>
            </p:cNvPr>
            <p:cNvSpPr>
              <a:spLocks noChangeArrowheads="1"/>
            </p:cNvSpPr>
            <p:nvPr/>
          </p:nvSpPr>
          <p:spPr bwMode="auto">
            <a:xfrm>
              <a:off x="1094776" y="2940306"/>
              <a:ext cx="1512500" cy="28480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247" name="Rectangle 158">
              <a:extLst>
                <a:ext uri="{FF2B5EF4-FFF2-40B4-BE49-F238E27FC236}">
                  <a16:creationId xmlns:a16="http://schemas.microsoft.com/office/drawing/2014/main" id="{78F67234-2991-C642-A218-8BF9205CAA5F}"/>
                </a:ext>
              </a:extLst>
            </p:cNvPr>
            <p:cNvSpPr>
              <a:spLocks noChangeArrowheads="1"/>
            </p:cNvSpPr>
            <p:nvPr/>
          </p:nvSpPr>
          <p:spPr bwMode="auto">
            <a:xfrm>
              <a:off x="1667863"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050"/>
                <a:t>H</a:t>
              </a:r>
              <a:r>
                <a:rPr lang="en-US" altLang="en-US" sz="1350" baseline="-25000"/>
                <a:t>t</a:t>
              </a:r>
            </a:p>
          </p:txBody>
        </p:sp>
        <p:sp>
          <p:nvSpPr>
            <p:cNvPr id="248" name="Rectangle 159">
              <a:extLst>
                <a:ext uri="{FF2B5EF4-FFF2-40B4-BE49-F238E27FC236}">
                  <a16:creationId xmlns:a16="http://schemas.microsoft.com/office/drawing/2014/main" id="{90D4AEA0-466A-C04F-B568-D51D7E6C4E51}"/>
                </a:ext>
              </a:extLst>
            </p:cNvPr>
            <p:cNvSpPr>
              <a:spLocks noChangeArrowheads="1"/>
            </p:cNvSpPr>
            <p:nvPr/>
          </p:nvSpPr>
          <p:spPr bwMode="auto">
            <a:xfrm>
              <a:off x="1372589"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050" dirty="0" err="1"/>
                <a:t>H</a:t>
              </a:r>
              <a:r>
                <a:rPr lang="en-US" altLang="en-US" sz="1350" baseline="-25000" dirty="0" err="1"/>
                <a:t>n</a:t>
              </a:r>
              <a:endParaRPr lang="en-US" altLang="en-US" sz="1350" baseline="-25000" dirty="0"/>
            </a:p>
          </p:txBody>
        </p:sp>
        <p:sp>
          <p:nvSpPr>
            <p:cNvPr id="249" name="Rectangle 160">
              <a:extLst>
                <a:ext uri="{FF2B5EF4-FFF2-40B4-BE49-F238E27FC236}">
                  <a16:creationId xmlns:a16="http://schemas.microsoft.com/office/drawing/2014/main" id="{2922D1DB-9A8A-8C4D-8273-893E3F57852C}"/>
                </a:ext>
              </a:extLst>
            </p:cNvPr>
            <p:cNvSpPr>
              <a:spLocks noChangeArrowheads="1"/>
            </p:cNvSpPr>
            <p:nvPr/>
          </p:nvSpPr>
          <p:spPr bwMode="auto">
            <a:xfrm>
              <a:off x="1074138"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050" dirty="0"/>
                <a:t>H</a:t>
              </a:r>
              <a:r>
                <a:rPr lang="en-US" altLang="en-US" sz="1350" baseline="-25000" dirty="0"/>
                <a:t>l</a:t>
              </a:r>
            </a:p>
          </p:txBody>
        </p:sp>
        <p:sp>
          <p:nvSpPr>
            <p:cNvPr id="250" name="Rectangle 161">
              <a:extLst>
                <a:ext uri="{FF2B5EF4-FFF2-40B4-BE49-F238E27FC236}">
                  <a16:creationId xmlns:a16="http://schemas.microsoft.com/office/drawing/2014/main" id="{5BCB528D-60C1-8F4A-A29A-902D8D401E57}"/>
                </a:ext>
              </a:extLst>
            </p:cNvPr>
            <p:cNvSpPr>
              <a:spLocks noChangeArrowheads="1"/>
            </p:cNvSpPr>
            <p:nvPr/>
          </p:nvSpPr>
          <p:spPr bwMode="auto">
            <a:xfrm>
              <a:off x="1800097" y="2939620"/>
              <a:ext cx="67945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050" dirty="0"/>
                <a:t>M</a:t>
              </a:r>
            </a:p>
          </p:txBody>
        </p:sp>
        <p:sp>
          <p:nvSpPr>
            <p:cNvPr id="251" name="Line 162">
              <a:extLst>
                <a:ext uri="{FF2B5EF4-FFF2-40B4-BE49-F238E27FC236}">
                  <a16:creationId xmlns:a16="http://schemas.microsoft.com/office/drawing/2014/main" id="{4903EC07-F9A2-9841-A656-1560E77C4F11}"/>
                </a:ext>
              </a:extLst>
            </p:cNvPr>
            <p:cNvSpPr>
              <a:spLocks noChangeShapeType="1"/>
            </p:cNvSpPr>
            <p:nvPr/>
          </p:nvSpPr>
          <p:spPr bwMode="auto">
            <a:xfrm>
              <a:off x="1356713" y="2952663"/>
              <a:ext cx="0" cy="257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63">
              <a:extLst>
                <a:ext uri="{FF2B5EF4-FFF2-40B4-BE49-F238E27FC236}">
                  <a16:creationId xmlns:a16="http://schemas.microsoft.com/office/drawing/2014/main" id="{0D2888AF-34EB-084F-AA8A-208C4E323AFA}"/>
                </a:ext>
              </a:extLst>
            </p:cNvPr>
            <p:cNvSpPr>
              <a:spLocks noChangeShapeType="1"/>
            </p:cNvSpPr>
            <p:nvPr/>
          </p:nvSpPr>
          <p:spPr bwMode="auto">
            <a:xfrm>
              <a:off x="1642463" y="2962188"/>
              <a:ext cx="0" cy="2444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Line 164">
              <a:extLst>
                <a:ext uri="{FF2B5EF4-FFF2-40B4-BE49-F238E27FC236}">
                  <a16:creationId xmlns:a16="http://schemas.microsoft.com/office/drawing/2014/main" id="{5A44EF2C-7BE8-A34A-972E-EA5F9E9231D5}"/>
                </a:ext>
              </a:extLst>
            </p:cNvPr>
            <p:cNvSpPr>
              <a:spLocks noChangeShapeType="1"/>
            </p:cNvSpPr>
            <p:nvPr/>
          </p:nvSpPr>
          <p:spPr bwMode="auto">
            <a:xfrm>
              <a:off x="1947263" y="2957426"/>
              <a:ext cx="0" cy="247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Text Box 7">
              <a:extLst>
                <a:ext uri="{FF2B5EF4-FFF2-40B4-BE49-F238E27FC236}">
                  <a16:creationId xmlns:a16="http://schemas.microsoft.com/office/drawing/2014/main" id="{C5E905B6-470B-FE4D-8189-5D0083566BD6}"/>
                </a:ext>
              </a:extLst>
            </p:cNvPr>
            <p:cNvSpPr txBox="1">
              <a:spLocks noChangeArrowheads="1"/>
            </p:cNvSpPr>
            <p:nvPr/>
          </p:nvSpPr>
          <p:spPr bwMode="auto">
            <a:xfrm>
              <a:off x="293088" y="2903451"/>
              <a:ext cx="940856" cy="369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dirty="0">
                  <a:solidFill>
                    <a:srgbClr val="CC0000"/>
                  </a:solidFill>
                </a:rPr>
                <a:t>frame 1</a:t>
              </a:r>
            </a:p>
          </p:txBody>
        </p:sp>
        <p:sp>
          <p:nvSpPr>
            <p:cNvPr id="255" name="Rectangle 160">
              <a:extLst>
                <a:ext uri="{FF2B5EF4-FFF2-40B4-BE49-F238E27FC236}">
                  <a16:creationId xmlns:a16="http://schemas.microsoft.com/office/drawing/2014/main" id="{8D65D304-691E-0F42-9239-4FBE8FE48720}"/>
                </a:ext>
              </a:extLst>
            </p:cNvPr>
            <p:cNvSpPr>
              <a:spLocks noChangeArrowheads="1"/>
            </p:cNvSpPr>
            <p:nvPr/>
          </p:nvSpPr>
          <p:spPr bwMode="auto">
            <a:xfrm>
              <a:off x="2313933" y="2929795"/>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050" dirty="0"/>
                <a:t>T</a:t>
              </a:r>
              <a:r>
                <a:rPr lang="en-US" altLang="en-US" sz="1350" baseline="-25000" dirty="0"/>
                <a:t>l</a:t>
              </a:r>
            </a:p>
          </p:txBody>
        </p:sp>
        <p:sp>
          <p:nvSpPr>
            <p:cNvPr id="256" name="Line 164">
              <a:extLst>
                <a:ext uri="{FF2B5EF4-FFF2-40B4-BE49-F238E27FC236}">
                  <a16:creationId xmlns:a16="http://schemas.microsoft.com/office/drawing/2014/main" id="{FD6CE54E-7FE9-654C-8818-C0D6D0CADD7F}"/>
                </a:ext>
              </a:extLst>
            </p:cNvPr>
            <p:cNvSpPr>
              <a:spLocks noChangeShapeType="1"/>
            </p:cNvSpPr>
            <p:nvPr/>
          </p:nvSpPr>
          <p:spPr bwMode="auto">
            <a:xfrm>
              <a:off x="2334441" y="2961545"/>
              <a:ext cx="0" cy="247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7" name="Group 256">
            <a:extLst>
              <a:ext uri="{FF2B5EF4-FFF2-40B4-BE49-F238E27FC236}">
                <a16:creationId xmlns:a16="http://schemas.microsoft.com/office/drawing/2014/main" id="{BBC155BE-E451-E440-A0F7-89DCCAEBD2C2}"/>
              </a:ext>
            </a:extLst>
          </p:cNvPr>
          <p:cNvGrpSpPr/>
          <p:nvPr/>
        </p:nvGrpSpPr>
        <p:grpSpPr>
          <a:xfrm>
            <a:off x="3621011" y="4273605"/>
            <a:ext cx="1738281" cy="276999"/>
            <a:chOff x="293088" y="2903451"/>
            <a:chExt cx="2317708" cy="369331"/>
          </a:xfrm>
        </p:grpSpPr>
        <p:sp>
          <p:nvSpPr>
            <p:cNvPr id="258" name="Rectangle 157">
              <a:extLst>
                <a:ext uri="{FF2B5EF4-FFF2-40B4-BE49-F238E27FC236}">
                  <a16:creationId xmlns:a16="http://schemas.microsoft.com/office/drawing/2014/main" id="{11D58CD0-C945-BA4E-9231-BBEC5F05ABC9}"/>
                </a:ext>
              </a:extLst>
            </p:cNvPr>
            <p:cNvSpPr>
              <a:spLocks noChangeArrowheads="1"/>
            </p:cNvSpPr>
            <p:nvPr/>
          </p:nvSpPr>
          <p:spPr bwMode="auto">
            <a:xfrm>
              <a:off x="1094776" y="2940306"/>
              <a:ext cx="1512500" cy="28480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259" name="Rectangle 158">
              <a:extLst>
                <a:ext uri="{FF2B5EF4-FFF2-40B4-BE49-F238E27FC236}">
                  <a16:creationId xmlns:a16="http://schemas.microsoft.com/office/drawing/2014/main" id="{6E40F887-C6E2-494E-B817-41FD3345A936}"/>
                </a:ext>
              </a:extLst>
            </p:cNvPr>
            <p:cNvSpPr>
              <a:spLocks noChangeArrowheads="1"/>
            </p:cNvSpPr>
            <p:nvPr/>
          </p:nvSpPr>
          <p:spPr bwMode="auto">
            <a:xfrm>
              <a:off x="1667863"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050"/>
                <a:t>H</a:t>
              </a:r>
              <a:r>
                <a:rPr lang="en-US" altLang="en-US" sz="1350" baseline="-25000"/>
                <a:t>t</a:t>
              </a:r>
            </a:p>
          </p:txBody>
        </p:sp>
        <p:sp>
          <p:nvSpPr>
            <p:cNvPr id="260" name="Rectangle 159">
              <a:extLst>
                <a:ext uri="{FF2B5EF4-FFF2-40B4-BE49-F238E27FC236}">
                  <a16:creationId xmlns:a16="http://schemas.microsoft.com/office/drawing/2014/main" id="{1E137D37-92DF-6E4D-9DB7-68C22F725F3E}"/>
                </a:ext>
              </a:extLst>
            </p:cNvPr>
            <p:cNvSpPr>
              <a:spLocks noChangeArrowheads="1"/>
            </p:cNvSpPr>
            <p:nvPr/>
          </p:nvSpPr>
          <p:spPr bwMode="auto">
            <a:xfrm>
              <a:off x="1372589"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050" dirty="0" err="1"/>
                <a:t>H</a:t>
              </a:r>
              <a:r>
                <a:rPr lang="en-US" altLang="en-US" sz="1350" baseline="-25000" dirty="0" err="1"/>
                <a:t>n</a:t>
              </a:r>
              <a:endParaRPr lang="en-US" altLang="en-US" sz="1350" baseline="-25000" dirty="0"/>
            </a:p>
          </p:txBody>
        </p:sp>
        <p:sp>
          <p:nvSpPr>
            <p:cNvPr id="261" name="Rectangle 160">
              <a:extLst>
                <a:ext uri="{FF2B5EF4-FFF2-40B4-BE49-F238E27FC236}">
                  <a16:creationId xmlns:a16="http://schemas.microsoft.com/office/drawing/2014/main" id="{BBB7BA16-CF60-3C48-965D-29D53FDB3A6B}"/>
                </a:ext>
              </a:extLst>
            </p:cNvPr>
            <p:cNvSpPr>
              <a:spLocks noChangeArrowheads="1"/>
            </p:cNvSpPr>
            <p:nvPr/>
          </p:nvSpPr>
          <p:spPr bwMode="auto">
            <a:xfrm>
              <a:off x="1074138"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050" dirty="0"/>
                <a:t>H</a:t>
              </a:r>
              <a:r>
                <a:rPr lang="en-US" altLang="en-US" sz="1350" baseline="-25000" dirty="0"/>
                <a:t>l</a:t>
              </a:r>
            </a:p>
          </p:txBody>
        </p:sp>
        <p:sp>
          <p:nvSpPr>
            <p:cNvPr id="262" name="Rectangle 161">
              <a:extLst>
                <a:ext uri="{FF2B5EF4-FFF2-40B4-BE49-F238E27FC236}">
                  <a16:creationId xmlns:a16="http://schemas.microsoft.com/office/drawing/2014/main" id="{3C0AAA7D-3616-7F44-8849-E86360F364E2}"/>
                </a:ext>
              </a:extLst>
            </p:cNvPr>
            <p:cNvSpPr>
              <a:spLocks noChangeArrowheads="1"/>
            </p:cNvSpPr>
            <p:nvPr/>
          </p:nvSpPr>
          <p:spPr bwMode="auto">
            <a:xfrm>
              <a:off x="1800097" y="2939620"/>
              <a:ext cx="67945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050" dirty="0"/>
                <a:t>M</a:t>
              </a:r>
            </a:p>
          </p:txBody>
        </p:sp>
        <p:sp>
          <p:nvSpPr>
            <p:cNvPr id="263" name="Line 162">
              <a:extLst>
                <a:ext uri="{FF2B5EF4-FFF2-40B4-BE49-F238E27FC236}">
                  <a16:creationId xmlns:a16="http://schemas.microsoft.com/office/drawing/2014/main" id="{6776A850-EC4A-2045-AF5C-94383DD71FCE}"/>
                </a:ext>
              </a:extLst>
            </p:cNvPr>
            <p:cNvSpPr>
              <a:spLocks noChangeShapeType="1"/>
            </p:cNvSpPr>
            <p:nvPr/>
          </p:nvSpPr>
          <p:spPr bwMode="auto">
            <a:xfrm>
              <a:off x="1356713" y="2952663"/>
              <a:ext cx="0" cy="257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4" name="Line 163">
              <a:extLst>
                <a:ext uri="{FF2B5EF4-FFF2-40B4-BE49-F238E27FC236}">
                  <a16:creationId xmlns:a16="http://schemas.microsoft.com/office/drawing/2014/main" id="{F816F926-CECA-4F4A-8EC2-DB9AA84DB03A}"/>
                </a:ext>
              </a:extLst>
            </p:cNvPr>
            <p:cNvSpPr>
              <a:spLocks noChangeShapeType="1"/>
            </p:cNvSpPr>
            <p:nvPr/>
          </p:nvSpPr>
          <p:spPr bwMode="auto">
            <a:xfrm>
              <a:off x="1642463" y="2962188"/>
              <a:ext cx="0" cy="2444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164">
              <a:extLst>
                <a:ext uri="{FF2B5EF4-FFF2-40B4-BE49-F238E27FC236}">
                  <a16:creationId xmlns:a16="http://schemas.microsoft.com/office/drawing/2014/main" id="{E00E8671-2B94-F040-80F8-F778A13ED8E4}"/>
                </a:ext>
              </a:extLst>
            </p:cNvPr>
            <p:cNvSpPr>
              <a:spLocks noChangeShapeType="1"/>
            </p:cNvSpPr>
            <p:nvPr/>
          </p:nvSpPr>
          <p:spPr bwMode="auto">
            <a:xfrm>
              <a:off x="1947263" y="2957426"/>
              <a:ext cx="0" cy="247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Text Box 7">
              <a:extLst>
                <a:ext uri="{FF2B5EF4-FFF2-40B4-BE49-F238E27FC236}">
                  <a16:creationId xmlns:a16="http://schemas.microsoft.com/office/drawing/2014/main" id="{CED4F40C-9E47-F641-841F-341151B4E1C6}"/>
                </a:ext>
              </a:extLst>
            </p:cNvPr>
            <p:cNvSpPr txBox="1">
              <a:spLocks noChangeArrowheads="1"/>
            </p:cNvSpPr>
            <p:nvPr/>
          </p:nvSpPr>
          <p:spPr bwMode="auto">
            <a:xfrm>
              <a:off x="293088" y="2903451"/>
              <a:ext cx="940856" cy="369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dirty="0">
                  <a:solidFill>
                    <a:srgbClr val="00B050"/>
                  </a:solidFill>
                </a:rPr>
                <a:t>frame 2</a:t>
              </a:r>
            </a:p>
          </p:txBody>
        </p:sp>
        <p:sp>
          <p:nvSpPr>
            <p:cNvPr id="267" name="Rectangle 160">
              <a:extLst>
                <a:ext uri="{FF2B5EF4-FFF2-40B4-BE49-F238E27FC236}">
                  <a16:creationId xmlns:a16="http://schemas.microsoft.com/office/drawing/2014/main" id="{407ED807-6617-6240-AE7D-0FE004DAF152}"/>
                </a:ext>
              </a:extLst>
            </p:cNvPr>
            <p:cNvSpPr>
              <a:spLocks noChangeArrowheads="1"/>
            </p:cNvSpPr>
            <p:nvPr/>
          </p:nvSpPr>
          <p:spPr bwMode="auto">
            <a:xfrm>
              <a:off x="2313933" y="2929795"/>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050" dirty="0"/>
                <a:t>T</a:t>
              </a:r>
              <a:r>
                <a:rPr lang="en-US" altLang="en-US" sz="1350" baseline="-25000" dirty="0"/>
                <a:t>l</a:t>
              </a:r>
            </a:p>
          </p:txBody>
        </p:sp>
        <p:sp>
          <p:nvSpPr>
            <p:cNvPr id="268" name="Line 164">
              <a:extLst>
                <a:ext uri="{FF2B5EF4-FFF2-40B4-BE49-F238E27FC236}">
                  <a16:creationId xmlns:a16="http://schemas.microsoft.com/office/drawing/2014/main" id="{8CABDCF7-6901-1D4C-AEFA-421E8D5160C2}"/>
                </a:ext>
              </a:extLst>
            </p:cNvPr>
            <p:cNvSpPr>
              <a:spLocks noChangeShapeType="1"/>
            </p:cNvSpPr>
            <p:nvPr/>
          </p:nvSpPr>
          <p:spPr bwMode="auto">
            <a:xfrm>
              <a:off x="2334441" y="2961545"/>
              <a:ext cx="0" cy="247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9" name="Group 268">
            <a:extLst>
              <a:ext uri="{FF2B5EF4-FFF2-40B4-BE49-F238E27FC236}">
                <a16:creationId xmlns:a16="http://schemas.microsoft.com/office/drawing/2014/main" id="{B951320E-1B6D-1648-9440-DA24651C0B87}"/>
              </a:ext>
            </a:extLst>
          </p:cNvPr>
          <p:cNvGrpSpPr/>
          <p:nvPr/>
        </p:nvGrpSpPr>
        <p:grpSpPr>
          <a:xfrm>
            <a:off x="5428188" y="5237432"/>
            <a:ext cx="1738281" cy="276999"/>
            <a:chOff x="293088" y="2903451"/>
            <a:chExt cx="2317708" cy="369331"/>
          </a:xfrm>
        </p:grpSpPr>
        <p:sp>
          <p:nvSpPr>
            <p:cNvPr id="270" name="Rectangle 157">
              <a:extLst>
                <a:ext uri="{FF2B5EF4-FFF2-40B4-BE49-F238E27FC236}">
                  <a16:creationId xmlns:a16="http://schemas.microsoft.com/office/drawing/2014/main" id="{D6AF0101-B40D-B44C-967D-C2184B6C6185}"/>
                </a:ext>
              </a:extLst>
            </p:cNvPr>
            <p:cNvSpPr>
              <a:spLocks noChangeArrowheads="1"/>
            </p:cNvSpPr>
            <p:nvPr/>
          </p:nvSpPr>
          <p:spPr bwMode="auto">
            <a:xfrm>
              <a:off x="1094776" y="2940306"/>
              <a:ext cx="1512500" cy="28480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271" name="Rectangle 158">
              <a:extLst>
                <a:ext uri="{FF2B5EF4-FFF2-40B4-BE49-F238E27FC236}">
                  <a16:creationId xmlns:a16="http://schemas.microsoft.com/office/drawing/2014/main" id="{BF7CCCA4-7BC0-4844-9ED6-ABBA5E4C01CB}"/>
                </a:ext>
              </a:extLst>
            </p:cNvPr>
            <p:cNvSpPr>
              <a:spLocks noChangeArrowheads="1"/>
            </p:cNvSpPr>
            <p:nvPr/>
          </p:nvSpPr>
          <p:spPr bwMode="auto">
            <a:xfrm>
              <a:off x="1667863"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050"/>
                <a:t>H</a:t>
              </a:r>
              <a:r>
                <a:rPr lang="en-US" altLang="en-US" sz="1350" baseline="-25000"/>
                <a:t>t</a:t>
              </a:r>
            </a:p>
          </p:txBody>
        </p:sp>
        <p:sp>
          <p:nvSpPr>
            <p:cNvPr id="272" name="Rectangle 159">
              <a:extLst>
                <a:ext uri="{FF2B5EF4-FFF2-40B4-BE49-F238E27FC236}">
                  <a16:creationId xmlns:a16="http://schemas.microsoft.com/office/drawing/2014/main" id="{958D8F8E-C0DA-CF4A-8502-1637669B4316}"/>
                </a:ext>
              </a:extLst>
            </p:cNvPr>
            <p:cNvSpPr>
              <a:spLocks noChangeArrowheads="1"/>
            </p:cNvSpPr>
            <p:nvPr/>
          </p:nvSpPr>
          <p:spPr bwMode="auto">
            <a:xfrm>
              <a:off x="1372589"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050" dirty="0" err="1"/>
                <a:t>H</a:t>
              </a:r>
              <a:r>
                <a:rPr lang="en-US" altLang="en-US" sz="1350" baseline="-25000" dirty="0" err="1"/>
                <a:t>n</a:t>
              </a:r>
              <a:endParaRPr lang="en-US" altLang="en-US" sz="1350" baseline="-25000" dirty="0"/>
            </a:p>
          </p:txBody>
        </p:sp>
        <p:sp>
          <p:nvSpPr>
            <p:cNvPr id="273" name="Rectangle 160">
              <a:extLst>
                <a:ext uri="{FF2B5EF4-FFF2-40B4-BE49-F238E27FC236}">
                  <a16:creationId xmlns:a16="http://schemas.microsoft.com/office/drawing/2014/main" id="{654E68F6-33CF-1C4C-B4C7-130F986158A4}"/>
                </a:ext>
              </a:extLst>
            </p:cNvPr>
            <p:cNvSpPr>
              <a:spLocks noChangeArrowheads="1"/>
            </p:cNvSpPr>
            <p:nvPr/>
          </p:nvSpPr>
          <p:spPr bwMode="auto">
            <a:xfrm>
              <a:off x="1074138"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050" dirty="0"/>
                <a:t>H</a:t>
              </a:r>
              <a:r>
                <a:rPr lang="en-US" altLang="en-US" sz="1350" baseline="-25000" dirty="0"/>
                <a:t>l</a:t>
              </a:r>
            </a:p>
          </p:txBody>
        </p:sp>
        <p:sp>
          <p:nvSpPr>
            <p:cNvPr id="274" name="Rectangle 161">
              <a:extLst>
                <a:ext uri="{FF2B5EF4-FFF2-40B4-BE49-F238E27FC236}">
                  <a16:creationId xmlns:a16="http://schemas.microsoft.com/office/drawing/2014/main" id="{8E200485-5D81-BB4C-BDE7-E755A6846E19}"/>
                </a:ext>
              </a:extLst>
            </p:cNvPr>
            <p:cNvSpPr>
              <a:spLocks noChangeArrowheads="1"/>
            </p:cNvSpPr>
            <p:nvPr/>
          </p:nvSpPr>
          <p:spPr bwMode="auto">
            <a:xfrm>
              <a:off x="1800097" y="2939620"/>
              <a:ext cx="67945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050" dirty="0"/>
                <a:t>M</a:t>
              </a:r>
            </a:p>
          </p:txBody>
        </p:sp>
        <p:sp>
          <p:nvSpPr>
            <p:cNvPr id="275" name="Line 162">
              <a:extLst>
                <a:ext uri="{FF2B5EF4-FFF2-40B4-BE49-F238E27FC236}">
                  <a16:creationId xmlns:a16="http://schemas.microsoft.com/office/drawing/2014/main" id="{C08EB2C4-DC6E-6042-99BD-40EB8F0D8E56}"/>
                </a:ext>
              </a:extLst>
            </p:cNvPr>
            <p:cNvSpPr>
              <a:spLocks noChangeShapeType="1"/>
            </p:cNvSpPr>
            <p:nvPr/>
          </p:nvSpPr>
          <p:spPr bwMode="auto">
            <a:xfrm>
              <a:off x="1356713" y="2952663"/>
              <a:ext cx="0" cy="257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63">
              <a:extLst>
                <a:ext uri="{FF2B5EF4-FFF2-40B4-BE49-F238E27FC236}">
                  <a16:creationId xmlns:a16="http://schemas.microsoft.com/office/drawing/2014/main" id="{24F0BBF3-F8D1-E246-BB4A-B252998274FE}"/>
                </a:ext>
              </a:extLst>
            </p:cNvPr>
            <p:cNvSpPr>
              <a:spLocks noChangeShapeType="1"/>
            </p:cNvSpPr>
            <p:nvPr/>
          </p:nvSpPr>
          <p:spPr bwMode="auto">
            <a:xfrm>
              <a:off x="1642463" y="2962188"/>
              <a:ext cx="0" cy="2444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64">
              <a:extLst>
                <a:ext uri="{FF2B5EF4-FFF2-40B4-BE49-F238E27FC236}">
                  <a16:creationId xmlns:a16="http://schemas.microsoft.com/office/drawing/2014/main" id="{B5C1405F-5AD3-DA44-BBF2-4A3234A902ED}"/>
                </a:ext>
              </a:extLst>
            </p:cNvPr>
            <p:cNvSpPr>
              <a:spLocks noChangeShapeType="1"/>
            </p:cNvSpPr>
            <p:nvPr/>
          </p:nvSpPr>
          <p:spPr bwMode="auto">
            <a:xfrm>
              <a:off x="1947263" y="2957426"/>
              <a:ext cx="0" cy="247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Text Box 7">
              <a:extLst>
                <a:ext uri="{FF2B5EF4-FFF2-40B4-BE49-F238E27FC236}">
                  <a16:creationId xmlns:a16="http://schemas.microsoft.com/office/drawing/2014/main" id="{48350ADF-98FC-9E40-9820-2414B7A1C01E}"/>
                </a:ext>
              </a:extLst>
            </p:cNvPr>
            <p:cNvSpPr txBox="1">
              <a:spLocks noChangeArrowheads="1"/>
            </p:cNvSpPr>
            <p:nvPr/>
          </p:nvSpPr>
          <p:spPr bwMode="auto">
            <a:xfrm>
              <a:off x="293088" y="2903451"/>
              <a:ext cx="940856" cy="369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dirty="0">
                  <a:solidFill>
                    <a:srgbClr val="CC0000"/>
                  </a:solidFill>
                </a:rPr>
                <a:t>frame 1</a:t>
              </a:r>
            </a:p>
          </p:txBody>
        </p:sp>
        <p:sp>
          <p:nvSpPr>
            <p:cNvPr id="279" name="Rectangle 160">
              <a:extLst>
                <a:ext uri="{FF2B5EF4-FFF2-40B4-BE49-F238E27FC236}">
                  <a16:creationId xmlns:a16="http://schemas.microsoft.com/office/drawing/2014/main" id="{1511EBBF-DF4F-AF43-B894-753391EB1C77}"/>
                </a:ext>
              </a:extLst>
            </p:cNvPr>
            <p:cNvSpPr>
              <a:spLocks noChangeArrowheads="1"/>
            </p:cNvSpPr>
            <p:nvPr/>
          </p:nvSpPr>
          <p:spPr bwMode="auto">
            <a:xfrm>
              <a:off x="2313933" y="2929795"/>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050" dirty="0"/>
                <a:t>T</a:t>
              </a:r>
              <a:r>
                <a:rPr lang="en-US" altLang="en-US" sz="1350" baseline="-25000" dirty="0"/>
                <a:t>l</a:t>
              </a:r>
            </a:p>
          </p:txBody>
        </p:sp>
        <p:sp>
          <p:nvSpPr>
            <p:cNvPr id="280" name="Line 164">
              <a:extLst>
                <a:ext uri="{FF2B5EF4-FFF2-40B4-BE49-F238E27FC236}">
                  <a16:creationId xmlns:a16="http://schemas.microsoft.com/office/drawing/2014/main" id="{9CA93E97-8DFE-F443-AB94-E160DBBC3125}"/>
                </a:ext>
              </a:extLst>
            </p:cNvPr>
            <p:cNvSpPr>
              <a:spLocks noChangeShapeType="1"/>
            </p:cNvSpPr>
            <p:nvPr/>
          </p:nvSpPr>
          <p:spPr bwMode="auto">
            <a:xfrm>
              <a:off x="2334441" y="2961545"/>
              <a:ext cx="0" cy="247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81" name="Group 280">
            <a:extLst>
              <a:ext uri="{FF2B5EF4-FFF2-40B4-BE49-F238E27FC236}">
                <a16:creationId xmlns:a16="http://schemas.microsoft.com/office/drawing/2014/main" id="{CCA8C5DC-13ED-E448-8C8E-5C8598897523}"/>
              </a:ext>
            </a:extLst>
          </p:cNvPr>
          <p:cNvGrpSpPr/>
          <p:nvPr/>
        </p:nvGrpSpPr>
        <p:grpSpPr>
          <a:xfrm>
            <a:off x="3741490" y="2596176"/>
            <a:ext cx="1738281" cy="276999"/>
            <a:chOff x="293088" y="2903451"/>
            <a:chExt cx="2317708" cy="369331"/>
          </a:xfrm>
        </p:grpSpPr>
        <p:sp>
          <p:nvSpPr>
            <p:cNvPr id="282" name="Rectangle 157">
              <a:extLst>
                <a:ext uri="{FF2B5EF4-FFF2-40B4-BE49-F238E27FC236}">
                  <a16:creationId xmlns:a16="http://schemas.microsoft.com/office/drawing/2014/main" id="{FC8AE8A2-614E-344A-8F11-8A7D7F417DC5}"/>
                </a:ext>
              </a:extLst>
            </p:cNvPr>
            <p:cNvSpPr>
              <a:spLocks noChangeArrowheads="1"/>
            </p:cNvSpPr>
            <p:nvPr/>
          </p:nvSpPr>
          <p:spPr bwMode="auto">
            <a:xfrm>
              <a:off x="1094776" y="2940306"/>
              <a:ext cx="1512500" cy="28480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283" name="Rectangle 158">
              <a:extLst>
                <a:ext uri="{FF2B5EF4-FFF2-40B4-BE49-F238E27FC236}">
                  <a16:creationId xmlns:a16="http://schemas.microsoft.com/office/drawing/2014/main" id="{08DBD500-A308-CD48-AA92-B69F653A1250}"/>
                </a:ext>
              </a:extLst>
            </p:cNvPr>
            <p:cNvSpPr>
              <a:spLocks noChangeArrowheads="1"/>
            </p:cNvSpPr>
            <p:nvPr/>
          </p:nvSpPr>
          <p:spPr bwMode="auto">
            <a:xfrm>
              <a:off x="1667863"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050"/>
                <a:t>H</a:t>
              </a:r>
              <a:r>
                <a:rPr lang="en-US" altLang="en-US" sz="1350" baseline="-25000"/>
                <a:t>t</a:t>
              </a:r>
            </a:p>
          </p:txBody>
        </p:sp>
        <p:sp>
          <p:nvSpPr>
            <p:cNvPr id="284" name="Rectangle 159">
              <a:extLst>
                <a:ext uri="{FF2B5EF4-FFF2-40B4-BE49-F238E27FC236}">
                  <a16:creationId xmlns:a16="http://schemas.microsoft.com/office/drawing/2014/main" id="{B93D6051-D30F-6942-A2FE-02B8A2F2791B}"/>
                </a:ext>
              </a:extLst>
            </p:cNvPr>
            <p:cNvSpPr>
              <a:spLocks noChangeArrowheads="1"/>
            </p:cNvSpPr>
            <p:nvPr/>
          </p:nvSpPr>
          <p:spPr bwMode="auto">
            <a:xfrm>
              <a:off x="1372589"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050" dirty="0" err="1"/>
                <a:t>H</a:t>
              </a:r>
              <a:r>
                <a:rPr lang="en-US" altLang="en-US" sz="1350" baseline="-25000" dirty="0" err="1"/>
                <a:t>n</a:t>
              </a:r>
              <a:endParaRPr lang="en-US" altLang="en-US" sz="1350" baseline="-25000" dirty="0"/>
            </a:p>
          </p:txBody>
        </p:sp>
        <p:sp>
          <p:nvSpPr>
            <p:cNvPr id="285" name="Rectangle 160">
              <a:extLst>
                <a:ext uri="{FF2B5EF4-FFF2-40B4-BE49-F238E27FC236}">
                  <a16:creationId xmlns:a16="http://schemas.microsoft.com/office/drawing/2014/main" id="{F3A39DC7-D5D2-4246-9358-46069DDB924C}"/>
                </a:ext>
              </a:extLst>
            </p:cNvPr>
            <p:cNvSpPr>
              <a:spLocks noChangeArrowheads="1"/>
            </p:cNvSpPr>
            <p:nvPr/>
          </p:nvSpPr>
          <p:spPr bwMode="auto">
            <a:xfrm>
              <a:off x="1074138"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050" dirty="0"/>
                <a:t>H</a:t>
              </a:r>
              <a:r>
                <a:rPr lang="en-US" altLang="en-US" sz="1350" baseline="-25000" dirty="0"/>
                <a:t>l</a:t>
              </a:r>
            </a:p>
          </p:txBody>
        </p:sp>
        <p:sp>
          <p:nvSpPr>
            <p:cNvPr id="286" name="Rectangle 161">
              <a:extLst>
                <a:ext uri="{FF2B5EF4-FFF2-40B4-BE49-F238E27FC236}">
                  <a16:creationId xmlns:a16="http://schemas.microsoft.com/office/drawing/2014/main" id="{B718BD74-7829-B14F-8DFC-C65330BE142A}"/>
                </a:ext>
              </a:extLst>
            </p:cNvPr>
            <p:cNvSpPr>
              <a:spLocks noChangeArrowheads="1"/>
            </p:cNvSpPr>
            <p:nvPr/>
          </p:nvSpPr>
          <p:spPr bwMode="auto">
            <a:xfrm>
              <a:off x="1800097" y="2939620"/>
              <a:ext cx="67945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050" dirty="0"/>
                <a:t>M</a:t>
              </a:r>
            </a:p>
          </p:txBody>
        </p:sp>
        <p:sp>
          <p:nvSpPr>
            <p:cNvPr id="287" name="Line 162">
              <a:extLst>
                <a:ext uri="{FF2B5EF4-FFF2-40B4-BE49-F238E27FC236}">
                  <a16:creationId xmlns:a16="http://schemas.microsoft.com/office/drawing/2014/main" id="{4F7438F7-DC01-0942-BFAE-0BD3C157D9E5}"/>
                </a:ext>
              </a:extLst>
            </p:cNvPr>
            <p:cNvSpPr>
              <a:spLocks noChangeShapeType="1"/>
            </p:cNvSpPr>
            <p:nvPr/>
          </p:nvSpPr>
          <p:spPr bwMode="auto">
            <a:xfrm>
              <a:off x="1356713" y="2952663"/>
              <a:ext cx="0" cy="257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63">
              <a:extLst>
                <a:ext uri="{FF2B5EF4-FFF2-40B4-BE49-F238E27FC236}">
                  <a16:creationId xmlns:a16="http://schemas.microsoft.com/office/drawing/2014/main" id="{E5D5EAD7-CC3C-EA49-BA88-42009F64E8B3}"/>
                </a:ext>
              </a:extLst>
            </p:cNvPr>
            <p:cNvSpPr>
              <a:spLocks noChangeShapeType="1"/>
            </p:cNvSpPr>
            <p:nvPr/>
          </p:nvSpPr>
          <p:spPr bwMode="auto">
            <a:xfrm>
              <a:off x="1642463" y="2962188"/>
              <a:ext cx="0" cy="2444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9" name="Line 164">
              <a:extLst>
                <a:ext uri="{FF2B5EF4-FFF2-40B4-BE49-F238E27FC236}">
                  <a16:creationId xmlns:a16="http://schemas.microsoft.com/office/drawing/2014/main" id="{F687DEC6-00C2-8940-856D-4D5ED29E0FC6}"/>
                </a:ext>
              </a:extLst>
            </p:cNvPr>
            <p:cNvSpPr>
              <a:spLocks noChangeShapeType="1"/>
            </p:cNvSpPr>
            <p:nvPr/>
          </p:nvSpPr>
          <p:spPr bwMode="auto">
            <a:xfrm>
              <a:off x="1947263" y="2957426"/>
              <a:ext cx="0" cy="247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Text Box 7">
              <a:extLst>
                <a:ext uri="{FF2B5EF4-FFF2-40B4-BE49-F238E27FC236}">
                  <a16:creationId xmlns:a16="http://schemas.microsoft.com/office/drawing/2014/main" id="{9FC6777A-394A-D04B-BC85-7673CEC8AF9A}"/>
                </a:ext>
              </a:extLst>
            </p:cNvPr>
            <p:cNvSpPr txBox="1">
              <a:spLocks noChangeArrowheads="1"/>
            </p:cNvSpPr>
            <p:nvPr/>
          </p:nvSpPr>
          <p:spPr bwMode="auto">
            <a:xfrm>
              <a:off x="293088" y="2903451"/>
              <a:ext cx="940856" cy="369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dirty="0">
                  <a:solidFill>
                    <a:srgbClr val="CC0000"/>
                  </a:solidFill>
                </a:rPr>
                <a:t>frame 1</a:t>
              </a:r>
            </a:p>
          </p:txBody>
        </p:sp>
        <p:sp>
          <p:nvSpPr>
            <p:cNvPr id="291" name="Rectangle 160">
              <a:extLst>
                <a:ext uri="{FF2B5EF4-FFF2-40B4-BE49-F238E27FC236}">
                  <a16:creationId xmlns:a16="http://schemas.microsoft.com/office/drawing/2014/main" id="{7AAE0BAA-1A84-094D-84CF-4D90BCC91488}"/>
                </a:ext>
              </a:extLst>
            </p:cNvPr>
            <p:cNvSpPr>
              <a:spLocks noChangeArrowheads="1"/>
            </p:cNvSpPr>
            <p:nvPr/>
          </p:nvSpPr>
          <p:spPr bwMode="auto">
            <a:xfrm>
              <a:off x="2313933" y="2929795"/>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050" dirty="0"/>
                <a:t>T</a:t>
              </a:r>
              <a:r>
                <a:rPr lang="en-US" altLang="en-US" sz="1350" baseline="-25000" dirty="0"/>
                <a:t>l</a:t>
              </a:r>
            </a:p>
          </p:txBody>
        </p:sp>
        <p:sp>
          <p:nvSpPr>
            <p:cNvPr id="292" name="Line 164">
              <a:extLst>
                <a:ext uri="{FF2B5EF4-FFF2-40B4-BE49-F238E27FC236}">
                  <a16:creationId xmlns:a16="http://schemas.microsoft.com/office/drawing/2014/main" id="{29B27E9F-F62D-234B-B33E-8353F94400B9}"/>
                </a:ext>
              </a:extLst>
            </p:cNvPr>
            <p:cNvSpPr>
              <a:spLocks noChangeShapeType="1"/>
            </p:cNvSpPr>
            <p:nvPr/>
          </p:nvSpPr>
          <p:spPr bwMode="auto">
            <a:xfrm>
              <a:off x="2334441" y="2961545"/>
              <a:ext cx="0" cy="247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 name="Straight Arrow Connector 3">
            <a:extLst>
              <a:ext uri="{FF2B5EF4-FFF2-40B4-BE49-F238E27FC236}">
                <a16:creationId xmlns:a16="http://schemas.microsoft.com/office/drawing/2014/main" id="{0408D772-FECF-2F4E-BA2E-C9253CE07DE1}"/>
              </a:ext>
            </a:extLst>
          </p:cNvPr>
          <p:cNvCxnSpPr>
            <a:stCxn id="290" idx="2"/>
            <a:endCxn id="254" idx="0"/>
          </p:cNvCxnSpPr>
          <p:nvPr/>
        </p:nvCxnSpPr>
        <p:spPr bwMode="auto">
          <a:xfrm>
            <a:off x="4094311" y="2873175"/>
            <a:ext cx="1479722" cy="572528"/>
          </a:xfrm>
          <a:prstGeom prst="straightConnector1">
            <a:avLst/>
          </a:prstGeom>
          <a:solidFill>
            <a:schemeClr val="accent1"/>
          </a:solidFill>
          <a:ln w="28575" cap="flat" cmpd="sng" algn="ctr">
            <a:solidFill>
              <a:srgbClr val="FF0000"/>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9" name="Straight Arrow Connector 8">
            <a:extLst>
              <a:ext uri="{FF2B5EF4-FFF2-40B4-BE49-F238E27FC236}">
                <a16:creationId xmlns:a16="http://schemas.microsoft.com/office/drawing/2014/main" id="{2F1C8F11-5012-9A48-B28C-B4F492734A3C}"/>
              </a:ext>
            </a:extLst>
          </p:cNvPr>
          <p:cNvCxnSpPr>
            <a:cxnSpLocks/>
            <a:endCxn id="278" idx="1"/>
          </p:cNvCxnSpPr>
          <p:nvPr/>
        </p:nvCxnSpPr>
        <p:spPr bwMode="auto">
          <a:xfrm>
            <a:off x="4090987" y="4526758"/>
            <a:ext cx="1337201" cy="849174"/>
          </a:xfrm>
          <a:prstGeom prst="straightConnector1">
            <a:avLst/>
          </a:prstGeom>
          <a:solidFill>
            <a:schemeClr val="accent1"/>
          </a:solidFill>
          <a:ln w="28575" cap="flat" cmpd="sng" algn="ctr">
            <a:solidFill>
              <a:srgbClr val="FF0000"/>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1" name="TextBox 10">
            <a:extLst>
              <a:ext uri="{FF2B5EF4-FFF2-40B4-BE49-F238E27FC236}">
                <a16:creationId xmlns:a16="http://schemas.microsoft.com/office/drawing/2014/main" id="{0A9D8DE0-2791-EF45-AE50-0FBC300CC2CA}"/>
              </a:ext>
            </a:extLst>
          </p:cNvPr>
          <p:cNvSpPr txBox="1"/>
          <p:nvPr/>
        </p:nvSpPr>
        <p:spPr>
          <a:xfrm>
            <a:off x="4632038" y="4778090"/>
            <a:ext cx="341760" cy="415498"/>
          </a:xfrm>
          <a:prstGeom prst="rect">
            <a:avLst/>
          </a:prstGeom>
          <a:noFill/>
        </p:spPr>
        <p:txBody>
          <a:bodyPr wrap="none" rtlCol="0">
            <a:spAutoFit/>
          </a:bodyPr>
          <a:lstStyle/>
          <a:p>
            <a:r>
              <a:rPr lang="en-US" sz="2100" dirty="0"/>
              <a:t>=</a:t>
            </a:r>
          </a:p>
        </p:txBody>
      </p:sp>
      <p:cxnSp>
        <p:nvCxnSpPr>
          <p:cNvPr id="8" name="Straight Connector 7">
            <a:extLst>
              <a:ext uri="{FF2B5EF4-FFF2-40B4-BE49-F238E27FC236}">
                <a16:creationId xmlns:a16="http://schemas.microsoft.com/office/drawing/2014/main" id="{DBE13488-364B-7D43-8B3C-2D43818FF676}"/>
              </a:ext>
            </a:extLst>
          </p:cNvPr>
          <p:cNvCxnSpPr>
            <a:cxnSpLocks/>
          </p:cNvCxnSpPr>
          <p:nvPr/>
        </p:nvCxnSpPr>
        <p:spPr bwMode="auto">
          <a:xfrm flipH="1">
            <a:off x="4705114" y="4880770"/>
            <a:ext cx="127001" cy="17780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92" name="TextBox 191">
            <a:extLst>
              <a:ext uri="{FF2B5EF4-FFF2-40B4-BE49-F238E27FC236}">
                <a16:creationId xmlns:a16="http://schemas.microsoft.com/office/drawing/2014/main" id="{37E35E59-2B3C-134B-AF56-09A05F47EC15}"/>
              </a:ext>
            </a:extLst>
          </p:cNvPr>
          <p:cNvSpPr txBox="1"/>
          <p:nvPr/>
        </p:nvSpPr>
        <p:spPr>
          <a:xfrm>
            <a:off x="1284575" y="2760923"/>
            <a:ext cx="2177199" cy="738664"/>
          </a:xfrm>
          <a:prstGeom prst="rect">
            <a:avLst/>
          </a:prstGeom>
          <a:noFill/>
        </p:spPr>
        <p:txBody>
          <a:bodyPr wrap="none" rtlCol="0">
            <a:spAutoFit/>
          </a:bodyPr>
          <a:lstStyle/>
          <a:p>
            <a:r>
              <a:rPr lang="en-US" sz="1050" dirty="0" err="1"/>
              <a:t>H</a:t>
            </a:r>
            <a:r>
              <a:rPr lang="en-US" sz="1050" baseline="-25000" dirty="0" err="1"/>
              <a:t>x</a:t>
            </a:r>
            <a:r>
              <a:rPr lang="en-US" sz="1050" dirty="0"/>
              <a:t>: header</a:t>
            </a:r>
          </a:p>
          <a:p>
            <a:r>
              <a:rPr lang="en-US" sz="1050" dirty="0"/>
              <a:t>T</a:t>
            </a:r>
            <a:r>
              <a:rPr lang="en-US" sz="1050" baseline="-25000" dirty="0"/>
              <a:t>x</a:t>
            </a:r>
            <a:r>
              <a:rPr lang="en-US" sz="1050" dirty="0"/>
              <a:t>: trailer</a:t>
            </a:r>
          </a:p>
          <a:p>
            <a:r>
              <a:rPr lang="en-US" sz="1050" dirty="0"/>
              <a:t>M: message</a:t>
            </a:r>
          </a:p>
          <a:p>
            <a:r>
              <a:rPr lang="en-US" sz="750" dirty="0"/>
              <a:t>X</a:t>
            </a:r>
            <a:r>
              <a:rPr lang="en-US" sz="1050" dirty="0"/>
              <a:t>: t - transport, n - network, l - link</a:t>
            </a:r>
          </a:p>
        </p:txBody>
      </p:sp>
      <p:grpSp>
        <p:nvGrpSpPr>
          <p:cNvPr id="189" name="Group 188">
            <a:extLst>
              <a:ext uri="{FF2B5EF4-FFF2-40B4-BE49-F238E27FC236}">
                <a16:creationId xmlns:a16="http://schemas.microsoft.com/office/drawing/2014/main" id="{26D9288B-F942-3644-A3B9-E0DDC09240A5}"/>
              </a:ext>
            </a:extLst>
          </p:cNvPr>
          <p:cNvGrpSpPr/>
          <p:nvPr/>
        </p:nvGrpSpPr>
        <p:grpSpPr>
          <a:xfrm>
            <a:off x="509620" y="5064169"/>
            <a:ext cx="1738281" cy="276999"/>
            <a:chOff x="293088" y="2903451"/>
            <a:chExt cx="2317708" cy="369331"/>
          </a:xfrm>
        </p:grpSpPr>
        <p:sp>
          <p:nvSpPr>
            <p:cNvPr id="190" name="Rectangle 157">
              <a:extLst>
                <a:ext uri="{FF2B5EF4-FFF2-40B4-BE49-F238E27FC236}">
                  <a16:creationId xmlns:a16="http://schemas.microsoft.com/office/drawing/2014/main" id="{6D174064-0C05-AC49-B319-49C389A4B93E}"/>
                </a:ext>
              </a:extLst>
            </p:cNvPr>
            <p:cNvSpPr>
              <a:spLocks noChangeArrowheads="1"/>
            </p:cNvSpPr>
            <p:nvPr/>
          </p:nvSpPr>
          <p:spPr bwMode="auto">
            <a:xfrm>
              <a:off x="1094776" y="2940306"/>
              <a:ext cx="1512500" cy="28480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91" name="Rectangle 158">
              <a:extLst>
                <a:ext uri="{FF2B5EF4-FFF2-40B4-BE49-F238E27FC236}">
                  <a16:creationId xmlns:a16="http://schemas.microsoft.com/office/drawing/2014/main" id="{A13B20E2-491E-1543-9979-E97B89FFE629}"/>
                </a:ext>
              </a:extLst>
            </p:cNvPr>
            <p:cNvSpPr>
              <a:spLocks noChangeArrowheads="1"/>
            </p:cNvSpPr>
            <p:nvPr/>
          </p:nvSpPr>
          <p:spPr bwMode="auto">
            <a:xfrm>
              <a:off x="1667863"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050" dirty="0" err="1"/>
                <a:t>H</a:t>
              </a:r>
              <a:r>
                <a:rPr lang="en-US" altLang="en-US" sz="1350" baseline="-25000" dirty="0" err="1"/>
                <a:t>t</a:t>
              </a:r>
              <a:endParaRPr lang="en-US" altLang="en-US" sz="1350" baseline="-25000" dirty="0"/>
            </a:p>
          </p:txBody>
        </p:sp>
        <p:sp>
          <p:nvSpPr>
            <p:cNvPr id="193" name="Rectangle 159">
              <a:extLst>
                <a:ext uri="{FF2B5EF4-FFF2-40B4-BE49-F238E27FC236}">
                  <a16:creationId xmlns:a16="http://schemas.microsoft.com/office/drawing/2014/main" id="{C55FA952-A4DC-9D4E-B620-BA07299D6486}"/>
                </a:ext>
              </a:extLst>
            </p:cNvPr>
            <p:cNvSpPr>
              <a:spLocks noChangeArrowheads="1"/>
            </p:cNvSpPr>
            <p:nvPr/>
          </p:nvSpPr>
          <p:spPr bwMode="auto">
            <a:xfrm>
              <a:off x="1372589"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050" dirty="0" err="1"/>
                <a:t>H</a:t>
              </a:r>
              <a:r>
                <a:rPr lang="en-US" altLang="en-US" sz="1350" baseline="-25000" dirty="0" err="1"/>
                <a:t>n</a:t>
              </a:r>
              <a:endParaRPr lang="en-US" altLang="en-US" sz="1350" baseline="-25000" dirty="0"/>
            </a:p>
          </p:txBody>
        </p:sp>
        <p:sp>
          <p:nvSpPr>
            <p:cNvPr id="194" name="Rectangle 160">
              <a:extLst>
                <a:ext uri="{FF2B5EF4-FFF2-40B4-BE49-F238E27FC236}">
                  <a16:creationId xmlns:a16="http://schemas.microsoft.com/office/drawing/2014/main" id="{ECAFBD27-FA64-1B48-B045-F9295257E498}"/>
                </a:ext>
              </a:extLst>
            </p:cNvPr>
            <p:cNvSpPr>
              <a:spLocks noChangeArrowheads="1"/>
            </p:cNvSpPr>
            <p:nvPr/>
          </p:nvSpPr>
          <p:spPr bwMode="auto">
            <a:xfrm>
              <a:off x="1074138"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050" dirty="0"/>
                <a:t>H</a:t>
              </a:r>
              <a:r>
                <a:rPr lang="en-US" altLang="en-US" sz="1350" baseline="-25000" dirty="0"/>
                <a:t>l</a:t>
              </a:r>
            </a:p>
          </p:txBody>
        </p:sp>
        <p:sp>
          <p:nvSpPr>
            <p:cNvPr id="195" name="Rectangle 161">
              <a:extLst>
                <a:ext uri="{FF2B5EF4-FFF2-40B4-BE49-F238E27FC236}">
                  <a16:creationId xmlns:a16="http://schemas.microsoft.com/office/drawing/2014/main" id="{9F5F0D95-9885-F247-9CA2-E395EA9CC07E}"/>
                </a:ext>
              </a:extLst>
            </p:cNvPr>
            <p:cNvSpPr>
              <a:spLocks noChangeArrowheads="1"/>
            </p:cNvSpPr>
            <p:nvPr/>
          </p:nvSpPr>
          <p:spPr bwMode="auto">
            <a:xfrm>
              <a:off x="1800097" y="2939620"/>
              <a:ext cx="67945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050" dirty="0"/>
                <a:t>M</a:t>
              </a:r>
            </a:p>
          </p:txBody>
        </p:sp>
        <p:sp>
          <p:nvSpPr>
            <p:cNvPr id="196" name="Line 162">
              <a:extLst>
                <a:ext uri="{FF2B5EF4-FFF2-40B4-BE49-F238E27FC236}">
                  <a16:creationId xmlns:a16="http://schemas.microsoft.com/office/drawing/2014/main" id="{41F189D4-46C2-C547-A59D-3063352437A3}"/>
                </a:ext>
              </a:extLst>
            </p:cNvPr>
            <p:cNvSpPr>
              <a:spLocks noChangeShapeType="1"/>
            </p:cNvSpPr>
            <p:nvPr/>
          </p:nvSpPr>
          <p:spPr bwMode="auto">
            <a:xfrm>
              <a:off x="1356713" y="2952663"/>
              <a:ext cx="0" cy="257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63">
              <a:extLst>
                <a:ext uri="{FF2B5EF4-FFF2-40B4-BE49-F238E27FC236}">
                  <a16:creationId xmlns:a16="http://schemas.microsoft.com/office/drawing/2014/main" id="{F7273C59-3C52-C246-A8CD-83A513DD5D03}"/>
                </a:ext>
              </a:extLst>
            </p:cNvPr>
            <p:cNvSpPr>
              <a:spLocks noChangeShapeType="1"/>
            </p:cNvSpPr>
            <p:nvPr/>
          </p:nvSpPr>
          <p:spPr bwMode="auto">
            <a:xfrm>
              <a:off x="1642463" y="2962188"/>
              <a:ext cx="0" cy="2444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64">
              <a:extLst>
                <a:ext uri="{FF2B5EF4-FFF2-40B4-BE49-F238E27FC236}">
                  <a16:creationId xmlns:a16="http://schemas.microsoft.com/office/drawing/2014/main" id="{E3F871F8-B747-344A-83EC-88595528B8AD}"/>
                </a:ext>
              </a:extLst>
            </p:cNvPr>
            <p:cNvSpPr>
              <a:spLocks noChangeShapeType="1"/>
            </p:cNvSpPr>
            <p:nvPr/>
          </p:nvSpPr>
          <p:spPr bwMode="auto">
            <a:xfrm>
              <a:off x="1947263" y="2957426"/>
              <a:ext cx="0" cy="247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Text Box 7">
              <a:extLst>
                <a:ext uri="{FF2B5EF4-FFF2-40B4-BE49-F238E27FC236}">
                  <a16:creationId xmlns:a16="http://schemas.microsoft.com/office/drawing/2014/main" id="{823026C2-A554-5546-9F4A-02A8D063F6E6}"/>
                </a:ext>
              </a:extLst>
            </p:cNvPr>
            <p:cNvSpPr txBox="1">
              <a:spLocks noChangeArrowheads="1"/>
            </p:cNvSpPr>
            <p:nvPr/>
          </p:nvSpPr>
          <p:spPr bwMode="auto">
            <a:xfrm>
              <a:off x="293088" y="2903451"/>
              <a:ext cx="940856" cy="369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dirty="0">
                  <a:solidFill>
                    <a:srgbClr val="00B050"/>
                  </a:solidFill>
                </a:rPr>
                <a:t>frame 2</a:t>
              </a:r>
            </a:p>
          </p:txBody>
        </p:sp>
        <p:sp>
          <p:nvSpPr>
            <p:cNvPr id="200" name="Rectangle 160">
              <a:extLst>
                <a:ext uri="{FF2B5EF4-FFF2-40B4-BE49-F238E27FC236}">
                  <a16:creationId xmlns:a16="http://schemas.microsoft.com/office/drawing/2014/main" id="{450FBC59-7682-A24D-BBF0-DCD30C59B102}"/>
                </a:ext>
              </a:extLst>
            </p:cNvPr>
            <p:cNvSpPr>
              <a:spLocks noChangeArrowheads="1"/>
            </p:cNvSpPr>
            <p:nvPr/>
          </p:nvSpPr>
          <p:spPr bwMode="auto">
            <a:xfrm>
              <a:off x="2313933" y="2929795"/>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050" dirty="0"/>
                <a:t>T</a:t>
              </a:r>
              <a:r>
                <a:rPr lang="en-US" altLang="en-US" sz="1350" baseline="-25000" dirty="0"/>
                <a:t>l</a:t>
              </a:r>
            </a:p>
          </p:txBody>
        </p:sp>
        <p:sp>
          <p:nvSpPr>
            <p:cNvPr id="201" name="Line 164">
              <a:extLst>
                <a:ext uri="{FF2B5EF4-FFF2-40B4-BE49-F238E27FC236}">
                  <a16:creationId xmlns:a16="http://schemas.microsoft.com/office/drawing/2014/main" id="{1D0FAA6B-CBA1-074C-9E6A-4E2401DE0388}"/>
                </a:ext>
              </a:extLst>
            </p:cNvPr>
            <p:cNvSpPr>
              <a:spLocks noChangeShapeType="1"/>
            </p:cNvSpPr>
            <p:nvPr/>
          </p:nvSpPr>
          <p:spPr bwMode="auto">
            <a:xfrm>
              <a:off x="2334441" y="2961545"/>
              <a:ext cx="0" cy="247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074" name="Group 347">
            <a:extLst>
              <a:ext uri="{FF2B5EF4-FFF2-40B4-BE49-F238E27FC236}">
                <a16:creationId xmlns:a16="http://schemas.microsoft.com/office/drawing/2014/main" id="{2A89B4F1-5930-2C4C-9EC4-5084033DCEE4}"/>
              </a:ext>
            </a:extLst>
          </p:cNvPr>
          <p:cNvGrpSpPr>
            <a:grpSpLocks/>
          </p:cNvGrpSpPr>
          <p:nvPr/>
        </p:nvGrpSpPr>
        <p:grpSpPr bwMode="auto">
          <a:xfrm>
            <a:off x="6828235" y="4545808"/>
            <a:ext cx="738188" cy="450056"/>
            <a:chOff x="1871277" y="1576300"/>
            <a:chExt cx="1128371" cy="437861"/>
          </a:xfrm>
        </p:grpSpPr>
        <p:sp>
          <p:nvSpPr>
            <p:cNvPr id="146" name="Oval 145">
              <a:extLst>
                <a:ext uri="{FF2B5EF4-FFF2-40B4-BE49-F238E27FC236}">
                  <a16:creationId xmlns:a16="http://schemas.microsoft.com/office/drawing/2014/main" id="{F331D338-FC28-674B-8A4F-31903E9DA3C0}"/>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endParaRPr>
            </a:p>
          </p:txBody>
        </p:sp>
        <p:sp>
          <p:nvSpPr>
            <p:cNvPr id="147" name="Rectangle 146">
              <a:extLst>
                <a:ext uri="{FF2B5EF4-FFF2-40B4-BE49-F238E27FC236}">
                  <a16:creationId xmlns:a16="http://schemas.microsoft.com/office/drawing/2014/main" id="{F1EBB4CA-C6D2-AB4C-B64D-8F5C94D12ADC}"/>
                </a:ext>
              </a:extLst>
            </p:cNvPr>
            <p:cNvSpPr/>
            <p:nvPr/>
          </p:nvSpPr>
          <p:spPr bwMode="auto">
            <a:xfrm>
              <a:off x="1871277" y="1739629"/>
              <a:ext cx="1128371" cy="1158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48" name="Oval 147">
              <a:extLst>
                <a:ext uri="{FF2B5EF4-FFF2-40B4-BE49-F238E27FC236}">
                  <a16:creationId xmlns:a16="http://schemas.microsoft.com/office/drawing/2014/main" id="{AD250148-40B4-CB4A-B71A-CAC4792F1274}"/>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endParaRPr>
            </a:p>
          </p:txBody>
        </p:sp>
        <p:sp>
          <p:nvSpPr>
            <p:cNvPr id="149" name="Freeform 148">
              <a:extLst>
                <a:ext uri="{FF2B5EF4-FFF2-40B4-BE49-F238E27FC236}">
                  <a16:creationId xmlns:a16="http://schemas.microsoft.com/office/drawing/2014/main" id="{C646CF35-FB36-984B-9ABD-9BD1AD6DDCE1}"/>
                </a:ext>
              </a:extLst>
            </p:cNvPr>
            <p:cNvSpPr/>
            <p:nvPr/>
          </p:nvSpPr>
          <p:spPr bwMode="auto">
            <a:xfrm>
              <a:off x="2158830" y="1673602"/>
              <a:ext cx="549626" cy="1610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0" name="Freeform 149">
              <a:extLst>
                <a:ext uri="{FF2B5EF4-FFF2-40B4-BE49-F238E27FC236}">
                  <a16:creationId xmlns:a16="http://schemas.microsoft.com/office/drawing/2014/main" id="{A7C42479-0EC5-284C-9B6C-51501D16D4EF}"/>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51" name="Freeform 150">
              <a:extLst>
                <a:ext uri="{FF2B5EF4-FFF2-40B4-BE49-F238E27FC236}">
                  <a16:creationId xmlns:a16="http://schemas.microsoft.com/office/drawing/2014/main" id="{5228B487-39EB-1749-A64D-289454AF7FD7}"/>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52" name="Freeform 151">
              <a:extLst>
                <a:ext uri="{FF2B5EF4-FFF2-40B4-BE49-F238E27FC236}">
                  <a16:creationId xmlns:a16="http://schemas.microsoft.com/office/drawing/2014/main" id="{7A78DE4D-7F00-3847-A641-5CF77D55CB1E}"/>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153" name="Straight Connector 152">
              <a:extLst>
                <a:ext uri="{FF2B5EF4-FFF2-40B4-BE49-F238E27FC236}">
                  <a16:creationId xmlns:a16="http://schemas.microsoft.com/office/drawing/2014/main" id="{EE991816-DB73-A94F-8A9A-071273CC5475}"/>
                </a:ext>
              </a:extLst>
            </p:cNvPr>
            <p:cNvCxnSpPr>
              <a:cxnSpLocks noChangeShapeType="1"/>
              <a:endCxn id="14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54" name="Straight Connector 153">
              <a:extLst>
                <a:ext uri="{FF2B5EF4-FFF2-40B4-BE49-F238E27FC236}">
                  <a16:creationId xmlns:a16="http://schemas.microsoft.com/office/drawing/2014/main" id="{38E32830-A012-7A49-B99B-1053E8B9E687}"/>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31078" name="Group 180">
            <a:extLst>
              <a:ext uri="{FF2B5EF4-FFF2-40B4-BE49-F238E27FC236}">
                <a16:creationId xmlns:a16="http://schemas.microsoft.com/office/drawing/2014/main" id="{C4B3E35C-FEC0-7547-A983-E614ED75E7D5}"/>
              </a:ext>
            </a:extLst>
          </p:cNvPr>
          <p:cNvGrpSpPr>
            <a:grpSpLocks/>
          </p:cNvGrpSpPr>
          <p:nvPr/>
        </p:nvGrpSpPr>
        <p:grpSpPr bwMode="auto">
          <a:xfrm>
            <a:off x="6640116" y="2922985"/>
            <a:ext cx="789384" cy="266700"/>
            <a:chOff x="4410" y="1365"/>
            <a:chExt cx="663" cy="224"/>
          </a:xfrm>
        </p:grpSpPr>
        <p:sp>
          <p:nvSpPr>
            <p:cNvPr id="131205" name="Rectangle 181">
              <a:extLst>
                <a:ext uri="{FF2B5EF4-FFF2-40B4-BE49-F238E27FC236}">
                  <a16:creationId xmlns:a16="http://schemas.microsoft.com/office/drawing/2014/main" id="{E8F25DC2-F212-464B-9AF2-FDC879A5C9D1}"/>
                </a:ext>
              </a:extLst>
            </p:cNvPr>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31206" name="AutoShape 182">
              <a:extLst>
                <a:ext uri="{FF2B5EF4-FFF2-40B4-BE49-F238E27FC236}">
                  <a16:creationId xmlns:a16="http://schemas.microsoft.com/office/drawing/2014/main" id="{1C8AA168-F6E8-0C4D-9F80-3E372883C2B8}"/>
                </a:ext>
              </a:extLst>
            </p:cNvPr>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31207" name="Freeform 183">
              <a:extLst>
                <a:ext uri="{FF2B5EF4-FFF2-40B4-BE49-F238E27FC236}">
                  <a16:creationId xmlns:a16="http://schemas.microsoft.com/office/drawing/2014/main" id="{ED5F62E0-BA4A-194E-9C65-2B228E0BF9F7}"/>
                </a:ext>
              </a:extLst>
            </p:cNvPr>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en-US"/>
            </a:p>
          </p:txBody>
        </p:sp>
        <p:sp>
          <p:nvSpPr>
            <p:cNvPr id="131208" name="Freeform 184">
              <a:extLst>
                <a:ext uri="{FF2B5EF4-FFF2-40B4-BE49-F238E27FC236}">
                  <a16:creationId xmlns:a16="http://schemas.microsoft.com/office/drawing/2014/main" id="{14516CB0-9019-B140-A722-F344ADBC3B70}"/>
                </a:ext>
              </a:extLst>
            </p:cNvPr>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131209" name="Freeform 185">
              <a:extLst>
                <a:ext uri="{FF2B5EF4-FFF2-40B4-BE49-F238E27FC236}">
                  <a16:creationId xmlns:a16="http://schemas.microsoft.com/office/drawing/2014/main" id="{20205169-EAA0-2543-91B9-312709B2A17F}"/>
                </a:ext>
              </a:extLst>
            </p:cNvPr>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grpSp>
    </p:spTree>
    <p:extLst>
      <p:ext uri="{BB962C8B-B14F-4D97-AF65-F5344CB8AC3E}">
        <p14:creationId xmlns:p14="http://schemas.microsoft.com/office/powerpoint/2010/main" val="3396631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nodeType="clickEffect">
                                  <p:stCondLst>
                                    <p:cond delay="0"/>
                                  </p:stCondLst>
                                  <p:childTnLst>
                                    <p:animScale>
                                      <p:cBhvr>
                                        <p:cTn id="14" dur="2000" fill="hold"/>
                                        <p:tgtEl>
                                          <p:spTgt spid="131174"/>
                                        </p:tgtEl>
                                      </p:cBhvr>
                                      <p:by x="150000" y="150000"/>
                                    </p:animScale>
                                  </p:childTnLst>
                                </p:cTn>
                              </p:par>
                              <p:par>
                                <p:cTn id="15" presetID="6" presetClass="emph" presetSubtype="0" fill="hold" nodeType="withEffect">
                                  <p:stCondLst>
                                    <p:cond delay="0"/>
                                  </p:stCondLst>
                                  <p:childTnLst>
                                    <p:animScale>
                                      <p:cBhvr>
                                        <p:cTn id="16" dur="2000" fill="hold"/>
                                        <p:tgtEl>
                                          <p:spTgt spid="5"/>
                                        </p:tgtEl>
                                      </p:cBhvr>
                                      <p:by x="150000" y="150000"/>
                                    </p:animScale>
                                  </p:childTnLst>
                                </p:cTn>
                              </p:par>
                              <p:par>
                                <p:cTn id="17" presetID="6" presetClass="emph" presetSubtype="0" fill="hold" nodeType="withEffect">
                                  <p:stCondLst>
                                    <p:cond delay="0"/>
                                  </p:stCondLst>
                                  <p:childTnLst>
                                    <p:animScale>
                                      <p:cBhvr>
                                        <p:cTn id="18" dur="2000" fill="hold"/>
                                        <p:tgtEl>
                                          <p:spTgt spid="13114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5" name="Picture 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772704"/>
            <a:ext cx="5980134" cy="1667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437" name="Rectangle 2"/>
          <p:cNvSpPr>
            <a:spLocks noGrp="1" noChangeArrowheads="1"/>
          </p:cNvSpPr>
          <p:nvPr>
            <p:ph type="title"/>
          </p:nvPr>
        </p:nvSpPr>
        <p:spPr>
          <a:xfrm>
            <a:off x="533400" y="94908"/>
            <a:ext cx="7772400" cy="688061"/>
          </a:xfrm>
        </p:spPr>
        <p:txBody>
          <a:bodyPr/>
          <a:lstStyle/>
          <a:p>
            <a:pPr>
              <a:defRPr/>
            </a:pPr>
            <a:r>
              <a:rPr lang="en-US" dirty="0">
                <a:latin typeface="Gill Sans MT" charset="0"/>
                <a:cs typeface="+mj-cs"/>
              </a:rPr>
              <a:t>Multiple access protocols</a:t>
            </a:r>
          </a:p>
        </p:txBody>
      </p:sp>
      <p:sp>
        <p:nvSpPr>
          <p:cNvPr id="18438" name="Rectangle 3"/>
          <p:cNvSpPr>
            <a:spLocks noGrp="1" noChangeArrowheads="1"/>
          </p:cNvSpPr>
          <p:nvPr>
            <p:ph type="body" idx="1"/>
          </p:nvPr>
        </p:nvSpPr>
        <p:spPr>
          <a:xfrm>
            <a:off x="373856" y="1122280"/>
            <a:ext cx="8519623" cy="5367679"/>
          </a:xfrm>
        </p:spPr>
        <p:txBody>
          <a:bodyPr/>
          <a:lstStyle/>
          <a:p>
            <a:pPr>
              <a:defRPr/>
            </a:pPr>
            <a:r>
              <a:rPr lang="en-US" dirty="0">
                <a:latin typeface="Gill Sans MT" charset="0"/>
                <a:cs typeface="+mn-cs"/>
              </a:rPr>
              <a:t>single </a:t>
            </a:r>
            <a:r>
              <a:rPr lang="en-US" dirty="0">
                <a:solidFill>
                  <a:srgbClr val="C00000"/>
                </a:solidFill>
                <a:latin typeface="Gill Sans MT" charset="0"/>
                <a:cs typeface="+mn-cs"/>
              </a:rPr>
              <a:t>shared</a:t>
            </a:r>
            <a:r>
              <a:rPr lang="en-US" dirty="0">
                <a:latin typeface="Gill Sans MT" charset="0"/>
                <a:cs typeface="+mn-cs"/>
              </a:rPr>
              <a:t> link</a:t>
            </a:r>
          </a:p>
          <a:p>
            <a:pPr lvl="1">
              <a:defRPr/>
            </a:pPr>
            <a:r>
              <a:rPr lang="en-US" dirty="0">
                <a:latin typeface="Gill Sans MT" charset="0"/>
                <a:cs typeface="+mn-cs"/>
              </a:rPr>
              <a:t>if two or more simultaneous transmissions on the link </a:t>
            </a:r>
            <a:r>
              <a:rPr lang="en-US" dirty="0">
                <a:latin typeface="Gill Sans MT" charset="0"/>
                <a:cs typeface="+mn-cs"/>
                <a:sym typeface="Wingdings" pitchFamily="2" charset="2"/>
              </a:rPr>
              <a:t></a:t>
            </a:r>
            <a:r>
              <a:rPr lang="en-US" dirty="0">
                <a:latin typeface="Gill Sans MT" charset="0"/>
                <a:cs typeface="+mn-cs"/>
              </a:rPr>
              <a:t> </a:t>
            </a:r>
            <a:r>
              <a:rPr lang="en-US" dirty="0">
                <a:solidFill>
                  <a:srgbClr val="C00000"/>
                </a:solidFill>
                <a:latin typeface="Gill Sans MT" charset="0"/>
                <a:cs typeface="+mn-cs"/>
              </a:rPr>
              <a:t>collision</a:t>
            </a:r>
            <a:r>
              <a:rPr lang="en-US" dirty="0">
                <a:latin typeface="Gill Sans MT" charset="0"/>
                <a:cs typeface="+mn-cs"/>
              </a:rPr>
              <a:t> </a:t>
            </a:r>
          </a:p>
          <a:p>
            <a:pPr lvl="1">
              <a:defRPr/>
            </a:pPr>
            <a:r>
              <a:rPr lang="en-US" i="1" dirty="0">
                <a:solidFill>
                  <a:srgbClr val="CC0000"/>
                </a:solidFill>
                <a:latin typeface="Gill Sans MT" charset="0"/>
              </a:rPr>
              <a:t>collision </a:t>
            </a:r>
            <a:r>
              <a:rPr lang="en-US" i="1" dirty="0">
                <a:solidFill>
                  <a:srgbClr val="CC0000"/>
                </a:solidFill>
                <a:latin typeface="Gill Sans MT" charset="0"/>
                <a:sym typeface="Wingdings" pitchFamily="2" charset="2"/>
              </a:rPr>
              <a:t> </a:t>
            </a:r>
            <a:r>
              <a:rPr lang="en-US" i="1" dirty="0">
                <a:solidFill>
                  <a:srgbClr val="CC0000"/>
                </a:solidFill>
                <a:latin typeface="Gill Sans MT" charset="0"/>
              </a:rPr>
              <a:t>interference </a:t>
            </a:r>
            <a:r>
              <a:rPr lang="en-US" i="1" dirty="0">
                <a:latin typeface="Gill Sans MT" charset="0"/>
              </a:rPr>
              <a:t>at a receiver - </a:t>
            </a:r>
            <a:r>
              <a:rPr lang="en-US" dirty="0">
                <a:latin typeface="Gill Sans MT" charset="0"/>
              </a:rPr>
              <a:t>jumbled signals</a:t>
            </a:r>
          </a:p>
          <a:p>
            <a:pPr>
              <a:defRPr/>
            </a:pPr>
            <a:r>
              <a:rPr lang="en-US" dirty="0">
                <a:latin typeface="Gill Sans MT" charset="0"/>
                <a:cs typeface="+mn-cs"/>
              </a:rPr>
              <a:t>to avoid collisions</a:t>
            </a:r>
          </a:p>
          <a:p>
            <a:pPr lvl="1">
              <a:defRPr/>
            </a:pPr>
            <a:r>
              <a:rPr lang="en-US" dirty="0">
                <a:latin typeface="Gill Sans MT" charset="0"/>
              </a:rPr>
              <a:t>need a policy to control multiple simultaneous transmissions </a:t>
            </a:r>
          </a:p>
          <a:p>
            <a:pPr lvl="1">
              <a:defRPr/>
            </a:pPr>
            <a:r>
              <a:rPr lang="en-US" dirty="0">
                <a:latin typeface="Gill Sans MT" charset="0"/>
              </a:rPr>
              <a:t>policy grants permission to a node to transmit on the shared medium with no interference from others</a:t>
            </a:r>
            <a:endParaRPr lang="en-US" dirty="0">
              <a:latin typeface="Gill Sans MT" charset="0"/>
              <a:cs typeface="+mn-cs"/>
            </a:endParaRPr>
          </a:p>
          <a:p>
            <a:pPr>
              <a:buFont typeface="Wingdings" charset="0"/>
              <a:buNone/>
              <a:defRPr/>
            </a:pPr>
            <a:r>
              <a:rPr lang="en-US" i="1" dirty="0">
                <a:solidFill>
                  <a:srgbClr val="CC0000"/>
                </a:solidFill>
                <a:latin typeface="Gill Sans MT" charset="0"/>
                <a:cs typeface="+mn-cs"/>
              </a:rPr>
              <a:t>multiple access protocol</a:t>
            </a:r>
          </a:p>
          <a:p>
            <a:pPr>
              <a:defRPr/>
            </a:pPr>
            <a:r>
              <a:rPr lang="en-US" sz="2400" dirty="0">
                <a:solidFill>
                  <a:srgbClr val="C00000"/>
                </a:solidFill>
                <a:latin typeface="Gill Sans MT" charset="0"/>
                <a:cs typeface="+mn-cs"/>
              </a:rPr>
              <a:t>control</a:t>
            </a:r>
            <a:r>
              <a:rPr lang="en-US" sz="2400" dirty="0">
                <a:latin typeface="Gill Sans MT" charset="0"/>
                <a:cs typeface="+mn-cs"/>
              </a:rPr>
              <a:t> algorithm that determines how nodes share a common transmission link</a:t>
            </a:r>
          </a:p>
          <a:p>
            <a:pPr lvl="1">
              <a:defRPr/>
            </a:pPr>
            <a:r>
              <a:rPr lang="en-US" sz="2000" dirty="0">
                <a:latin typeface="Gill Sans MT" charset="0"/>
                <a:cs typeface="+mn-cs"/>
              </a:rPr>
              <a:t>determines when a node can gain access to the link and transmit data avoiding collisions</a:t>
            </a:r>
          </a:p>
          <a:p>
            <a:pPr lvl="1">
              <a:defRPr/>
            </a:pPr>
            <a:r>
              <a:rPr lang="en-US" sz="2000" dirty="0">
                <a:latin typeface="Gill Sans MT" charset="0"/>
                <a:cs typeface="+mn-cs"/>
              </a:rPr>
              <a:t>can be </a:t>
            </a:r>
            <a:r>
              <a:rPr lang="en-US" sz="2000" dirty="0" err="1">
                <a:latin typeface="Gill Sans MT" charset="0"/>
                <a:cs typeface="+mn-cs"/>
              </a:rPr>
              <a:t>centralised</a:t>
            </a:r>
            <a:r>
              <a:rPr lang="en-US" sz="2000" dirty="0">
                <a:latin typeface="Gill Sans MT" charset="0"/>
                <a:cs typeface="+mn-cs"/>
              </a:rPr>
              <a:t> or distributed – pros and cons to each method</a:t>
            </a:r>
          </a:p>
        </p:txBody>
      </p:sp>
      <p:sp>
        <p:nvSpPr>
          <p:cNvPr id="7"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15</a:t>
            </a:fld>
            <a:endParaRPr lang="en-US" sz="1200" dirty="0">
              <a:latin typeface="Tahoma" charset="0"/>
            </a:endParaRPr>
          </a:p>
        </p:txBody>
      </p:sp>
    </p:spTree>
    <p:extLst>
      <p:ext uri="{BB962C8B-B14F-4D97-AF65-F5344CB8AC3E}">
        <p14:creationId xmlns:p14="http://schemas.microsoft.com/office/powerpoint/2010/main" val="1595331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6803" name="Picture 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313" y="1039813"/>
            <a:ext cx="6856412"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461" name="Rectangle 2"/>
          <p:cNvSpPr>
            <a:spLocks noGrp="1" noChangeArrowheads="1"/>
          </p:cNvSpPr>
          <p:nvPr>
            <p:ph type="title"/>
          </p:nvPr>
        </p:nvSpPr>
        <p:spPr/>
        <p:txBody>
          <a:bodyPr/>
          <a:lstStyle/>
          <a:p>
            <a:pPr>
              <a:defRPr/>
            </a:pPr>
            <a:r>
              <a:rPr lang="en-US" sz="4000" dirty="0">
                <a:latin typeface="Gill Sans MT" charset="0"/>
                <a:cs typeface="+mj-cs"/>
              </a:rPr>
              <a:t>An ideal multiple access protocol</a:t>
            </a:r>
          </a:p>
        </p:txBody>
      </p:sp>
      <p:sp>
        <p:nvSpPr>
          <p:cNvPr id="19462" name="Rectangle 3"/>
          <p:cNvSpPr>
            <a:spLocks noGrp="1" noChangeArrowheads="1"/>
          </p:cNvSpPr>
          <p:nvPr>
            <p:ph type="body" idx="1"/>
          </p:nvPr>
        </p:nvSpPr>
        <p:spPr>
          <a:xfrm>
            <a:off x="275771" y="1600200"/>
            <a:ext cx="8487229" cy="3291114"/>
          </a:xfrm>
        </p:spPr>
        <p:txBody>
          <a:bodyPr/>
          <a:lstStyle/>
          <a:p>
            <a:pPr>
              <a:buFont typeface="Wingdings" charset="0"/>
              <a:buNone/>
              <a:defRPr/>
            </a:pPr>
            <a:r>
              <a:rPr lang="en-US" i="1" dirty="0">
                <a:solidFill>
                  <a:srgbClr val="CC0000"/>
                </a:solidFill>
                <a:latin typeface="Gill Sans MT" charset="0"/>
                <a:cs typeface="+mn-cs"/>
              </a:rPr>
              <a:t>given:</a:t>
            </a:r>
            <a:r>
              <a:rPr lang="en-US" dirty="0">
                <a:solidFill>
                  <a:srgbClr val="CC0000"/>
                </a:solidFill>
                <a:latin typeface="Gill Sans MT" charset="0"/>
                <a:cs typeface="+mn-cs"/>
              </a:rPr>
              <a:t> </a:t>
            </a:r>
            <a:r>
              <a:rPr lang="en-US" dirty="0">
                <a:latin typeface="Gill Sans MT" charset="0"/>
                <a:cs typeface="+mn-cs"/>
              </a:rPr>
              <a:t>broadcast link of rate R bps</a:t>
            </a:r>
          </a:p>
          <a:p>
            <a:pPr>
              <a:buFont typeface="Wingdings" charset="0"/>
              <a:buNone/>
              <a:defRPr/>
            </a:pPr>
            <a:r>
              <a:rPr lang="en-US" i="1" dirty="0">
                <a:solidFill>
                  <a:srgbClr val="CC0000"/>
                </a:solidFill>
                <a:latin typeface="Gill Sans MT" charset="0"/>
                <a:cs typeface="+mn-cs"/>
              </a:rPr>
              <a:t>desired:</a:t>
            </a:r>
          </a:p>
          <a:p>
            <a:pPr lvl="1">
              <a:buFont typeface="Wingdings" charset="0"/>
              <a:buNone/>
              <a:defRPr/>
            </a:pPr>
            <a:r>
              <a:rPr lang="en-US" dirty="0">
                <a:latin typeface="Gill Sans MT" charset="0"/>
              </a:rPr>
              <a:t>1. when one node wants to transmit, it can send at rate R.</a:t>
            </a:r>
          </a:p>
          <a:p>
            <a:pPr lvl="1">
              <a:buFont typeface="Wingdings" charset="0"/>
              <a:buNone/>
              <a:defRPr/>
            </a:pPr>
            <a:r>
              <a:rPr lang="en-US" dirty="0">
                <a:latin typeface="Gill Sans MT" charset="0"/>
              </a:rPr>
              <a:t>2. when M nodes want to transmit, each can send at average rate R/M</a:t>
            </a:r>
          </a:p>
          <a:p>
            <a:pPr lvl="1">
              <a:buFont typeface="Wingdings" charset="0"/>
              <a:buNone/>
              <a:defRPr/>
            </a:pPr>
            <a:r>
              <a:rPr lang="en-US" dirty="0">
                <a:latin typeface="Gill Sans MT" charset="0"/>
              </a:rPr>
              <a:t>3. fully decentralized:</a:t>
            </a:r>
          </a:p>
          <a:p>
            <a:pPr lvl="2">
              <a:defRPr/>
            </a:pPr>
            <a:r>
              <a:rPr lang="en-US" sz="2400" dirty="0">
                <a:latin typeface="Gill Sans MT" charset="0"/>
              </a:rPr>
              <a:t>no special node to coordinate transmissions</a:t>
            </a:r>
          </a:p>
          <a:p>
            <a:pPr lvl="2">
              <a:defRPr/>
            </a:pPr>
            <a:r>
              <a:rPr lang="en-US" sz="2400" dirty="0">
                <a:latin typeface="Gill Sans MT" charset="0"/>
              </a:rPr>
              <a:t>no synchronization of clocks, slots</a:t>
            </a:r>
          </a:p>
        </p:txBody>
      </p:sp>
      <p:sp>
        <p:nvSpPr>
          <p:cNvPr id="7"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16</a:t>
            </a:fld>
            <a:endParaRPr lang="en-US" sz="1200" dirty="0">
              <a:latin typeface="Tahoma" charset="0"/>
            </a:endParaRPr>
          </a:p>
        </p:txBody>
      </p:sp>
      <p:sp>
        <p:nvSpPr>
          <p:cNvPr id="8"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cxnSp>
        <p:nvCxnSpPr>
          <p:cNvPr id="3" name="Straight Arrow Connector 2">
            <a:extLst>
              <a:ext uri="{FF2B5EF4-FFF2-40B4-BE49-F238E27FC236}">
                <a16:creationId xmlns:a16="http://schemas.microsoft.com/office/drawing/2014/main" id="{129401B2-8FCA-4B4A-846C-31BEDC1CADEF}"/>
              </a:ext>
            </a:extLst>
          </p:cNvPr>
          <p:cNvCxnSpPr/>
          <p:nvPr/>
        </p:nvCxnSpPr>
        <p:spPr bwMode="auto">
          <a:xfrm flipH="1" flipV="1">
            <a:off x="2438400" y="3381829"/>
            <a:ext cx="1538514" cy="19304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 name="Straight Arrow Connector 4">
            <a:extLst>
              <a:ext uri="{FF2B5EF4-FFF2-40B4-BE49-F238E27FC236}">
                <a16:creationId xmlns:a16="http://schemas.microsoft.com/office/drawing/2014/main" id="{7B8045FB-2B7D-DB43-80A5-6F7C041B7723}"/>
              </a:ext>
            </a:extLst>
          </p:cNvPr>
          <p:cNvCxnSpPr/>
          <p:nvPr/>
        </p:nvCxnSpPr>
        <p:spPr bwMode="auto">
          <a:xfrm flipH="1" flipV="1">
            <a:off x="3570514" y="3788229"/>
            <a:ext cx="2815772" cy="148045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6" name="TextBox 5">
            <a:extLst>
              <a:ext uri="{FF2B5EF4-FFF2-40B4-BE49-F238E27FC236}">
                <a16:creationId xmlns:a16="http://schemas.microsoft.com/office/drawing/2014/main" id="{C1DBEF39-3FDF-E942-A5C2-5493B4DC5959}"/>
              </a:ext>
            </a:extLst>
          </p:cNvPr>
          <p:cNvSpPr txBox="1"/>
          <p:nvPr/>
        </p:nvSpPr>
        <p:spPr>
          <a:xfrm>
            <a:off x="377372" y="4876799"/>
            <a:ext cx="7138686" cy="1231106"/>
          </a:xfrm>
          <a:prstGeom prst="rect">
            <a:avLst/>
          </a:prstGeom>
          <a:noFill/>
        </p:spPr>
        <p:txBody>
          <a:bodyPr wrap="none" rtlCol="0">
            <a:spAutoFit/>
          </a:bodyPr>
          <a:lstStyle/>
          <a:p>
            <a:pPr marL="0" indent="0">
              <a:buNone/>
              <a:defRPr/>
            </a:pPr>
            <a:r>
              <a:rPr lang="en-US" sz="2800" i="1" dirty="0">
                <a:solidFill>
                  <a:srgbClr val="C00000"/>
                </a:solidFill>
                <a:latin typeface="Gill Sans MT" charset="0"/>
              </a:rPr>
              <a:t>possible???? </a:t>
            </a:r>
          </a:p>
          <a:p>
            <a:pPr marL="0" indent="0">
              <a:buNone/>
              <a:defRPr/>
            </a:pPr>
            <a:r>
              <a:rPr lang="en-US" sz="2800" i="1" dirty="0">
                <a:solidFill>
                  <a:srgbClr val="C00000"/>
                </a:solidFill>
                <a:latin typeface="Gill Sans MT" charset="0"/>
                <a:sym typeface="Wingdings" pitchFamily="2" charset="2"/>
              </a:rPr>
              <a:t> </a:t>
            </a:r>
            <a:r>
              <a:rPr lang="en-US" sz="2800" i="1" dirty="0">
                <a:solidFill>
                  <a:srgbClr val="C00000"/>
                </a:solidFill>
                <a:latin typeface="Gill Sans MT" charset="0"/>
              </a:rPr>
              <a:t>trade off between performance and functionality</a:t>
            </a:r>
          </a:p>
          <a:p>
            <a:endParaRPr lang="en-US" dirty="0"/>
          </a:p>
        </p:txBody>
      </p:sp>
    </p:spTree>
    <p:extLst>
      <p:ext uri="{BB962C8B-B14F-4D97-AF65-F5344CB8AC3E}">
        <p14:creationId xmlns:p14="http://schemas.microsoft.com/office/powerpoint/2010/main" val="2954770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Picture 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363" y="944563"/>
            <a:ext cx="7358062" cy="184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485" name="Rectangle 2"/>
          <p:cNvSpPr>
            <a:spLocks noGrp="1" noChangeArrowheads="1"/>
          </p:cNvSpPr>
          <p:nvPr>
            <p:ph type="title"/>
          </p:nvPr>
        </p:nvSpPr>
        <p:spPr>
          <a:xfrm>
            <a:off x="533400" y="161925"/>
            <a:ext cx="8101013" cy="781050"/>
          </a:xfrm>
        </p:spPr>
        <p:txBody>
          <a:bodyPr/>
          <a:lstStyle/>
          <a:p>
            <a:pPr>
              <a:defRPr/>
            </a:pPr>
            <a:r>
              <a:rPr lang="en-US" sz="4000" dirty="0">
                <a:latin typeface="Gill Sans MT" charset="0"/>
                <a:cs typeface="+mj-cs"/>
              </a:rPr>
              <a:t>Multiple access protocols: taxonomy</a:t>
            </a:r>
          </a:p>
        </p:txBody>
      </p:sp>
      <p:sp>
        <p:nvSpPr>
          <p:cNvPr id="20486" name="Rectangle 3"/>
          <p:cNvSpPr>
            <a:spLocks noGrp="1" noChangeArrowheads="1"/>
          </p:cNvSpPr>
          <p:nvPr>
            <p:ph type="body" idx="1"/>
          </p:nvPr>
        </p:nvSpPr>
        <p:spPr>
          <a:xfrm>
            <a:off x="533400" y="1382713"/>
            <a:ext cx="7772400" cy="4953100"/>
          </a:xfrm>
        </p:spPr>
        <p:txBody>
          <a:bodyPr/>
          <a:lstStyle/>
          <a:p>
            <a:pPr>
              <a:buFont typeface="Wingdings" charset="0"/>
              <a:buNone/>
              <a:defRPr/>
            </a:pPr>
            <a:r>
              <a:rPr lang="en-US" dirty="0">
                <a:latin typeface="Gill Sans MT" charset="0"/>
                <a:cs typeface="+mn-cs"/>
              </a:rPr>
              <a:t>three broad classes:</a:t>
            </a:r>
          </a:p>
          <a:p>
            <a:pPr>
              <a:defRPr/>
            </a:pPr>
            <a:r>
              <a:rPr lang="en-US" i="1" dirty="0">
                <a:solidFill>
                  <a:srgbClr val="CC0000"/>
                </a:solidFill>
                <a:latin typeface="Gill Sans MT" charset="0"/>
                <a:cs typeface="+mn-cs"/>
              </a:rPr>
              <a:t>channel (link) partitioning</a:t>
            </a:r>
          </a:p>
          <a:p>
            <a:pPr lvl="1">
              <a:defRPr/>
            </a:pPr>
            <a:r>
              <a:rPr lang="en-US" sz="2000" dirty="0">
                <a:latin typeface="Gill Sans MT" charset="0"/>
              </a:rPr>
              <a:t>divide link into smaller </a:t>
            </a:r>
            <a:r>
              <a:rPr lang="ja-JP" altLang="en-US" sz="2000">
                <a:latin typeface="Gill Sans MT" charset="0"/>
              </a:rPr>
              <a:t>“</a:t>
            </a:r>
            <a:r>
              <a:rPr lang="en-US" sz="2000" dirty="0">
                <a:latin typeface="Gill Sans MT" charset="0"/>
              </a:rPr>
              <a:t>pieces</a:t>
            </a:r>
            <a:r>
              <a:rPr lang="ja-JP" altLang="en-US" sz="2000">
                <a:latin typeface="Gill Sans MT" charset="0"/>
              </a:rPr>
              <a:t>”</a:t>
            </a:r>
            <a:r>
              <a:rPr lang="en-US" sz="2000" dirty="0">
                <a:latin typeface="Gill Sans MT" charset="0"/>
              </a:rPr>
              <a:t> (time slots, frequency, code)</a:t>
            </a:r>
          </a:p>
          <a:p>
            <a:pPr lvl="1">
              <a:defRPr/>
            </a:pPr>
            <a:r>
              <a:rPr lang="en-US" sz="2000" dirty="0">
                <a:latin typeface="Gill Sans MT" charset="0"/>
              </a:rPr>
              <a:t>allocate one piece to each node for exclusive use</a:t>
            </a:r>
          </a:p>
          <a:p>
            <a:pPr lvl="1">
              <a:defRPr/>
            </a:pPr>
            <a:r>
              <a:rPr lang="en-US" sz="2000" dirty="0">
                <a:latin typeface="Gill Sans MT" charset="0"/>
              </a:rPr>
              <a:t>used for Satellite, broadcast TV, cellular….</a:t>
            </a:r>
            <a:endParaRPr lang="en-US" dirty="0">
              <a:latin typeface="Gill Sans MT" charset="0"/>
            </a:endParaRPr>
          </a:p>
          <a:p>
            <a:pPr>
              <a:defRPr/>
            </a:pPr>
            <a:r>
              <a:rPr lang="en-US" i="1" dirty="0">
                <a:solidFill>
                  <a:srgbClr val="CC0000"/>
                </a:solidFill>
                <a:latin typeface="Gill Sans MT" charset="0"/>
                <a:cs typeface="+mn-cs"/>
              </a:rPr>
              <a:t>random access</a:t>
            </a:r>
          </a:p>
          <a:p>
            <a:pPr lvl="1">
              <a:defRPr/>
            </a:pPr>
            <a:r>
              <a:rPr lang="en-US" sz="2000" dirty="0">
                <a:latin typeface="Gill Sans MT" charset="0"/>
              </a:rPr>
              <a:t>may divide link into smaller pieces</a:t>
            </a:r>
          </a:p>
          <a:p>
            <a:pPr lvl="1">
              <a:defRPr/>
            </a:pPr>
            <a:r>
              <a:rPr lang="en-US" sz="2000" dirty="0">
                <a:latin typeface="Gill Sans MT" charset="0"/>
              </a:rPr>
              <a:t>no allocations, allow collisions</a:t>
            </a:r>
          </a:p>
          <a:p>
            <a:pPr lvl="1">
              <a:defRPr/>
            </a:pPr>
            <a:r>
              <a:rPr lang="ja-JP" altLang="en-US" sz="2000">
                <a:latin typeface="Gill Sans MT" charset="0"/>
              </a:rPr>
              <a:t>“</a:t>
            </a:r>
            <a:r>
              <a:rPr lang="en-US" altLang="ja-JP" sz="2000" dirty="0">
                <a:latin typeface="Gill Sans MT" charset="0"/>
              </a:rPr>
              <a:t>detect/</a:t>
            </a:r>
            <a:r>
              <a:rPr lang="en-US" sz="2000" dirty="0">
                <a:latin typeface="Gill Sans MT" charset="0"/>
              </a:rPr>
              <a:t>recover</a:t>
            </a:r>
            <a:r>
              <a:rPr lang="ja-JP" altLang="en-US" sz="2000">
                <a:latin typeface="Gill Sans MT" charset="0"/>
              </a:rPr>
              <a:t>”</a:t>
            </a:r>
            <a:r>
              <a:rPr lang="en-US" sz="2000" dirty="0">
                <a:latin typeface="Gill Sans MT" charset="0"/>
              </a:rPr>
              <a:t> from collisions</a:t>
            </a:r>
            <a:endParaRPr lang="en-US" dirty="0">
              <a:latin typeface="Gill Sans MT" charset="0"/>
            </a:endParaRPr>
          </a:p>
          <a:p>
            <a:pPr>
              <a:defRPr/>
            </a:pPr>
            <a:r>
              <a:rPr lang="ja-JP" altLang="en-US" i="1">
                <a:solidFill>
                  <a:srgbClr val="CC0000"/>
                </a:solidFill>
                <a:latin typeface="Gill Sans MT" charset="0"/>
                <a:cs typeface="+mn-cs"/>
              </a:rPr>
              <a:t>“</a:t>
            </a:r>
            <a:r>
              <a:rPr lang="en-US" i="1" dirty="0">
                <a:solidFill>
                  <a:srgbClr val="CC0000"/>
                </a:solidFill>
                <a:latin typeface="Gill Sans MT" charset="0"/>
                <a:cs typeface="+mn-cs"/>
              </a:rPr>
              <a:t>taking turns</a:t>
            </a:r>
            <a:r>
              <a:rPr lang="ja-JP" altLang="en-US" i="1">
                <a:solidFill>
                  <a:srgbClr val="CC0000"/>
                </a:solidFill>
                <a:latin typeface="Gill Sans MT" charset="0"/>
                <a:cs typeface="+mn-cs"/>
              </a:rPr>
              <a:t>”</a:t>
            </a:r>
            <a:endParaRPr lang="en-US" i="1" dirty="0">
              <a:solidFill>
                <a:srgbClr val="CC0000"/>
              </a:solidFill>
              <a:latin typeface="Gill Sans MT" charset="0"/>
              <a:cs typeface="+mn-cs"/>
            </a:endParaRPr>
          </a:p>
          <a:p>
            <a:pPr lvl="1">
              <a:defRPr/>
            </a:pPr>
            <a:r>
              <a:rPr lang="en-US" sz="2000" dirty="0">
                <a:latin typeface="Gill Sans MT" charset="0"/>
              </a:rPr>
              <a:t>allocation but not fixed</a:t>
            </a:r>
          </a:p>
          <a:p>
            <a:pPr lvl="1">
              <a:defRPr/>
            </a:pPr>
            <a:r>
              <a:rPr lang="en-US" sz="2000" dirty="0">
                <a:latin typeface="Gill Sans MT" charset="0"/>
              </a:rPr>
              <a:t>nodes take turns, but nodes with more to send can take longer turns</a:t>
            </a:r>
          </a:p>
          <a:p>
            <a:pPr lvl="1">
              <a:defRPr/>
            </a:pPr>
            <a:r>
              <a:rPr lang="en-US" sz="2000" dirty="0">
                <a:latin typeface="Gill Sans MT" charset="0"/>
              </a:rPr>
              <a:t>avoids collisions</a:t>
            </a:r>
          </a:p>
          <a:p>
            <a:pPr lvl="1">
              <a:defRPr/>
            </a:pPr>
            <a:endParaRPr lang="en-US" dirty="0">
              <a:latin typeface="Gill Sans MT" charset="0"/>
            </a:endParaRPr>
          </a:p>
        </p:txBody>
      </p:sp>
      <p:sp>
        <p:nvSpPr>
          <p:cNvPr id="7"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17</a:t>
            </a:fld>
            <a:endParaRPr lang="en-US" sz="1200" dirty="0">
              <a:latin typeface="Tahoma" charset="0"/>
            </a:endParaRPr>
          </a:p>
        </p:txBody>
      </p:sp>
      <p:sp>
        <p:nvSpPr>
          <p:cNvPr id="8"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
        <p:nvSpPr>
          <p:cNvPr id="9" name="Rounded Rectangle 8">
            <a:extLst>
              <a:ext uri="{FF2B5EF4-FFF2-40B4-BE49-F238E27FC236}">
                <a16:creationId xmlns:a16="http://schemas.microsoft.com/office/drawing/2014/main" id="{10689FCC-9D41-8549-B55F-8823AA1A63AD}"/>
              </a:ext>
            </a:extLst>
          </p:cNvPr>
          <p:cNvSpPr/>
          <p:nvPr/>
        </p:nvSpPr>
        <p:spPr bwMode="auto">
          <a:xfrm>
            <a:off x="257937" y="3248838"/>
            <a:ext cx="8226844" cy="1386957"/>
          </a:xfrm>
          <a:prstGeom prst="roundRect">
            <a:avLst/>
          </a:prstGeom>
          <a:noFill/>
          <a:ln w="127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5404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p:cNvSpPr>
            <a:spLocks noGrp="1" noChangeArrowheads="1"/>
          </p:cNvSpPr>
          <p:nvPr>
            <p:ph type="title"/>
          </p:nvPr>
        </p:nvSpPr>
        <p:spPr/>
        <p:txBody>
          <a:bodyPr/>
          <a:lstStyle/>
          <a:p>
            <a:pPr>
              <a:defRPr/>
            </a:pPr>
            <a:r>
              <a:rPr lang="en-US" dirty="0">
                <a:latin typeface="Gill Sans MT" charset="0"/>
                <a:cs typeface="+mj-cs"/>
              </a:rPr>
              <a:t>Random access protocols</a:t>
            </a:r>
          </a:p>
        </p:txBody>
      </p:sp>
      <p:sp>
        <p:nvSpPr>
          <p:cNvPr id="23557" name="Rectangle 3"/>
          <p:cNvSpPr>
            <a:spLocks noGrp="1" noChangeArrowheads="1"/>
          </p:cNvSpPr>
          <p:nvPr>
            <p:ph type="body" idx="1"/>
          </p:nvPr>
        </p:nvSpPr>
        <p:spPr>
          <a:xfrm>
            <a:off x="533400" y="1544638"/>
            <a:ext cx="7772400" cy="5084762"/>
          </a:xfrm>
        </p:spPr>
        <p:txBody>
          <a:bodyPr/>
          <a:lstStyle/>
          <a:p>
            <a:pPr>
              <a:lnSpc>
                <a:spcPct val="75000"/>
              </a:lnSpc>
              <a:defRPr/>
            </a:pPr>
            <a:r>
              <a:rPr lang="en-US" dirty="0">
                <a:latin typeface="Gill Sans MT" charset="0"/>
                <a:cs typeface="+mn-cs"/>
              </a:rPr>
              <a:t>when node has packet to send</a:t>
            </a:r>
          </a:p>
          <a:p>
            <a:pPr lvl="1">
              <a:lnSpc>
                <a:spcPct val="75000"/>
              </a:lnSpc>
              <a:defRPr/>
            </a:pPr>
            <a:r>
              <a:rPr lang="en-US" dirty="0">
                <a:latin typeface="Gill Sans MT" charset="0"/>
              </a:rPr>
              <a:t>transmit</a:t>
            </a:r>
          </a:p>
          <a:p>
            <a:pPr lvl="1">
              <a:lnSpc>
                <a:spcPct val="75000"/>
              </a:lnSpc>
              <a:defRPr/>
            </a:pPr>
            <a:r>
              <a:rPr lang="en-US" dirty="0">
                <a:latin typeface="Gill Sans MT" charset="0"/>
              </a:rPr>
              <a:t>no </a:t>
            </a:r>
            <a:r>
              <a:rPr lang="en-US" i="1" dirty="0">
                <a:latin typeface="Gill Sans MT" charset="0"/>
              </a:rPr>
              <a:t>a priori</a:t>
            </a:r>
            <a:r>
              <a:rPr lang="en-US" dirty="0">
                <a:latin typeface="Gill Sans MT" charset="0"/>
              </a:rPr>
              <a:t> coordination among nodes</a:t>
            </a:r>
          </a:p>
          <a:p>
            <a:pPr>
              <a:lnSpc>
                <a:spcPct val="75000"/>
              </a:lnSpc>
              <a:defRPr/>
            </a:pPr>
            <a:r>
              <a:rPr lang="en-US" dirty="0">
                <a:latin typeface="Gill Sans MT" charset="0"/>
                <a:cs typeface="+mn-cs"/>
              </a:rPr>
              <a:t>two or more nodes transmit on link at the same time:  </a:t>
            </a:r>
            <a:r>
              <a:rPr lang="en-US" dirty="0">
                <a:latin typeface="MS Mincho" charset="0"/>
                <a:ea typeface="MS Mincho" charset="0"/>
                <a:cs typeface="MS Mincho" charset="0"/>
              </a:rPr>
              <a:t>➜</a:t>
            </a:r>
            <a:r>
              <a:rPr lang="en-US" dirty="0">
                <a:latin typeface="Gill Sans MT" charset="0"/>
                <a:cs typeface="+mn-cs"/>
              </a:rPr>
              <a:t> </a:t>
            </a:r>
            <a:r>
              <a:rPr lang="ja-JP" altLang="en-US">
                <a:latin typeface="Gill Sans MT" charset="0"/>
                <a:cs typeface="+mn-cs"/>
              </a:rPr>
              <a:t>“</a:t>
            </a:r>
            <a:r>
              <a:rPr lang="en-US" dirty="0">
                <a:latin typeface="Gill Sans MT" charset="0"/>
                <a:cs typeface="+mn-cs"/>
              </a:rPr>
              <a:t>collision</a:t>
            </a:r>
            <a:r>
              <a:rPr lang="ja-JP" altLang="en-US">
                <a:latin typeface="Gill Sans MT" charset="0"/>
                <a:cs typeface="+mn-cs"/>
              </a:rPr>
              <a:t>”</a:t>
            </a:r>
            <a:r>
              <a:rPr lang="en-US" altLang="ja-JP" dirty="0">
                <a:latin typeface="Gill Sans MT" charset="0"/>
                <a:cs typeface="+mn-cs"/>
              </a:rPr>
              <a:t> i.e., interference – signal corrupted</a:t>
            </a:r>
            <a:endParaRPr lang="en-US" dirty="0">
              <a:latin typeface="Gill Sans MT" charset="0"/>
              <a:cs typeface="+mn-cs"/>
            </a:endParaRPr>
          </a:p>
          <a:p>
            <a:pPr>
              <a:lnSpc>
                <a:spcPct val="75000"/>
              </a:lnSpc>
              <a:defRPr/>
            </a:pPr>
            <a:r>
              <a:rPr lang="en-US" dirty="0">
                <a:solidFill>
                  <a:srgbClr val="CC0000"/>
                </a:solidFill>
                <a:latin typeface="Gill Sans MT" charset="0"/>
                <a:cs typeface="+mn-cs"/>
              </a:rPr>
              <a:t>random access protocol</a:t>
            </a:r>
            <a:r>
              <a:rPr lang="en-US" dirty="0">
                <a:latin typeface="Gill Sans MT" charset="0"/>
                <a:cs typeface="+mn-cs"/>
              </a:rPr>
              <a:t> specifies: </a:t>
            </a:r>
          </a:p>
          <a:p>
            <a:pPr lvl="1">
              <a:lnSpc>
                <a:spcPct val="75000"/>
              </a:lnSpc>
              <a:defRPr/>
            </a:pPr>
            <a:r>
              <a:rPr lang="en-US" dirty="0">
                <a:latin typeface="Gill Sans MT" charset="0"/>
              </a:rPr>
              <a:t>how to </a:t>
            </a:r>
            <a:r>
              <a:rPr lang="en-US" dirty="0">
                <a:solidFill>
                  <a:srgbClr val="C00000"/>
                </a:solidFill>
                <a:latin typeface="Gill Sans MT" charset="0"/>
              </a:rPr>
              <a:t>detect</a:t>
            </a:r>
            <a:r>
              <a:rPr lang="en-US" dirty="0">
                <a:latin typeface="Gill Sans MT" charset="0"/>
              </a:rPr>
              <a:t> collisions – e.g., signal comparison, no acknowledgement (ACK), etc.</a:t>
            </a:r>
          </a:p>
          <a:p>
            <a:pPr lvl="1">
              <a:lnSpc>
                <a:spcPct val="75000"/>
              </a:lnSpc>
              <a:defRPr/>
            </a:pPr>
            <a:r>
              <a:rPr lang="en-US" dirty="0">
                <a:latin typeface="Gill Sans MT" charset="0"/>
              </a:rPr>
              <a:t>how to </a:t>
            </a:r>
            <a:r>
              <a:rPr lang="en-US" dirty="0">
                <a:solidFill>
                  <a:srgbClr val="C00000"/>
                </a:solidFill>
                <a:latin typeface="Gill Sans MT" charset="0"/>
              </a:rPr>
              <a:t>recover</a:t>
            </a:r>
            <a:r>
              <a:rPr lang="en-US" dirty="0">
                <a:latin typeface="Gill Sans MT" charset="0"/>
              </a:rPr>
              <a:t> from collisions - e.g., via delayed retransmissions</a:t>
            </a:r>
          </a:p>
        </p:txBody>
      </p:sp>
      <p:pic>
        <p:nvPicPr>
          <p:cNvPr id="84997" name="Picture 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850" y="1039813"/>
            <a:ext cx="5942013"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18</a:t>
            </a:fld>
            <a:endParaRPr lang="en-US" sz="1200" dirty="0">
              <a:latin typeface="Tahoma" charset="0"/>
            </a:endParaRPr>
          </a:p>
        </p:txBody>
      </p:sp>
      <p:sp>
        <p:nvSpPr>
          <p:cNvPr id="8"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25066483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3" name="Picture 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951" y="847725"/>
            <a:ext cx="7769225"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701" name="Rectangle 2"/>
          <p:cNvSpPr>
            <a:spLocks noGrp="1" noChangeArrowheads="1"/>
          </p:cNvSpPr>
          <p:nvPr>
            <p:ph type="title"/>
          </p:nvPr>
        </p:nvSpPr>
        <p:spPr>
          <a:xfrm>
            <a:off x="333375" y="228600"/>
            <a:ext cx="8464550" cy="628650"/>
          </a:xfrm>
        </p:spPr>
        <p:txBody>
          <a:bodyPr/>
          <a:lstStyle/>
          <a:p>
            <a:pPr>
              <a:defRPr/>
            </a:pPr>
            <a:r>
              <a:rPr lang="en-US" sz="4000" dirty="0">
                <a:latin typeface="Gill Sans MT" charset="0"/>
              </a:rPr>
              <a:t>Random access protocol - </a:t>
            </a:r>
            <a:r>
              <a:rPr lang="en-US" sz="4000" dirty="0">
                <a:latin typeface="Gill Sans MT" charset="0"/>
                <a:cs typeface="+mj-cs"/>
              </a:rPr>
              <a:t>CSMA</a:t>
            </a:r>
            <a:endParaRPr lang="en-US" dirty="0">
              <a:latin typeface="Gill Sans MT" charset="0"/>
              <a:cs typeface="+mj-cs"/>
            </a:endParaRPr>
          </a:p>
        </p:txBody>
      </p:sp>
      <p:sp>
        <p:nvSpPr>
          <p:cNvPr id="29702" name="Rectangle 3"/>
          <p:cNvSpPr>
            <a:spLocks noGrp="1" noChangeArrowheads="1"/>
          </p:cNvSpPr>
          <p:nvPr>
            <p:ph type="body" idx="1"/>
          </p:nvPr>
        </p:nvSpPr>
        <p:spPr>
          <a:xfrm>
            <a:off x="620712" y="1304926"/>
            <a:ext cx="7566026" cy="4395787"/>
          </a:xfrm>
        </p:spPr>
        <p:txBody>
          <a:bodyPr/>
          <a:lstStyle/>
          <a:p>
            <a:pPr>
              <a:buFont typeface="Wingdings" charset="0"/>
              <a:buNone/>
              <a:defRPr/>
            </a:pPr>
            <a:r>
              <a:rPr lang="en-US" sz="4000" i="1" dirty="0">
                <a:solidFill>
                  <a:srgbClr val="CC0000"/>
                </a:solidFill>
                <a:cs typeface="+mn-cs"/>
              </a:rPr>
              <a:t>CSMA - </a:t>
            </a:r>
            <a:r>
              <a:rPr lang="en-US" sz="4000" dirty="0">
                <a:latin typeface="Gill Sans MT" charset="0"/>
              </a:rPr>
              <a:t>carrier sense multiple access</a:t>
            </a:r>
            <a:endParaRPr lang="en-US" sz="4000" i="1" dirty="0">
              <a:solidFill>
                <a:srgbClr val="CC0000"/>
              </a:solidFill>
              <a:cs typeface="+mn-cs"/>
            </a:endParaRPr>
          </a:p>
          <a:p>
            <a:pPr>
              <a:defRPr/>
            </a:pPr>
            <a:r>
              <a:rPr lang="en-US" sz="3600" dirty="0">
                <a:cs typeface="+mn-cs"/>
              </a:rPr>
              <a:t>listen before transmit:</a:t>
            </a:r>
          </a:p>
          <a:p>
            <a:pPr lvl="1">
              <a:defRPr/>
            </a:pPr>
            <a:r>
              <a:rPr lang="en-US" sz="2800" dirty="0">
                <a:solidFill>
                  <a:srgbClr val="000099"/>
                </a:solidFill>
                <a:cs typeface="+mn-cs"/>
              </a:rPr>
              <a:t>if channel sensed idle:</a:t>
            </a:r>
            <a:r>
              <a:rPr lang="en-US" sz="2800" dirty="0">
                <a:cs typeface="+mn-cs"/>
              </a:rPr>
              <a:t> transmit entire frame</a:t>
            </a:r>
          </a:p>
          <a:p>
            <a:pPr lvl="1">
              <a:defRPr/>
            </a:pPr>
            <a:r>
              <a:rPr lang="en-US" sz="2800" dirty="0">
                <a:solidFill>
                  <a:srgbClr val="000099"/>
                </a:solidFill>
                <a:cs typeface="+mn-cs"/>
              </a:rPr>
              <a:t>if channel sensed busy</a:t>
            </a:r>
            <a:r>
              <a:rPr lang="en-US" sz="2800" dirty="0">
                <a:cs typeface="+mn-cs"/>
              </a:rPr>
              <a:t>, defer transmission </a:t>
            </a:r>
          </a:p>
        </p:txBody>
      </p:sp>
      <p:sp>
        <p:nvSpPr>
          <p:cNvPr id="7"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19</a:t>
            </a:fld>
            <a:endParaRPr lang="en-US" sz="1200" dirty="0">
              <a:latin typeface="Tahoma" charset="0"/>
            </a:endParaRPr>
          </a:p>
        </p:txBody>
      </p:sp>
      <p:sp>
        <p:nvSpPr>
          <p:cNvPr id="8"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1236099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7" name="Picture 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028700"/>
            <a:ext cx="5942013"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7" name="Rectangle 2"/>
          <p:cNvSpPr>
            <a:spLocks noGrp="1" noChangeArrowheads="1"/>
          </p:cNvSpPr>
          <p:nvPr>
            <p:ph type="title"/>
          </p:nvPr>
        </p:nvSpPr>
        <p:spPr>
          <a:xfrm>
            <a:off x="533400" y="228600"/>
            <a:ext cx="7772400" cy="821267"/>
          </a:xfrm>
        </p:spPr>
        <p:txBody>
          <a:bodyPr/>
          <a:lstStyle/>
          <a:p>
            <a:pPr>
              <a:defRPr/>
            </a:pPr>
            <a:r>
              <a:rPr lang="en-US" dirty="0">
                <a:latin typeface="Gill Sans MT" charset="0"/>
                <a:cs typeface="+mj-cs"/>
              </a:rPr>
              <a:t>Link layer, </a:t>
            </a:r>
            <a:r>
              <a:rPr lang="en-US" sz="4000" dirty="0">
                <a:latin typeface="Gill Sans MT" charset="0"/>
                <a:cs typeface="+mj-cs"/>
              </a:rPr>
              <a:t>LAN</a:t>
            </a:r>
            <a:r>
              <a:rPr lang="en-US" dirty="0">
                <a:latin typeface="Gill Sans MT" charset="0"/>
                <a:cs typeface="+mj-cs"/>
              </a:rPr>
              <a:t>s: outline</a:t>
            </a:r>
          </a:p>
        </p:txBody>
      </p:sp>
      <p:sp>
        <p:nvSpPr>
          <p:cNvPr id="3078" name="Rectangle 3"/>
          <p:cNvSpPr>
            <a:spLocks noGrp="1" noChangeArrowheads="1"/>
          </p:cNvSpPr>
          <p:nvPr>
            <p:ph type="body" sz="half" idx="1"/>
          </p:nvPr>
        </p:nvSpPr>
        <p:spPr>
          <a:xfrm>
            <a:off x="533400" y="1600200"/>
            <a:ext cx="4889500" cy="4648200"/>
          </a:xfrm>
        </p:spPr>
        <p:txBody>
          <a:bodyPr/>
          <a:lstStyle/>
          <a:p>
            <a:pPr marL="457200" indent="-457200">
              <a:buFont typeface="Wingdings" charset="0"/>
              <a:buNone/>
              <a:defRPr/>
            </a:pPr>
            <a:r>
              <a:rPr lang="en-US" dirty="0">
                <a:latin typeface="Gill Sans MT" charset="0"/>
                <a:cs typeface="+mn-cs"/>
              </a:rPr>
              <a:t>6.1 </a:t>
            </a:r>
            <a:r>
              <a:rPr lang="en-US" dirty="0">
                <a:solidFill>
                  <a:srgbClr val="C00000"/>
                </a:solidFill>
                <a:latin typeface="Gill Sans MT" charset="0"/>
                <a:cs typeface="+mn-cs"/>
              </a:rPr>
              <a:t>introduction, services</a:t>
            </a:r>
          </a:p>
          <a:p>
            <a:pPr marL="457200" indent="-457200">
              <a:buFont typeface="Wingdings" charset="0"/>
              <a:buNone/>
              <a:defRPr/>
            </a:pPr>
            <a:r>
              <a:rPr lang="en-US" dirty="0">
                <a:latin typeface="Gill Sans MT" charset="0"/>
                <a:cs typeface="+mn-cs"/>
              </a:rPr>
              <a:t>6.2 error detection, correction </a:t>
            </a:r>
          </a:p>
          <a:p>
            <a:pPr marL="457200" indent="-457200">
              <a:buFont typeface="Wingdings" charset="0"/>
              <a:buNone/>
              <a:defRPr/>
            </a:pPr>
            <a:r>
              <a:rPr lang="en-US" dirty="0">
                <a:latin typeface="Gill Sans MT" charset="0"/>
                <a:cs typeface="+mn-cs"/>
              </a:rPr>
              <a:t>6.3 multiple access protocols</a:t>
            </a:r>
          </a:p>
          <a:p>
            <a:pPr marL="457200" indent="-457200">
              <a:buFont typeface="Wingdings" charset="0"/>
              <a:buNone/>
              <a:defRPr/>
            </a:pPr>
            <a:r>
              <a:rPr lang="en-US" dirty="0">
                <a:latin typeface="Gill Sans MT" charset="0"/>
                <a:cs typeface="+mn-cs"/>
              </a:rPr>
              <a:t>6.4 LANs</a:t>
            </a:r>
            <a:endParaRPr lang="en-US" dirty="0">
              <a:latin typeface="Gill Sans MT" charset="0"/>
            </a:endParaRPr>
          </a:p>
          <a:p>
            <a:pPr lvl="1">
              <a:defRPr/>
            </a:pPr>
            <a:r>
              <a:rPr lang="en-US" dirty="0">
                <a:latin typeface="Gill Sans MT" charset="0"/>
              </a:rPr>
              <a:t>Ethernet</a:t>
            </a:r>
          </a:p>
          <a:p>
            <a:pPr lvl="1">
              <a:defRPr/>
            </a:pPr>
            <a:r>
              <a:rPr lang="en-US" dirty="0">
                <a:latin typeface="Gill Sans MT" charset="0"/>
              </a:rPr>
              <a:t>IP and Link/MAC addresses </a:t>
            </a:r>
          </a:p>
          <a:p>
            <a:pPr lvl="1">
              <a:defRPr/>
            </a:pPr>
            <a:r>
              <a:rPr lang="en-US" dirty="0">
                <a:latin typeface="Gill Sans MT" charset="0"/>
              </a:rPr>
              <a:t>IPv4 and ARP</a:t>
            </a:r>
          </a:p>
          <a:p>
            <a:pPr lvl="1">
              <a:defRPr/>
            </a:pPr>
            <a:r>
              <a:rPr lang="en-US" dirty="0">
                <a:latin typeface="Gill Sans MT" charset="0"/>
              </a:rPr>
              <a:t>IPv6 addressing modes and NDP</a:t>
            </a:r>
          </a:p>
        </p:txBody>
      </p:sp>
      <p:sp>
        <p:nvSpPr>
          <p:cNvPr id="8"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2</a:t>
            </a:fld>
            <a:endParaRPr lang="en-US" sz="1200" dirty="0">
              <a:latin typeface="Tahoma" charset="0"/>
            </a:endParaRPr>
          </a:p>
        </p:txBody>
      </p:sp>
      <p:sp>
        <p:nvSpPr>
          <p:cNvPr id="9"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2622408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Grp="1" noChangeArrowheads="1"/>
          </p:cNvSpPr>
          <p:nvPr>
            <p:ph type="title"/>
          </p:nvPr>
        </p:nvSpPr>
        <p:spPr/>
        <p:txBody>
          <a:bodyPr/>
          <a:lstStyle/>
          <a:p>
            <a:pPr>
              <a:defRPr/>
            </a:pPr>
            <a:r>
              <a:rPr lang="en-US" dirty="0">
                <a:latin typeface="Gill Sans MT" charset="0"/>
                <a:cs typeface="+mj-cs"/>
              </a:rPr>
              <a:t>CSMA collisions</a:t>
            </a:r>
          </a:p>
        </p:txBody>
      </p:sp>
      <p:sp>
        <p:nvSpPr>
          <p:cNvPr id="30725" name="Rectangle 9"/>
          <p:cNvSpPr>
            <a:spLocks noGrp="1" noChangeArrowheads="1"/>
          </p:cNvSpPr>
          <p:nvPr>
            <p:ph type="body" sz="half" idx="1"/>
          </p:nvPr>
        </p:nvSpPr>
        <p:spPr>
          <a:xfrm>
            <a:off x="533400" y="1600200"/>
            <a:ext cx="3597275" cy="4648200"/>
          </a:xfrm>
        </p:spPr>
        <p:txBody>
          <a:bodyPr/>
          <a:lstStyle/>
          <a:p>
            <a:pPr>
              <a:defRPr/>
            </a:pPr>
            <a:r>
              <a:rPr lang="en-US" sz="2400" dirty="0">
                <a:solidFill>
                  <a:srgbClr val="CC0000"/>
                </a:solidFill>
                <a:latin typeface="Gill Sans MT" charset="0"/>
                <a:cs typeface="+mn-cs"/>
              </a:rPr>
              <a:t>collisions </a:t>
            </a:r>
            <a:r>
              <a:rPr lang="en-US" sz="2400" i="1" dirty="0">
                <a:solidFill>
                  <a:srgbClr val="CC0000"/>
                </a:solidFill>
                <a:latin typeface="Gill Sans MT" charset="0"/>
                <a:cs typeface="+mn-cs"/>
              </a:rPr>
              <a:t>can</a:t>
            </a:r>
            <a:r>
              <a:rPr lang="en-US" sz="2400" dirty="0">
                <a:solidFill>
                  <a:srgbClr val="CC0000"/>
                </a:solidFill>
                <a:latin typeface="Gill Sans MT" charset="0"/>
                <a:cs typeface="+mn-cs"/>
              </a:rPr>
              <a:t> still occur: </a:t>
            </a:r>
            <a:r>
              <a:rPr lang="en-US" sz="2400" dirty="0">
                <a:latin typeface="Gill Sans MT" charset="0"/>
                <a:cs typeface="+mn-cs"/>
              </a:rPr>
              <a:t>propagation delay means  two nodes may not hear each other’s transmission</a:t>
            </a:r>
          </a:p>
          <a:p>
            <a:pPr>
              <a:defRPr/>
            </a:pPr>
            <a:r>
              <a:rPr lang="en-US" sz="2400" dirty="0">
                <a:solidFill>
                  <a:srgbClr val="CC0000"/>
                </a:solidFill>
                <a:latin typeface="Gill Sans MT" charset="0"/>
                <a:cs typeface="+mn-cs"/>
              </a:rPr>
              <a:t>collision: </a:t>
            </a:r>
            <a:r>
              <a:rPr lang="en-US" sz="2400" dirty="0">
                <a:latin typeface="Gill Sans MT" charset="0"/>
                <a:cs typeface="+mn-cs"/>
              </a:rPr>
              <a:t>entire packet transmission time wasted</a:t>
            </a:r>
          </a:p>
          <a:p>
            <a:pPr lvl="1">
              <a:defRPr/>
            </a:pPr>
            <a:r>
              <a:rPr lang="en-US" dirty="0">
                <a:latin typeface="Gill Sans MT" charset="0"/>
              </a:rPr>
              <a:t>distance &amp; propagation delay play role in in determining collision probability</a:t>
            </a:r>
          </a:p>
          <a:p>
            <a:pPr lvl="1">
              <a:defRPr/>
            </a:pPr>
            <a:endParaRPr lang="en-US" sz="2000" dirty="0">
              <a:latin typeface="Gill Sans MT" charset="0"/>
            </a:endParaRPr>
          </a:p>
        </p:txBody>
      </p:sp>
      <p:sp>
        <p:nvSpPr>
          <p:cNvPr id="30726" name="Rectangle 10"/>
          <p:cNvSpPr>
            <a:spLocks noGrp="1" noChangeArrowheads="1"/>
          </p:cNvSpPr>
          <p:nvPr>
            <p:ph type="body" sz="half" idx="2"/>
          </p:nvPr>
        </p:nvSpPr>
        <p:spPr/>
        <p:txBody>
          <a:bodyPr/>
          <a:lstStyle/>
          <a:p>
            <a:pPr>
              <a:defRPr/>
            </a:pPr>
            <a:endParaRPr lang="en-US" sz="2400" dirty="0">
              <a:latin typeface="Gill Sans MT" charset="0"/>
              <a:cs typeface="+mn-cs"/>
            </a:endParaRPr>
          </a:p>
        </p:txBody>
      </p:sp>
      <p:pic>
        <p:nvPicPr>
          <p:cNvPr id="99334" name="Picture 3" descr="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3413" y="1322388"/>
            <a:ext cx="4287837" cy="5049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28" name="Rectangle 6"/>
          <p:cNvSpPr>
            <a:spLocks noChangeArrowheads="1"/>
          </p:cNvSpPr>
          <p:nvPr/>
        </p:nvSpPr>
        <p:spPr bwMode="auto">
          <a:xfrm>
            <a:off x="5521325" y="884238"/>
            <a:ext cx="2568575"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defRPr/>
            </a:pPr>
            <a:r>
              <a:rPr lang="en-US" sz="1600" i="0" dirty="0">
                <a:latin typeface="Arial" charset="0"/>
                <a:cs typeface="+mn-cs"/>
              </a:rPr>
              <a:t>spatial layout of nodes </a:t>
            </a:r>
            <a:endParaRPr lang="en-US" sz="2000" i="0" dirty="0">
              <a:latin typeface="Arial" charset="0"/>
              <a:cs typeface="+mn-cs"/>
            </a:endParaRPr>
          </a:p>
        </p:txBody>
      </p:sp>
      <p:pic>
        <p:nvPicPr>
          <p:cNvPr id="99336" name="Picture 8"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363" y="1012825"/>
            <a:ext cx="3943350"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0311" name="Rectangle 87"/>
          <p:cNvSpPr>
            <a:spLocks noChangeArrowheads="1"/>
          </p:cNvSpPr>
          <p:nvPr/>
        </p:nvSpPr>
        <p:spPr bwMode="auto">
          <a:xfrm>
            <a:off x="4827588" y="2552700"/>
            <a:ext cx="3736975" cy="25717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180312" name="Rectangle 88"/>
          <p:cNvSpPr>
            <a:spLocks noChangeArrowheads="1"/>
          </p:cNvSpPr>
          <p:nvPr/>
        </p:nvSpPr>
        <p:spPr bwMode="auto">
          <a:xfrm>
            <a:off x="4835525" y="2809875"/>
            <a:ext cx="3725863" cy="25717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180314" name="Rectangle 90"/>
          <p:cNvSpPr>
            <a:spLocks noChangeArrowheads="1"/>
          </p:cNvSpPr>
          <p:nvPr/>
        </p:nvSpPr>
        <p:spPr bwMode="auto">
          <a:xfrm>
            <a:off x="4797425" y="3062288"/>
            <a:ext cx="3763963" cy="1624012"/>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180315" name="Rectangle 91"/>
          <p:cNvSpPr>
            <a:spLocks noChangeArrowheads="1"/>
          </p:cNvSpPr>
          <p:nvPr/>
        </p:nvSpPr>
        <p:spPr bwMode="auto">
          <a:xfrm>
            <a:off x="4770438" y="4670425"/>
            <a:ext cx="3789362" cy="163512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30734" name="Rectangle 92"/>
          <p:cNvSpPr>
            <a:spLocks noChangeArrowheads="1"/>
          </p:cNvSpPr>
          <p:nvPr/>
        </p:nvSpPr>
        <p:spPr bwMode="auto">
          <a:xfrm>
            <a:off x="4764088" y="1254125"/>
            <a:ext cx="4040187" cy="130175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nvGrpSpPr>
          <p:cNvPr id="99342" name="Group 98"/>
          <p:cNvGrpSpPr>
            <a:grpSpLocks/>
          </p:cNvGrpSpPr>
          <p:nvPr/>
        </p:nvGrpSpPr>
        <p:grpSpPr bwMode="auto">
          <a:xfrm>
            <a:off x="4948238" y="1252538"/>
            <a:ext cx="3513137" cy="628650"/>
            <a:chOff x="3117" y="180"/>
            <a:chExt cx="2213" cy="396"/>
          </a:xfrm>
        </p:grpSpPr>
        <p:grpSp>
          <p:nvGrpSpPr>
            <p:cNvPr id="99343" name="Group 67"/>
            <p:cNvGrpSpPr>
              <a:grpSpLocks/>
            </p:cNvGrpSpPr>
            <p:nvPr/>
          </p:nvGrpSpPr>
          <p:grpSpPr bwMode="auto">
            <a:xfrm flipH="1">
              <a:off x="3117" y="245"/>
              <a:ext cx="316" cy="323"/>
              <a:chOff x="2839" y="3501"/>
              <a:chExt cx="755" cy="803"/>
            </a:xfrm>
          </p:grpSpPr>
          <p:pic>
            <p:nvPicPr>
              <p:cNvPr id="99358" name="Picture 68"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9359" name="Freeform 69"/>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99344" name="Group 70"/>
            <p:cNvGrpSpPr>
              <a:grpSpLocks/>
            </p:cNvGrpSpPr>
            <p:nvPr/>
          </p:nvGrpSpPr>
          <p:grpSpPr bwMode="auto">
            <a:xfrm flipH="1">
              <a:off x="3747" y="253"/>
              <a:ext cx="316" cy="323"/>
              <a:chOff x="2839" y="3501"/>
              <a:chExt cx="755" cy="803"/>
            </a:xfrm>
          </p:grpSpPr>
          <p:pic>
            <p:nvPicPr>
              <p:cNvPr id="99356" name="Picture 71"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9357" name="Freeform 7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99345" name="Group 73"/>
            <p:cNvGrpSpPr>
              <a:grpSpLocks/>
            </p:cNvGrpSpPr>
            <p:nvPr/>
          </p:nvGrpSpPr>
          <p:grpSpPr bwMode="auto">
            <a:xfrm flipH="1">
              <a:off x="4356" y="247"/>
              <a:ext cx="316" cy="323"/>
              <a:chOff x="2839" y="3501"/>
              <a:chExt cx="755" cy="803"/>
            </a:xfrm>
          </p:grpSpPr>
          <p:pic>
            <p:nvPicPr>
              <p:cNvPr id="99354" name="Picture 74"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9355" name="Freeform 75"/>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99346" name="Group 76"/>
            <p:cNvGrpSpPr>
              <a:grpSpLocks/>
            </p:cNvGrpSpPr>
            <p:nvPr/>
          </p:nvGrpSpPr>
          <p:grpSpPr bwMode="auto">
            <a:xfrm flipH="1">
              <a:off x="5014" y="249"/>
              <a:ext cx="316" cy="323"/>
              <a:chOff x="2839" y="3501"/>
              <a:chExt cx="755" cy="803"/>
            </a:xfrm>
          </p:grpSpPr>
          <p:pic>
            <p:nvPicPr>
              <p:cNvPr id="99352" name="Picture 77"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9353" name="Freeform 7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30740" name="Line 93"/>
            <p:cNvSpPr>
              <a:spLocks noChangeShapeType="1"/>
            </p:cNvSpPr>
            <p:nvPr/>
          </p:nvSpPr>
          <p:spPr bwMode="auto">
            <a:xfrm>
              <a:off x="3309" y="181"/>
              <a:ext cx="1989"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0741" name="Line 94"/>
            <p:cNvSpPr>
              <a:spLocks noChangeShapeType="1"/>
            </p:cNvSpPr>
            <p:nvPr/>
          </p:nvSpPr>
          <p:spPr bwMode="auto">
            <a:xfrm>
              <a:off x="3309" y="180"/>
              <a:ext cx="0" cy="87"/>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0742" name="Line 95"/>
            <p:cNvSpPr>
              <a:spLocks noChangeShapeType="1"/>
            </p:cNvSpPr>
            <p:nvPr/>
          </p:nvSpPr>
          <p:spPr bwMode="auto">
            <a:xfrm>
              <a:off x="3975" y="183"/>
              <a:ext cx="0" cy="87"/>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0743" name="Line 96"/>
            <p:cNvSpPr>
              <a:spLocks noChangeShapeType="1"/>
            </p:cNvSpPr>
            <p:nvPr/>
          </p:nvSpPr>
          <p:spPr bwMode="auto">
            <a:xfrm>
              <a:off x="4578" y="183"/>
              <a:ext cx="0" cy="87"/>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0744" name="Line 97"/>
            <p:cNvSpPr>
              <a:spLocks noChangeShapeType="1"/>
            </p:cNvSpPr>
            <p:nvPr/>
          </p:nvSpPr>
          <p:spPr bwMode="auto">
            <a:xfrm>
              <a:off x="5289" y="180"/>
              <a:ext cx="0" cy="87"/>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sp>
        <p:nvSpPr>
          <p:cNvPr id="33"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20</a:t>
            </a:fld>
            <a:endParaRPr lang="en-US" sz="1200" dirty="0">
              <a:latin typeface="Tahoma" charset="0"/>
            </a:endParaRPr>
          </a:p>
        </p:txBody>
      </p:sp>
      <p:sp>
        <p:nvSpPr>
          <p:cNvPr id="34"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37208510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xit" presetSubtype="1" fill="hold" grpId="0" nodeType="clickEffect">
                                  <p:stCondLst>
                                    <p:cond delay="0"/>
                                  </p:stCondLst>
                                  <p:childTnLst>
                                    <p:animEffect transition="out" filter="wipe(up)">
                                      <p:cBhvr>
                                        <p:cTn id="6" dur="500"/>
                                        <p:tgtEl>
                                          <p:spTgt spid="180311"/>
                                        </p:tgtEl>
                                      </p:cBhvr>
                                    </p:animEffect>
                                    <p:set>
                                      <p:cBhvr>
                                        <p:cTn id="7" dur="1" fill="hold">
                                          <p:stCondLst>
                                            <p:cond delay="499"/>
                                          </p:stCondLst>
                                        </p:cTn>
                                        <p:tgtEl>
                                          <p:spTgt spid="180311"/>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xit" presetSubtype="1" fill="hold" grpId="0" nodeType="clickEffect">
                                  <p:stCondLst>
                                    <p:cond delay="0"/>
                                  </p:stCondLst>
                                  <p:childTnLst>
                                    <p:animEffect transition="out" filter="wipe(up)">
                                      <p:cBhvr>
                                        <p:cTn id="11" dur="500"/>
                                        <p:tgtEl>
                                          <p:spTgt spid="180312"/>
                                        </p:tgtEl>
                                      </p:cBhvr>
                                    </p:animEffect>
                                    <p:set>
                                      <p:cBhvr>
                                        <p:cTn id="12" dur="1" fill="hold">
                                          <p:stCondLst>
                                            <p:cond delay="499"/>
                                          </p:stCondLst>
                                        </p:cTn>
                                        <p:tgtEl>
                                          <p:spTgt spid="180312"/>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xit" presetSubtype="1" fill="hold" grpId="0" nodeType="clickEffect">
                                  <p:stCondLst>
                                    <p:cond delay="0"/>
                                  </p:stCondLst>
                                  <p:childTnLst>
                                    <p:animEffect transition="out" filter="wipe(up)">
                                      <p:cBhvr>
                                        <p:cTn id="16" dur="500"/>
                                        <p:tgtEl>
                                          <p:spTgt spid="180314"/>
                                        </p:tgtEl>
                                      </p:cBhvr>
                                    </p:animEffect>
                                    <p:set>
                                      <p:cBhvr>
                                        <p:cTn id="17" dur="1" fill="hold">
                                          <p:stCondLst>
                                            <p:cond delay="499"/>
                                          </p:stCondLst>
                                        </p:cTn>
                                        <p:tgtEl>
                                          <p:spTgt spid="180314"/>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xit" presetSubtype="1" fill="hold" grpId="0" nodeType="clickEffect">
                                  <p:stCondLst>
                                    <p:cond delay="0"/>
                                  </p:stCondLst>
                                  <p:childTnLst>
                                    <p:animEffect transition="out" filter="wipe(up)">
                                      <p:cBhvr>
                                        <p:cTn id="21" dur="500"/>
                                        <p:tgtEl>
                                          <p:spTgt spid="180315"/>
                                        </p:tgtEl>
                                      </p:cBhvr>
                                    </p:animEffect>
                                    <p:set>
                                      <p:cBhvr>
                                        <p:cTn id="22" dur="1" fill="hold">
                                          <p:stCondLst>
                                            <p:cond delay="499"/>
                                          </p:stCondLst>
                                        </p:cTn>
                                        <p:tgtEl>
                                          <p:spTgt spid="1803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311" grpId="0" animBg="1"/>
      <p:bldP spid="180312" grpId="0" animBg="1"/>
      <p:bldP spid="180314" grpId="0" animBg="1"/>
      <p:bldP spid="1803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9" name="Picture 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 y="987425"/>
            <a:ext cx="6856413"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1749" name="Rectangle 2"/>
          <p:cNvSpPr>
            <a:spLocks noGrp="1" noChangeArrowheads="1"/>
          </p:cNvSpPr>
          <p:nvPr>
            <p:ph type="title"/>
          </p:nvPr>
        </p:nvSpPr>
        <p:spPr>
          <a:xfrm>
            <a:off x="533400" y="195263"/>
            <a:ext cx="7772400" cy="804862"/>
          </a:xfrm>
        </p:spPr>
        <p:txBody>
          <a:bodyPr/>
          <a:lstStyle/>
          <a:p>
            <a:pPr>
              <a:defRPr/>
            </a:pPr>
            <a:r>
              <a:rPr lang="en-US" dirty="0">
                <a:latin typeface="Gill Sans MT" charset="0"/>
                <a:cs typeface="+mj-cs"/>
              </a:rPr>
              <a:t>CSMA/CD </a:t>
            </a:r>
            <a:r>
              <a:rPr lang="en-US" sz="4000" dirty="0">
                <a:latin typeface="Gill Sans MT" charset="0"/>
                <a:cs typeface="+mj-cs"/>
              </a:rPr>
              <a:t>(collision detection)</a:t>
            </a:r>
          </a:p>
        </p:txBody>
      </p:sp>
      <p:sp>
        <p:nvSpPr>
          <p:cNvPr id="31750" name="Rectangle 3"/>
          <p:cNvSpPr>
            <a:spLocks noGrp="1" noChangeArrowheads="1"/>
          </p:cNvSpPr>
          <p:nvPr>
            <p:ph type="body" idx="1"/>
          </p:nvPr>
        </p:nvSpPr>
        <p:spPr>
          <a:xfrm>
            <a:off x="522288" y="1433513"/>
            <a:ext cx="8264525" cy="4648200"/>
          </a:xfrm>
        </p:spPr>
        <p:txBody>
          <a:bodyPr/>
          <a:lstStyle/>
          <a:p>
            <a:pPr>
              <a:buFont typeface="Wingdings" charset="0"/>
              <a:buNone/>
              <a:defRPr/>
            </a:pPr>
            <a:r>
              <a:rPr lang="en-US" sz="3600" i="1" dirty="0">
                <a:solidFill>
                  <a:srgbClr val="CC0000"/>
                </a:solidFill>
                <a:latin typeface="Gill Sans MT" charset="0"/>
                <a:cs typeface="+mn-cs"/>
              </a:rPr>
              <a:t>CSMA/CD:</a:t>
            </a:r>
            <a:r>
              <a:rPr lang="en-US" sz="3200" dirty="0">
                <a:solidFill>
                  <a:srgbClr val="CC0000"/>
                </a:solidFill>
                <a:latin typeface="Gill Sans MT" charset="0"/>
                <a:cs typeface="+mn-cs"/>
              </a:rPr>
              <a:t> </a:t>
            </a:r>
            <a:r>
              <a:rPr lang="en-US" sz="3200" dirty="0">
                <a:latin typeface="Gill Sans MT" charset="0"/>
                <a:cs typeface="+mn-cs"/>
              </a:rPr>
              <a:t>carrier sensing, deferral as in CSMA</a:t>
            </a:r>
          </a:p>
          <a:p>
            <a:pPr lvl="1">
              <a:defRPr/>
            </a:pPr>
            <a:r>
              <a:rPr lang="en-US" sz="2800" dirty="0">
                <a:latin typeface="Gill Sans MT" charset="0"/>
              </a:rPr>
              <a:t>collisions </a:t>
            </a:r>
            <a:r>
              <a:rPr lang="en-US" sz="2800" i="1" dirty="0">
                <a:solidFill>
                  <a:srgbClr val="C00000"/>
                </a:solidFill>
                <a:latin typeface="Gill Sans MT" charset="0"/>
              </a:rPr>
              <a:t>detected</a:t>
            </a:r>
            <a:r>
              <a:rPr lang="en-US" sz="2800" dirty="0">
                <a:latin typeface="Gill Sans MT" charset="0"/>
              </a:rPr>
              <a:t> within short time</a:t>
            </a:r>
          </a:p>
          <a:p>
            <a:pPr lvl="1">
              <a:defRPr/>
            </a:pPr>
            <a:r>
              <a:rPr lang="en-US" sz="2800" dirty="0">
                <a:latin typeface="Gill Sans MT" charset="0"/>
              </a:rPr>
              <a:t>colliding transmissions </a:t>
            </a:r>
            <a:r>
              <a:rPr lang="en-US" sz="2800" dirty="0">
                <a:solidFill>
                  <a:srgbClr val="C00000"/>
                </a:solidFill>
                <a:latin typeface="Gill Sans MT" charset="0"/>
              </a:rPr>
              <a:t>aborted</a:t>
            </a:r>
            <a:r>
              <a:rPr lang="en-US" sz="2800" dirty="0">
                <a:latin typeface="Gill Sans MT" charset="0"/>
              </a:rPr>
              <a:t>, reducing channel wastage </a:t>
            </a:r>
          </a:p>
          <a:p>
            <a:pPr>
              <a:defRPr/>
            </a:pPr>
            <a:r>
              <a:rPr lang="en-US" sz="3200" dirty="0">
                <a:latin typeface="Gill Sans MT" charset="0"/>
                <a:cs typeface="+mn-cs"/>
              </a:rPr>
              <a:t>collision </a:t>
            </a:r>
            <a:r>
              <a:rPr lang="en-US" sz="3200" dirty="0">
                <a:solidFill>
                  <a:srgbClr val="C00000"/>
                </a:solidFill>
                <a:latin typeface="Gill Sans MT" charset="0"/>
                <a:cs typeface="+mn-cs"/>
              </a:rPr>
              <a:t>detection</a:t>
            </a:r>
            <a:r>
              <a:rPr lang="en-US" sz="3200" dirty="0">
                <a:latin typeface="Gill Sans MT" charset="0"/>
                <a:cs typeface="+mn-cs"/>
              </a:rPr>
              <a:t>:</a:t>
            </a:r>
            <a:r>
              <a:rPr lang="en-US" dirty="0">
                <a:latin typeface="Gill Sans MT" charset="0"/>
                <a:cs typeface="+mn-cs"/>
              </a:rPr>
              <a:t> </a:t>
            </a:r>
          </a:p>
          <a:p>
            <a:pPr lvl="1">
              <a:defRPr/>
            </a:pPr>
            <a:r>
              <a:rPr lang="en-US" sz="2800" dirty="0">
                <a:latin typeface="Gill Sans MT" charset="0"/>
              </a:rPr>
              <a:t>easy in wired LANs: measure signal strengths, compare transmitted and received signals</a:t>
            </a:r>
          </a:p>
          <a:p>
            <a:pPr lvl="1">
              <a:defRPr/>
            </a:pPr>
            <a:r>
              <a:rPr lang="en-US" sz="2800" dirty="0">
                <a:latin typeface="Gill Sans MT" charset="0"/>
              </a:rPr>
              <a:t>difficult in wireless LANs: received signal strength overwhelmed by local transmission strength </a:t>
            </a:r>
          </a:p>
        </p:txBody>
      </p:sp>
      <p:sp>
        <p:nvSpPr>
          <p:cNvPr id="7"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21</a:t>
            </a:fld>
            <a:endParaRPr lang="en-US" sz="1200" dirty="0">
              <a:latin typeface="Tahoma" charset="0"/>
            </a:endParaRPr>
          </a:p>
        </p:txBody>
      </p:sp>
      <p:sp>
        <p:nvSpPr>
          <p:cNvPr id="8"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2934864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7" name="Picture 3" descr="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5788" y="1531938"/>
            <a:ext cx="4433887" cy="3870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3428" name="Picture 7"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 y="1016000"/>
            <a:ext cx="6856413"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2774" name="Rectangle 8"/>
          <p:cNvSpPr>
            <a:spLocks noGrp="1" noChangeArrowheads="1"/>
          </p:cNvSpPr>
          <p:nvPr>
            <p:ph type="title"/>
          </p:nvPr>
        </p:nvSpPr>
        <p:spPr>
          <a:xfrm>
            <a:off x="533400" y="195263"/>
            <a:ext cx="7772400" cy="1143000"/>
          </a:xfrm>
        </p:spPr>
        <p:txBody>
          <a:bodyPr/>
          <a:lstStyle/>
          <a:p>
            <a:pPr>
              <a:defRPr/>
            </a:pPr>
            <a:r>
              <a:rPr lang="en-US" dirty="0">
                <a:latin typeface="Gill Sans MT" charset="0"/>
                <a:cs typeface="+mj-cs"/>
              </a:rPr>
              <a:t>CSMA/CD </a:t>
            </a:r>
            <a:r>
              <a:rPr lang="en-US" sz="4000" dirty="0">
                <a:latin typeface="Gill Sans MT" charset="0"/>
                <a:cs typeface="+mj-cs"/>
              </a:rPr>
              <a:t>(collision detection)</a:t>
            </a:r>
          </a:p>
        </p:txBody>
      </p:sp>
      <p:sp>
        <p:nvSpPr>
          <p:cNvPr id="32775" name="Rectangle 29"/>
          <p:cNvSpPr>
            <a:spLocks noChangeArrowheads="1"/>
          </p:cNvSpPr>
          <p:nvPr/>
        </p:nvSpPr>
        <p:spPr bwMode="auto">
          <a:xfrm>
            <a:off x="2041525" y="1446213"/>
            <a:ext cx="4135438" cy="1211262"/>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32776" name="Rectangle 9"/>
          <p:cNvSpPr>
            <a:spLocks noChangeArrowheads="1"/>
          </p:cNvSpPr>
          <p:nvPr/>
        </p:nvSpPr>
        <p:spPr bwMode="auto">
          <a:xfrm>
            <a:off x="2778125" y="1595438"/>
            <a:ext cx="2568575"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defRPr/>
            </a:pPr>
            <a:r>
              <a:rPr lang="en-US" sz="1600" i="0" dirty="0">
                <a:latin typeface="Arial" charset="0"/>
                <a:cs typeface="+mn-cs"/>
              </a:rPr>
              <a:t>spatial layout of nodes </a:t>
            </a:r>
            <a:endParaRPr lang="en-US" sz="2000" i="0" dirty="0">
              <a:latin typeface="Arial" charset="0"/>
              <a:cs typeface="+mn-cs"/>
            </a:endParaRPr>
          </a:p>
        </p:txBody>
      </p:sp>
      <p:grpSp>
        <p:nvGrpSpPr>
          <p:cNvPr id="103432" name="Group 30"/>
          <p:cNvGrpSpPr>
            <a:grpSpLocks/>
          </p:cNvGrpSpPr>
          <p:nvPr/>
        </p:nvGrpSpPr>
        <p:grpSpPr bwMode="auto">
          <a:xfrm>
            <a:off x="2541588" y="1985963"/>
            <a:ext cx="3263900" cy="195262"/>
            <a:chOff x="4220" y="1231"/>
            <a:chExt cx="1989" cy="90"/>
          </a:xfrm>
        </p:grpSpPr>
        <p:sp>
          <p:nvSpPr>
            <p:cNvPr id="32790" name="Line 23"/>
            <p:cNvSpPr>
              <a:spLocks noChangeShapeType="1"/>
            </p:cNvSpPr>
            <p:nvPr/>
          </p:nvSpPr>
          <p:spPr bwMode="auto">
            <a:xfrm>
              <a:off x="4220" y="1232"/>
              <a:ext cx="1989"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2791" name="Line 24"/>
            <p:cNvSpPr>
              <a:spLocks noChangeShapeType="1"/>
            </p:cNvSpPr>
            <p:nvPr/>
          </p:nvSpPr>
          <p:spPr bwMode="auto">
            <a:xfrm>
              <a:off x="4220" y="1231"/>
              <a:ext cx="0" cy="87"/>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2792" name="Line 25"/>
            <p:cNvSpPr>
              <a:spLocks noChangeShapeType="1"/>
            </p:cNvSpPr>
            <p:nvPr/>
          </p:nvSpPr>
          <p:spPr bwMode="auto">
            <a:xfrm>
              <a:off x="4886" y="1234"/>
              <a:ext cx="0" cy="87"/>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2793" name="Line 26"/>
            <p:cNvSpPr>
              <a:spLocks noChangeShapeType="1"/>
            </p:cNvSpPr>
            <p:nvPr/>
          </p:nvSpPr>
          <p:spPr bwMode="auto">
            <a:xfrm>
              <a:off x="5489" y="1234"/>
              <a:ext cx="0" cy="87"/>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2794" name="Line 27"/>
            <p:cNvSpPr>
              <a:spLocks noChangeShapeType="1"/>
            </p:cNvSpPr>
            <p:nvPr/>
          </p:nvSpPr>
          <p:spPr bwMode="auto">
            <a:xfrm>
              <a:off x="6200" y="1231"/>
              <a:ext cx="0" cy="87"/>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nvGrpSpPr>
          <p:cNvPr id="103433" name="Group 11"/>
          <p:cNvGrpSpPr>
            <a:grpSpLocks/>
          </p:cNvGrpSpPr>
          <p:nvPr/>
        </p:nvGrpSpPr>
        <p:grpSpPr bwMode="auto">
          <a:xfrm flipH="1">
            <a:off x="2187575" y="2119313"/>
            <a:ext cx="501650" cy="512762"/>
            <a:chOff x="2839" y="3501"/>
            <a:chExt cx="755" cy="803"/>
          </a:xfrm>
        </p:grpSpPr>
        <p:pic>
          <p:nvPicPr>
            <p:cNvPr id="103443" name="Picture 12"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3444" name="Freeform 13"/>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03434" name="Group 14"/>
          <p:cNvGrpSpPr>
            <a:grpSpLocks/>
          </p:cNvGrpSpPr>
          <p:nvPr/>
        </p:nvGrpSpPr>
        <p:grpSpPr bwMode="auto">
          <a:xfrm flipH="1">
            <a:off x="3279775" y="2101850"/>
            <a:ext cx="501650" cy="512763"/>
            <a:chOff x="2839" y="3501"/>
            <a:chExt cx="755" cy="803"/>
          </a:xfrm>
        </p:grpSpPr>
        <p:pic>
          <p:nvPicPr>
            <p:cNvPr id="103441" name="Picture 15"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3442" name="Freeform 16"/>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03435" name="Group 17"/>
          <p:cNvGrpSpPr>
            <a:grpSpLocks/>
          </p:cNvGrpSpPr>
          <p:nvPr/>
        </p:nvGrpSpPr>
        <p:grpSpPr bwMode="auto">
          <a:xfrm flipH="1">
            <a:off x="4278313" y="2092325"/>
            <a:ext cx="501650" cy="512763"/>
            <a:chOff x="2839" y="3501"/>
            <a:chExt cx="755" cy="803"/>
          </a:xfrm>
        </p:grpSpPr>
        <p:pic>
          <p:nvPicPr>
            <p:cNvPr id="103439" name="Picture 18"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3440" name="Freeform 19"/>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03436" name="Group 20"/>
          <p:cNvGrpSpPr>
            <a:grpSpLocks/>
          </p:cNvGrpSpPr>
          <p:nvPr/>
        </p:nvGrpSpPr>
        <p:grpSpPr bwMode="auto">
          <a:xfrm flipH="1">
            <a:off x="5397500" y="2106613"/>
            <a:ext cx="501650" cy="512762"/>
            <a:chOff x="2839" y="3501"/>
            <a:chExt cx="755" cy="803"/>
          </a:xfrm>
        </p:grpSpPr>
        <p:pic>
          <p:nvPicPr>
            <p:cNvPr id="103437" name="Picture 21"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3438" name="Freeform 2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27"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22</a:t>
            </a:fld>
            <a:endParaRPr lang="en-US" sz="1200" dirty="0">
              <a:latin typeface="Tahoma" charset="0"/>
            </a:endParaRPr>
          </a:p>
        </p:txBody>
      </p:sp>
      <p:sp>
        <p:nvSpPr>
          <p:cNvPr id="28"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420600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Rectangle 2"/>
          <p:cNvSpPr>
            <a:spLocks noGrp="1" noChangeArrowheads="1"/>
          </p:cNvSpPr>
          <p:nvPr>
            <p:ph type="title"/>
          </p:nvPr>
        </p:nvSpPr>
        <p:spPr>
          <a:xfrm>
            <a:off x="533400" y="84138"/>
            <a:ext cx="7772400" cy="703653"/>
          </a:xfrm>
        </p:spPr>
        <p:txBody>
          <a:bodyPr/>
          <a:lstStyle/>
          <a:p>
            <a:pPr>
              <a:defRPr/>
            </a:pPr>
            <a:r>
              <a:rPr lang="en-US" dirty="0">
                <a:latin typeface="Gill Sans MT" charset="0"/>
                <a:cs typeface="+mj-cs"/>
              </a:rPr>
              <a:t>CSMA/CD algorithm</a:t>
            </a:r>
          </a:p>
        </p:txBody>
      </p:sp>
      <p:sp>
        <p:nvSpPr>
          <p:cNvPr id="57349" name="Rectangle 3"/>
          <p:cNvSpPr>
            <a:spLocks noGrp="1" noChangeArrowheads="1"/>
          </p:cNvSpPr>
          <p:nvPr>
            <p:ph type="body" sz="half" idx="1"/>
          </p:nvPr>
        </p:nvSpPr>
        <p:spPr>
          <a:xfrm>
            <a:off x="338667" y="1246969"/>
            <a:ext cx="4176183" cy="5120745"/>
          </a:xfrm>
        </p:spPr>
        <p:txBody>
          <a:bodyPr/>
          <a:lstStyle/>
          <a:p>
            <a:pPr>
              <a:buFont typeface="Wingdings" charset="0"/>
              <a:buNone/>
              <a:defRPr/>
            </a:pPr>
            <a:r>
              <a:rPr lang="en-US" sz="2600" dirty="0">
                <a:solidFill>
                  <a:srgbClr val="000099"/>
                </a:solidFill>
                <a:latin typeface="Gill Sans MT" charset="0"/>
                <a:cs typeface="+mn-cs"/>
              </a:rPr>
              <a:t>1. </a:t>
            </a:r>
            <a:r>
              <a:rPr lang="en-US" sz="2600" dirty="0">
                <a:latin typeface="Gill Sans MT" charset="0"/>
                <a:cs typeface="+mn-cs"/>
              </a:rPr>
              <a:t>NIC receives datagram from network layer, creates frame</a:t>
            </a:r>
          </a:p>
          <a:p>
            <a:pPr>
              <a:buFont typeface="Wingdings" charset="0"/>
              <a:buNone/>
              <a:defRPr/>
            </a:pPr>
            <a:r>
              <a:rPr lang="en-US" sz="2600" dirty="0">
                <a:solidFill>
                  <a:srgbClr val="000099"/>
                </a:solidFill>
                <a:latin typeface="Gill Sans MT" charset="0"/>
                <a:cs typeface="+mn-cs"/>
              </a:rPr>
              <a:t>2. </a:t>
            </a:r>
            <a:r>
              <a:rPr lang="en-US" sz="2600" dirty="0">
                <a:latin typeface="Gill Sans MT" charset="0"/>
                <a:cs typeface="+mn-cs"/>
              </a:rPr>
              <a:t>If NIC senses channel idle, starts frame transmission.</a:t>
            </a:r>
          </a:p>
          <a:p>
            <a:pPr>
              <a:buFont typeface="Wingdings" charset="0"/>
              <a:buNone/>
              <a:defRPr/>
            </a:pPr>
            <a:r>
              <a:rPr lang="en-US" sz="2600" dirty="0">
                <a:latin typeface="Gill Sans MT" charset="0"/>
                <a:cs typeface="+mn-cs"/>
              </a:rPr>
              <a:t>3. If NIC senses channel busy, waits until channel idle, then transmits (sometimes with prob. “</a:t>
            </a:r>
            <a:r>
              <a:rPr lang="en-US" sz="2600" dirty="0">
                <a:solidFill>
                  <a:srgbClr val="C00000"/>
                </a:solidFill>
                <a:latin typeface="Gill Sans MT" charset="0"/>
                <a:cs typeface="+mn-cs"/>
              </a:rPr>
              <a:t>p</a:t>
            </a:r>
            <a:r>
              <a:rPr lang="en-US" sz="2600" dirty="0">
                <a:latin typeface="Gill Sans MT" charset="0"/>
                <a:cs typeface="+mn-cs"/>
              </a:rPr>
              <a:t>”). </a:t>
            </a:r>
            <a:r>
              <a:rPr lang="en-US" sz="2600" dirty="0">
                <a:solidFill>
                  <a:srgbClr val="C00000"/>
                </a:solidFill>
                <a:latin typeface="Gill Sans MT" charset="0"/>
                <a:cs typeface="+mn-cs"/>
              </a:rPr>
              <a:t>Why???</a:t>
            </a:r>
          </a:p>
          <a:p>
            <a:pPr>
              <a:buFont typeface="Wingdings" charset="0"/>
              <a:buNone/>
              <a:defRPr/>
            </a:pPr>
            <a:r>
              <a:rPr lang="en-US" sz="2600" dirty="0">
                <a:solidFill>
                  <a:srgbClr val="000099"/>
                </a:solidFill>
                <a:latin typeface="Gill Sans MT" charset="0"/>
                <a:cs typeface="+mn-cs"/>
              </a:rPr>
              <a:t>4. </a:t>
            </a:r>
            <a:r>
              <a:rPr lang="en-US" sz="2600" dirty="0">
                <a:latin typeface="Gill Sans MT" charset="0"/>
                <a:cs typeface="+mn-cs"/>
              </a:rPr>
              <a:t>If NIC transmits entire frame </a:t>
            </a:r>
            <a:r>
              <a:rPr lang="en-US" sz="2600" dirty="0">
                <a:solidFill>
                  <a:srgbClr val="C00000"/>
                </a:solidFill>
                <a:latin typeface="Gill Sans MT" charset="0"/>
                <a:cs typeface="+mn-cs"/>
              </a:rPr>
              <a:t>without</a:t>
            </a:r>
            <a:r>
              <a:rPr lang="en-US" sz="2600" dirty="0">
                <a:latin typeface="Gill Sans MT" charset="0"/>
                <a:cs typeface="+mn-cs"/>
              </a:rPr>
              <a:t> detecting another transmission, NIC is done with frame!</a:t>
            </a:r>
          </a:p>
        </p:txBody>
      </p:sp>
      <p:sp>
        <p:nvSpPr>
          <p:cNvPr id="57350" name="Rectangle 4"/>
          <p:cNvSpPr>
            <a:spLocks noGrp="1" noChangeArrowheads="1"/>
          </p:cNvSpPr>
          <p:nvPr>
            <p:ph type="body" sz="half" idx="2"/>
          </p:nvPr>
        </p:nvSpPr>
        <p:spPr>
          <a:xfrm>
            <a:off x="4627563" y="1219492"/>
            <a:ext cx="4110037" cy="5044017"/>
          </a:xfrm>
        </p:spPr>
        <p:txBody>
          <a:bodyPr/>
          <a:lstStyle/>
          <a:p>
            <a:pPr>
              <a:buFont typeface="Wingdings" charset="0"/>
              <a:buNone/>
              <a:defRPr/>
            </a:pPr>
            <a:r>
              <a:rPr lang="en-US" sz="2600" dirty="0">
                <a:solidFill>
                  <a:srgbClr val="000099"/>
                </a:solidFill>
                <a:latin typeface="Gill Sans MT" charset="0"/>
                <a:cs typeface="+mn-cs"/>
              </a:rPr>
              <a:t>5. </a:t>
            </a:r>
            <a:r>
              <a:rPr lang="en-US" sz="2600" dirty="0">
                <a:latin typeface="Gill Sans MT" charset="0"/>
                <a:cs typeface="+mn-cs"/>
              </a:rPr>
              <a:t>If NIC </a:t>
            </a:r>
            <a:r>
              <a:rPr lang="en-US" sz="2600" dirty="0">
                <a:solidFill>
                  <a:srgbClr val="C00000"/>
                </a:solidFill>
                <a:latin typeface="Gill Sans MT" charset="0"/>
                <a:cs typeface="+mn-cs"/>
              </a:rPr>
              <a:t>detects another</a:t>
            </a:r>
            <a:r>
              <a:rPr lang="en-US" sz="2600" dirty="0">
                <a:latin typeface="Gill Sans MT" charset="0"/>
                <a:cs typeface="+mn-cs"/>
              </a:rPr>
              <a:t> transmission while transmitting,  </a:t>
            </a:r>
            <a:r>
              <a:rPr lang="en-US" sz="2600" dirty="0">
                <a:solidFill>
                  <a:srgbClr val="C00000"/>
                </a:solidFill>
                <a:latin typeface="Gill Sans MT" charset="0"/>
                <a:cs typeface="+mn-cs"/>
              </a:rPr>
              <a:t>aborts</a:t>
            </a:r>
            <a:r>
              <a:rPr lang="en-US" sz="2600" dirty="0">
                <a:latin typeface="Gill Sans MT" charset="0"/>
                <a:cs typeface="+mn-cs"/>
              </a:rPr>
              <a:t> and sends </a:t>
            </a:r>
            <a:r>
              <a:rPr lang="en-US" sz="2600" dirty="0">
                <a:solidFill>
                  <a:srgbClr val="C00000"/>
                </a:solidFill>
                <a:latin typeface="Gill Sans MT" charset="0"/>
                <a:cs typeface="+mn-cs"/>
              </a:rPr>
              <a:t>jam signal</a:t>
            </a:r>
          </a:p>
          <a:p>
            <a:pPr>
              <a:buFont typeface="Wingdings" charset="0"/>
              <a:buNone/>
              <a:defRPr/>
            </a:pPr>
            <a:r>
              <a:rPr lang="en-US" sz="2600" dirty="0">
                <a:solidFill>
                  <a:srgbClr val="000099"/>
                </a:solidFill>
                <a:latin typeface="Gill Sans MT" charset="0"/>
                <a:cs typeface="+mn-cs"/>
              </a:rPr>
              <a:t>6. </a:t>
            </a:r>
            <a:r>
              <a:rPr lang="en-US" sz="2600" dirty="0">
                <a:latin typeface="Gill Sans MT" charset="0"/>
                <a:cs typeface="+mn-cs"/>
              </a:rPr>
              <a:t>After aborting, NIC of colliding stations enter </a:t>
            </a:r>
            <a:r>
              <a:rPr lang="en-US" sz="2600" i="1" dirty="0">
                <a:solidFill>
                  <a:srgbClr val="CC0000"/>
                </a:solidFill>
                <a:latin typeface="Gill Sans MT" charset="0"/>
                <a:cs typeface="+mn-cs"/>
              </a:rPr>
              <a:t>binary (exponential) backoff: </a:t>
            </a:r>
          </a:p>
          <a:p>
            <a:pPr lvl="1">
              <a:defRPr/>
            </a:pPr>
            <a:r>
              <a:rPr lang="en-US" dirty="0">
                <a:latin typeface="Gill Sans MT" charset="0"/>
              </a:rPr>
              <a:t>after </a:t>
            </a:r>
            <a:r>
              <a:rPr lang="en-US" i="1" dirty="0">
                <a:latin typeface="Gill Sans MT" charset="0"/>
              </a:rPr>
              <a:t>m</a:t>
            </a:r>
            <a:r>
              <a:rPr lang="en-US" dirty="0">
                <a:latin typeface="Gill Sans MT" charset="0"/>
              </a:rPr>
              <a:t>th collision, NIC chooses </a:t>
            </a:r>
            <a:r>
              <a:rPr lang="en-US" i="1" dirty="0">
                <a:latin typeface="Gill Sans MT" charset="0"/>
              </a:rPr>
              <a:t>K</a:t>
            </a:r>
            <a:r>
              <a:rPr lang="en-US" dirty="0">
                <a:latin typeface="Gill Sans MT" charset="0"/>
              </a:rPr>
              <a:t> randomly from </a:t>
            </a:r>
            <a:r>
              <a:rPr lang="en-US" i="1" dirty="0">
                <a:latin typeface="Gill Sans MT" charset="0"/>
              </a:rPr>
              <a:t>{0,1,2, …, 2</a:t>
            </a:r>
            <a:r>
              <a:rPr lang="en-US" b="1" i="1" baseline="30000" dirty="0">
                <a:latin typeface="Gill Sans MT" charset="0"/>
              </a:rPr>
              <a:t>m</a:t>
            </a:r>
            <a:r>
              <a:rPr lang="en-US" i="1" dirty="0">
                <a:latin typeface="Gill Sans MT" charset="0"/>
              </a:rPr>
              <a:t>-1}</a:t>
            </a:r>
            <a:r>
              <a:rPr lang="en-US" dirty="0">
                <a:latin typeface="Gill Sans MT" charset="0"/>
              </a:rPr>
              <a:t>. NIC waits K</a:t>
            </a:r>
            <a:r>
              <a:rPr lang="el-GR" dirty="0">
                <a:latin typeface="Gill Sans MT" charset="0"/>
              </a:rPr>
              <a:t>·</a:t>
            </a:r>
            <a:r>
              <a:rPr lang="en-US" dirty="0">
                <a:latin typeface="Gill Sans MT" charset="0"/>
              </a:rPr>
              <a:t>512 bit times, returns to Step 2</a:t>
            </a:r>
          </a:p>
          <a:p>
            <a:pPr lvl="1">
              <a:defRPr/>
            </a:pPr>
            <a:r>
              <a:rPr lang="en-US" dirty="0">
                <a:latin typeface="Gill Sans MT" charset="0"/>
              </a:rPr>
              <a:t>longer backoff interval with more collisions (</a:t>
            </a:r>
            <a:r>
              <a:rPr lang="en-US" i="1" dirty="0">
                <a:latin typeface="Gill Sans MT" charset="0"/>
              </a:rPr>
              <a:t>m  </a:t>
            </a:r>
            <a:r>
              <a:rPr lang="en-US" dirty="0">
                <a:latin typeface="Gill Sans MT" charset="0"/>
              </a:rPr>
              <a:t>) </a:t>
            </a:r>
          </a:p>
          <a:p>
            <a:pPr>
              <a:buFont typeface="Wingdings" charset="0"/>
              <a:buNone/>
              <a:defRPr/>
            </a:pPr>
            <a:r>
              <a:rPr lang="en-US" sz="2600" dirty="0">
                <a:latin typeface="Gill Sans MT" charset="0"/>
                <a:cs typeface="+mn-cs"/>
              </a:rPr>
              <a:t>  </a:t>
            </a:r>
          </a:p>
        </p:txBody>
      </p:sp>
      <p:pic>
        <p:nvPicPr>
          <p:cNvPr id="105478" name="Picture 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6" y="695448"/>
            <a:ext cx="4887204" cy="1908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23</a:t>
            </a:fld>
            <a:endParaRPr lang="en-US" sz="1200" dirty="0">
              <a:latin typeface="Tahoma" charset="0"/>
            </a:endParaRPr>
          </a:p>
        </p:txBody>
      </p:sp>
      <p:sp>
        <p:nvSpPr>
          <p:cNvPr id="9"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
        <p:nvSpPr>
          <p:cNvPr id="2" name="Up Arrow 1">
            <a:extLst>
              <a:ext uri="{FF2B5EF4-FFF2-40B4-BE49-F238E27FC236}">
                <a16:creationId xmlns:a16="http://schemas.microsoft.com/office/drawing/2014/main" id="{28D7BEA6-616A-5F41-B795-CDE9B7B1337C}"/>
              </a:ext>
            </a:extLst>
          </p:cNvPr>
          <p:cNvSpPr/>
          <p:nvPr/>
        </p:nvSpPr>
        <p:spPr bwMode="auto">
          <a:xfrm flipH="1">
            <a:off x="8382000" y="5740400"/>
            <a:ext cx="203200" cy="237067"/>
          </a:xfrm>
          <a:prstGeom prst="up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076998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FFDBA-7C0F-1444-B8E3-B1CD56B89D5B}"/>
              </a:ext>
            </a:extLst>
          </p:cNvPr>
          <p:cNvSpPr>
            <a:spLocks noGrp="1"/>
          </p:cNvSpPr>
          <p:nvPr>
            <p:ph type="title"/>
          </p:nvPr>
        </p:nvSpPr>
        <p:spPr>
          <a:xfrm>
            <a:off x="472220" y="78509"/>
            <a:ext cx="7772400" cy="703161"/>
          </a:xfrm>
        </p:spPr>
        <p:txBody>
          <a:bodyPr/>
          <a:lstStyle/>
          <a:p>
            <a:r>
              <a:rPr lang="en-US" dirty="0"/>
              <a:t>Data link layer for LANs</a:t>
            </a:r>
          </a:p>
        </p:txBody>
      </p:sp>
      <p:sp>
        <p:nvSpPr>
          <p:cNvPr id="3" name="Content Placeholder 2">
            <a:extLst>
              <a:ext uri="{FF2B5EF4-FFF2-40B4-BE49-F238E27FC236}">
                <a16:creationId xmlns:a16="http://schemas.microsoft.com/office/drawing/2014/main" id="{40B600BE-7844-B04B-871B-7BDAC2D3A2F8}"/>
              </a:ext>
            </a:extLst>
          </p:cNvPr>
          <p:cNvSpPr>
            <a:spLocks noGrp="1"/>
          </p:cNvSpPr>
          <p:nvPr>
            <p:ph sz="half" idx="1"/>
          </p:nvPr>
        </p:nvSpPr>
        <p:spPr>
          <a:xfrm>
            <a:off x="472220" y="1023604"/>
            <a:ext cx="8047892" cy="4064763"/>
          </a:xfrm>
        </p:spPr>
        <p:txBody>
          <a:bodyPr/>
          <a:lstStyle/>
          <a:p>
            <a:r>
              <a:rPr lang="en-US" dirty="0"/>
              <a:t>for Local Area Networks (shared links) the data link layer </a:t>
            </a:r>
            <a:r>
              <a:rPr lang="en-US" dirty="0">
                <a:solidFill>
                  <a:srgbClr val="C00000"/>
                </a:solidFill>
              </a:rPr>
              <a:t>acquired a new task </a:t>
            </a:r>
            <a:r>
              <a:rPr lang="en-US" dirty="0"/>
              <a:t>that is directly related to </a:t>
            </a:r>
            <a:r>
              <a:rPr lang="en-US" dirty="0">
                <a:solidFill>
                  <a:srgbClr val="C00000"/>
                </a:solidFill>
              </a:rPr>
              <a:t>controlling</a:t>
            </a:r>
            <a:r>
              <a:rPr lang="en-US" dirty="0"/>
              <a:t> </a:t>
            </a:r>
            <a:r>
              <a:rPr lang="en-US" dirty="0">
                <a:solidFill>
                  <a:srgbClr val="C00000"/>
                </a:solidFill>
              </a:rPr>
              <a:t>access</a:t>
            </a:r>
            <a:r>
              <a:rPr lang="en-US" dirty="0"/>
              <a:t> to the </a:t>
            </a:r>
            <a:r>
              <a:rPr lang="en-US" dirty="0">
                <a:solidFill>
                  <a:srgbClr val="C00000"/>
                </a:solidFill>
              </a:rPr>
              <a:t>shared</a:t>
            </a:r>
            <a:r>
              <a:rPr lang="en-US" dirty="0"/>
              <a:t> physical </a:t>
            </a:r>
            <a:r>
              <a:rPr lang="en-US" dirty="0">
                <a:solidFill>
                  <a:srgbClr val="C00000"/>
                </a:solidFill>
              </a:rPr>
              <a:t>medium</a:t>
            </a:r>
          </a:p>
          <a:p>
            <a:r>
              <a:rPr lang="en-US" dirty="0"/>
              <a:t>to simplify functionality it split into two sublayers:</a:t>
            </a:r>
          </a:p>
          <a:p>
            <a:pPr lvl="1"/>
            <a:r>
              <a:rPr lang="en-US" dirty="0"/>
              <a:t>Logic Link Control (LLC) – usual datalink layer functions such as framing, error control, flow control, etc.</a:t>
            </a:r>
          </a:p>
          <a:p>
            <a:pPr lvl="1"/>
            <a:r>
              <a:rPr lang="en-US" dirty="0"/>
              <a:t>Media Access Control (MAC) – link access control mechanism</a:t>
            </a:r>
          </a:p>
          <a:p>
            <a:pPr lvl="2"/>
            <a:r>
              <a:rPr lang="en-US" dirty="0">
                <a:latin typeface="+mn-lt"/>
              </a:rPr>
              <a:t>to gain access to the physical link - </a:t>
            </a:r>
            <a:r>
              <a:rPr lang="en-US" sz="1800" dirty="0">
                <a:latin typeface="+mn-lt"/>
              </a:rPr>
              <a:t>specific to shared environment </a:t>
            </a:r>
            <a:endParaRPr lang="en-US" sz="2400" dirty="0">
              <a:latin typeface="+mn-lt"/>
            </a:endParaRPr>
          </a:p>
          <a:p>
            <a:pPr lvl="2"/>
            <a:r>
              <a:rPr lang="en-US" dirty="0">
                <a:latin typeface="+mn-lt"/>
              </a:rPr>
              <a:t>sits above physical layer</a:t>
            </a:r>
            <a:endParaRPr lang="en-US" sz="1800" dirty="0">
              <a:latin typeface="+mn-lt"/>
            </a:endParaRPr>
          </a:p>
        </p:txBody>
      </p:sp>
      <p:sp>
        <p:nvSpPr>
          <p:cNvPr id="5" name="Footer Placeholder 4">
            <a:extLst>
              <a:ext uri="{FF2B5EF4-FFF2-40B4-BE49-F238E27FC236}">
                <a16:creationId xmlns:a16="http://schemas.microsoft.com/office/drawing/2014/main" id="{33266E5F-41E9-7047-891A-7D9674A2BB41}"/>
              </a:ext>
            </a:extLst>
          </p:cNvPr>
          <p:cNvSpPr>
            <a:spLocks noGrp="1"/>
          </p:cNvSpPr>
          <p:nvPr>
            <p:ph type="ftr" sz="quarter" idx="11"/>
          </p:nvPr>
        </p:nvSpPr>
        <p:spPr/>
        <p:txBody>
          <a:bodyPr/>
          <a:lstStyle/>
          <a:p>
            <a:pPr>
              <a:defRPr/>
            </a:pPr>
            <a:r>
              <a:rPr lang="en-US"/>
              <a:t>Data Link Layer</a:t>
            </a:r>
            <a:endParaRPr lang="en-US" dirty="0"/>
          </a:p>
        </p:txBody>
      </p:sp>
      <p:sp>
        <p:nvSpPr>
          <p:cNvPr id="6" name="Slide Number Placeholder 5">
            <a:extLst>
              <a:ext uri="{FF2B5EF4-FFF2-40B4-BE49-F238E27FC236}">
                <a16:creationId xmlns:a16="http://schemas.microsoft.com/office/drawing/2014/main" id="{31384C5C-00A8-EE41-A3F1-6D6EAF2E5934}"/>
              </a:ext>
            </a:extLst>
          </p:cNvPr>
          <p:cNvSpPr>
            <a:spLocks noGrp="1"/>
          </p:cNvSpPr>
          <p:nvPr>
            <p:ph type="sldNum" sz="quarter" idx="12"/>
          </p:nvPr>
        </p:nvSpPr>
        <p:spPr/>
        <p:txBody>
          <a:bodyPr/>
          <a:lstStyle/>
          <a:p>
            <a:pPr>
              <a:defRPr/>
            </a:pPr>
            <a:r>
              <a:rPr lang="en-US"/>
              <a:t>5-</a:t>
            </a:r>
            <a:fld id="{9AB7E571-4613-BD47-B8AF-E4769FE4BBE2}" type="slidenum">
              <a:rPr lang="en-US" smtClean="0"/>
              <a:pPr>
                <a:defRPr/>
              </a:pPr>
              <a:t>24</a:t>
            </a:fld>
            <a:endParaRPr lang="en-US" dirty="0"/>
          </a:p>
        </p:txBody>
      </p:sp>
      <p:grpSp>
        <p:nvGrpSpPr>
          <p:cNvPr id="14" name="Group 13">
            <a:extLst>
              <a:ext uri="{FF2B5EF4-FFF2-40B4-BE49-F238E27FC236}">
                <a16:creationId xmlns:a16="http://schemas.microsoft.com/office/drawing/2014/main" id="{087F202C-72E4-124B-85F4-FF4557814BB4}"/>
              </a:ext>
            </a:extLst>
          </p:cNvPr>
          <p:cNvGrpSpPr/>
          <p:nvPr/>
        </p:nvGrpSpPr>
        <p:grpSpPr>
          <a:xfrm>
            <a:off x="2781666" y="4997354"/>
            <a:ext cx="3429000" cy="1860646"/>
            <a:chOff x="2804886" y="4810351"/>
            <a:chExt cx="3429000" cy="1858963"/>
          </a:xfrm>
        </p:grpSpPr>
        <p:graphicFrame>
          <p:nvGraphicFramePr>
            <p:cNvPr id="12" name="Object 3">
              <a:extLst>
                <a:ext uri="{FF2B5EF4-FFF2-40B4-BE49-F238E27FC236}">
                  <a16:creationId xmlns:a16="http://schemas.microsoft.com/office/drawing/2014/main" id="{A7EA0249-CC53-1849-96E4-24046743112C}"/>
                </a:ext>
              </a:extLst>
            </p:cNvPr>
            <p:cNvGraphicFramePr>
              <a:graphicFrameLocks noChangeAspect="1"/>
            </p:cNvGraphicFramePr>
            <p:nvPr/>
          </p:nvGraphicFramePr>
          <p:xfrm>
            <a:off x="2804886" y="4810351"/>
            <a:ext cx="3429000" cy="1858963"/>
          </p:xfrm>
          <a:graphic>
            <a:graphicData uri="http://schemas.openxmlformats.org/presentationml/2006/ole">
              <mc:AlternateContent xmlns:mc="http://schemas.openxmlformats.org/markup-compatibility/2006">
                <mc:Choice xmlns:v="urn:schemas-microsoft-com:vml" Requires="v">
                  <p:oleObj spid="_x0000_s82170" name="VISIO" r:id="rId3" imgW="17523810" imgH="10158730" progId="Visio.Drawing.6">
                    <p:embed/>
                  </p:oleObj>
                </mc:Choice>
                <mc:Fallback>
                  <p:oleObj name="VISIO" r:id="rId3" imgW="17523810" imgH="10158730" progId="Visio.Drawing.6">
                    <p:embed/>
                    <p:pic>
                      <p:nvPicPr>
                        <p:cNvPr id="12" name="Object 3">
                          <a:extLst>
                            <a:ext uri="{FF2B5EF4-FFF2-40B4-BE49-F238E27FC236}">
                              <a16:creationId xmlns:a16="http://schemas.microsoft.com/office/drawing/2014/main" id="{A7EA0249-CC53-1849-96E4-2404674311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4886" y="4810351"/>
                          <a:ext cx="3429000" cy="1858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3" name="TextBox 12">
              <a:extLst>
                <a:ext uri="{FF2B5EF4-FFF2-40B4-BE49-F238E27FC236}">
                  <a16:creationId xmlns:a16="http://schemas.microsoft.com/office/drawing/2014/main" id="{214726F3-AA9A-C84D-8EFD-2425E801FD4F}"/>
                </a:ext>
              </a:extLst>
            </p:cNvPr>
            <p:cNvSpPr txBox="1"/>
            <p:nvPr/>
          </p:nvSpPr>
          <p:spPr>
            <a:xfrm>
              <a:off x="3149600" y="5210629"/>
              <a:ext cx="827314" cy="369332"/>
            </a:xfrm>
            <a:prstGeom prst="rect">
              <a:avLst/>
            </a:prstGeom>
            <a:solidFill>
              <a:schemeClr val="bg1"/>
            </a:solidFill>
          </p:spPr>
          <p:txBody>
            <a:bodyPr wrap="square" rtlCol="0">
              <a:spAutoFit/>
            </a:bodyPr>
            <a:lstStyle/>
            <a:p>
              <a:r>
                <a:rPr lang="en-US" dirty="0"/>
                <a:t>LLC</a:t>
              </a:r>
            </a:p>
          </p:txBody>
        </p:sp>
      </p:grpSp>
      <p:pic>
        <p:nvPicPr>
          <p:cNvPr id="9" name="Picture 5" descr="underline_base">
            <a:extLst>
              <a:ext uri="{FF2B5EF4-FFF2-40B4-BE49-F238E27FC236}">
                <a16:creationId xmlns:a16="http://schemas.microsoft.com/office/drawing/2014/main" id="{831DD5C0-F3A5-6A46-BCCA-2C9459E2D4A2}"/>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447" y="774209"/>
            <a:ext cx="5942013" cy="173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7032301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7" name="Picture 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028700"/>
            <a:ext cx="5942013"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7" name="Rectangle 2"/>
          <p:cNvSpPr>
            <a:spLocks noGrp="1" noChangeArrowheads="1"/>
          </p:cNvSpPr>
          <p:nvPr>
            <p:ph type="title"/>
          </p:nvPr>
        </p:nvSpPr>
        <p:spPr>
          <a:xfrm>
            <a:off x="533400" y="228600"/>
            <a:ext cx="7772400" cy="821267"/>
          </a:xfrm>
        </p:spPr>
        <p:txBody>
          <a:bodyPr/>
          <a:lstStyle/>
          <a:p>
            <a:pPr>
              <a:defRPr/>
            </a:pPr>
            <a:r>
              <a:rPr lang="en-US" dirty="0">
                <a:latin typeface="Gill Sans MT" charset="0"/>
                <a:cs typeface="+mj-cs"/>
              </a:rPr>
              <a:t>Link layer, </a:t>
            </a:r>
            <a:r>
              <a:rPr lang="en-US" sz="4000" dirty="0">
                <a:latin typeface="Gill Sans MT" charset="0"/>
                <a:cs typeface="+mj-cs"/>
              </a:rPr>
              <a:t>LAN</a:t>
            </a:r>
            <a:r>
              <a:rPr lang="en-US" dirty="0">
                <a:latin typeface="Gill Sans MT" charset="0"/>
                <a:cs typeface="+mj-cs"/>
              </a:rPr>
              <a:t>s: outline</a:t>
            </a:r>
          </a:p>
        </p:txBody>
      </p:sp>
      <p:sp>
        <p:nvSpPr>
          <p:cNvPr id="3078" name="Rectangle 3"/>
          <p:cNvSpPr>
            <a:spLocks noGrp="1" noChangeArrowheads="1"/>
          </p:cNvSpPr>
          <p:nvPr>
            <p:ph type="body" sz="half" idx="1"/>
          </p:nvPr>
        </p:nvSpPr>
        <p:spPr>
          <a:xfrm>
            <a:off x="533400" y="1600200"/>
            <a:ext cx="4889500" cy="4648200"/>
          </a:xfrm>
        </p:spPr>
        <p:txBody>
          <a:bodyPr/>
          <a:lstStyle/>
          <a:p>
            <a:pPr marL="457200" indent="-457200">
              <a:buFont typeface="Wingdings" charset="0"/>
              <a:buNone/>
              <a:defRPr/>
            </a:pPr>
            <a:r>
              <a:rPr lang="en-US" dirty="0">
                <a:solidFill>
                  <a:srgbClr val="000099"/>
                </a:solidFill>
                <a:latin typeface="Gill Sans MT" charset="0"/>
                <a:cs typeface="+mn-cs"/>
              </a:rPr>
              <a:t>6.1</a:t>
            </a:r>
            <a:r>
              <a:rPr lang="en-US" dirty="0">
                <a:solidFill>
                  <a:srgbClr val="CC0000"/>
                </a:solidFill>
                <a:latin typeface="Gill Sans MT" charset="0"/>
                <a:cs typeface="+mn-cs"/>
              </a:rPr>
              <a:t> </a:t>
            </a:r>
            <a:r>
              <a:rPr lang="en-US" dirty="0">
                <a:latin typeface="Gill Sans MT" charset="0"/>
                <a:cs typeface="+mn-cs"/>
              </a:rPr>
              <a:t>introduction, services</a:t>
            </a:r>
          </a:p>
          <a:p>
            <a:pPr marL="457200" indent="-457200">
              <a:buFont typeface="Wingdings" charset="0"/>
              <a:buNone/>
              <a:defRPr/>
            </a:pPr>
            <a:r>
              <a:rPr lang="en-US" dirty="0">
                <a:solidFill>
                  <a:srgbClr val="000099"/>
                </a:solidFill>
                <a:latin typeface="Gill Sans MT" charset="0"/>
                <a:cs typeface="+mn-cs"/>
              </a:rPr>
              <a:t>6.2</a:t>
            </a:r>
            <a:r>
              <a:rPr lang="en-US" dirty="0">
                <a:solidFill>
                  <a:srgbClr val="CC0000"/>
                </a:solidFill>
                <a:latin typeface="Gill Sans MT" charset="0"/>
                <a:cs typeface="+mn-cs"/>
              </a:rPr>
              <a:t> </a:t>
            </a:r>
            <a:r>
              <a:rPr lang="en-US" dirty="0">
                <a:latin typeface="Gill Sans MT" charset="0"/>
                <a:cs typeface="+mn-cs"/>
              </a:rPr>
              <a:t>error detection, correction </a:t>
            </a:r>
          </a:p>
          <a:p>
            <a:pPr marL="457200" indent="-457200">
              <a:buFont typeface="Wingdings" charset="0"/>
              <a:buNone/>
              <a:defRPr/>
            </a:pPr>
            <a:r>
              <a:rPr lang="en-US" dirty="0">
                <a:solidFill>
                  <a:srgbClr val="000099"/>
                </a:solidFill>
                <a:latin typeface="Gill Sans MT" charset="0"/>
                <a:cs typeface="+mn-cs"/>
              </a:rPr>
              <a:t>6.3</a:t>
            </a:r>
            <a:r>
              <a:rPr lang="en-US" dirty="0">
                <a:solidFill>
                  <a:srgbClr val="CC0000"/>
                </a:solidFill>
                <a:latin typeface="Gill Sans MT" charset="0"/>
                <a:cs typeface="+mn-cs"/>
              </a:rPr>
              <a:t> </a:t>
            </a:r>
            <a:r>
              <a:rPr lang="en-US" dirty="0">
                <a:latin typeface="Gill Sans MT" charset="0"/>
                <a:cs typeface="+mn-cs"/>
              </a:rPr>
              <a:t>multiple access protocols</a:t>
            </a:r>
          </a:p>
          <a:p>
            <a:pPr marL="457200" indent="-457200">
              <a:buFont typeface="Wingdings" charset="0"/>
              <a:buNone/>
              <a:defRPr/>
            </a:pPr>
            <a:r>
              <a:rPr lang="en-US" dirty="0">
                <a:solidFill>
                  <a:srgbClr val="CC0000"/>
                </a:solidFill>
                <a:latin typeface="Gill Sans MT" charset="0"/>
                <a:cs typeface="+mn-cs"/>
              </a:rPr>
              <a:t>6.4 LANs</a:t>
            </a:r>
            <a:endParaRPr lang="en-US" dirty="0">
              <a:latin typeface="Gill Sans MT" charset="0"/>
            </a:endParaRPr>
          </a:p>
          <a:p>
            <a:pPr lvl="1">
              <a:defRPr/>
            </a:pPr>
            <a:r>
              <a:rPr lang="en-US" dirty="0">
                <a:solidFill>
                  <a:srgbClr val="C00000"/>
                </a:solidFill>
                <a:latin typeface="Gill Sans MT" charset="0"/>
              </a:rPr>
              <a:t>Ethernet</a:t>
            </a:r>
          </a:p>
          <a:p>
            <a:pPr lvl="1">
              <a:defRPr/>
            </a:pPr>
            <a:r>
              <a:rPr lang="en-US" dirty="0">
                <a:latin typeface="Gill Sans MT" charset="0"/>
              </a:rPr>
              <a:t>IP and Link/MAC addresses </a:t>
            </a:r>
          </a:p>
          <a:p>
            <a:pPr lvl="1">
              <a:defRPr/>
            </a:pPr>
            <a:r>
              <a:rPr lang="en-US" dirty="0">
                <a:latin typeface="Gill Sans MT" charset="0"/>
              </a:rPr>
              <a:t>IPv4 and ARP</a:t>
            </a:r>
          </a:p>
          <a:p>
            <a:pPr lvl="1">
              <a:defRPr/>
            </a:pPr>
            <a:r>
              <a:rPr lang="en-US" dirty="0">
                <a:latin typeface="Gill Sans MT" charset="0"/>
              </a:rPr>
              <a:t>IPv6 addressing modes and NDP</a:t>
            </a:r>
          </a:p>
        </p:txBody>
      </p:sp>
      <p:sp>
        <p:nvSpPr>
          <p:cNvPr id="8"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25</a:t>
            </a:fld>
            <a:endParaRPr lang="en-US" sz="1200" dirty="0">
              <a:latin typeface="Tahoma" charset="0"/>
            </a:endParaRPr>
          </a:p>
        </p:txBody>
      </p:sp>
      <p:sp>
        <p:nvSpPr>
          <p:cNvPr id="9"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16912032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2"/>
          <p:cNvSpPr>
            <a:spLocks noGrp="1" noChangeArrowheads="1"/>
          </p:cNvSpPr>
          <p:nvPr>
            <p:ph type="title"/>
          </p:nvPr>
        </p:nvSpPr>
        <p:spPr>
          <a:xfrm>
            <a:off x="685800" y="228600"/>
            <a:ext cx="7772400" cy="838200"/>
          </a:xfrm>
        </p:spPr>
        <p:txBody>
          <a:bodyPr/>
          <a:lstStyle/>
          <a:p>
            <a:pPr>
              <a:defRPr/>
            </a:pPr>
            <a:r>
              <a:rPr lang="en-US" dirty="0">
                <a:latin typeface="Gill Sans MT" charset="0"/>
                <a:cs typeface="+mj-cs"/>
              </a:rPr>
              <a:t>Ethernet</a:t>
            </a:r>
          </a:p>
        </p:txBody>
      </p:sp>
      <p:sp>
        <p:nvSpPr>
          <p:cNvPr id="52229" name="Rectangle 3"/>
          <p:cNvSpPr>
            <a:spLocks noGrp="1" noChangeArrowheads="1"/>
          </p:cNvSpPr>
          <p:nvPr>
            <p:ph type="body" idx="1"/>
          </p:nvPr>
        </p:nvSpPr>
        <p:spPr>
          <a:xfrm>
            <a:off x="738188" y="1276350"/>
            <a:ext cx="7519987" cy="2133600"/>
          </a:xfrm>
        </p:spPr>
        <p:txBody>
          <a:bodyPr/>
          <a:lstStyle/>
          <a:p>
            <a:pPr>
              <a:buFont typeface="Wingdings" charset="0"/>
              <a:buNone/>
              <a:defRPr/>
            </a:pPr>
            <a:r>
              <a:rPr lang="ja-JP" altLang="en-US" sz="2400" dirty="0">
                <a:latin typeface="Gill Sans MT" charset="0"/>
                <a:cs typeface="+mn-cs"/>
              </a:rPr>
              <a:t>“</a:t>
            </a:r>
            <a:r>
              <a:rPr lang="en-US" sz="2400" dirty="0">
                <a:latin typeface="Gill Sans MT" charset="0"/>
                <a:cs typeface="+mn-cs"/>
              </a:rPr>
              <a:t>dominant</a:t>
            </a:r>
            <a:r>
              <a:rPr lang="ja-JP" altLang="en-US" sz="2400" dirty="0">
                <a:latin typeface="Gill Sans MT" charset="0"/>
                <a:cs typeface="+mn-cs"/>
              </a:rPr>
              <a:t>”</a:t>
            </a:r>
            <a:r>
              <a:rPr lang="en-US" sz="2400" dirty="0">
                <a:latin typeface="Gill Sans MT" charset="0"/>
                <a:cs typeface="+mn-cs"/>
              </a:rPr>
              <a:t> wired LAN technology: </a:t>
            </a:r>
          </a:p>
          <a:p>
            <a:pPr>
              <a:defRPr/>
            </a:pPr>
            <a:r>
              <a:rPr lang="en-US" sz="2400" dirty="0">
                <a:latin typeface="Gill Sans MT" charset="0"/>
                <a:cs typeface="+mn-cs"/>
              </a:rPr>
              <a:t>first widely used LAN technology</a:t>
            </a:r>
          </a:p>
          <a:p>
            <a:pPr>
              <a:defRPr/>
            </a:pPr>
            <a:r>
              <a:rPr lang="en-US" sz="2400" dirty="0">
                <a:latin typeface="Gill Sans MT" charset="0"/>
                <a:cs typeface="+mn-cs"/>
              </a:rPr>
              <a:t>simple, cheap</a:t>
            </a:r>
          </a:p>
          <a:p>
            <a:pPr>
              <a:defRPr/>
            </a:pPr>
            <a:r>
              <a:rPr lang="en-US" sz="2400" dirty="0">
                <a:latin typeface="Gill Sans MT" charset="0"/>
              </a:rPr>
              <a:t>multiple speeds over different types of physical layers</a:t>
            </a:r>
            <a:endParaRPr lang="en-US" sz="2400" dirty="0">
              <a:latin typeface="Gill Sans MT" charset="0"/>
              <a:cs typeface="+mn-cs"/>
            </a:endParaRPr>
          </a:p>
          <a:p>
            <a:pPr lvl="1">
              <a:defRPr/>
            </a:pPr>
            <a:r>
              <a:rPr lang="en-US" sz="2000" dirty="0">
                <a:latin typeface="Gill Sans MT" charset="0"/>
                <a:cs typeface="+mn-cs"/>
              </a:rPr>
              <a:t>kept up with speed race:  100Mbps –  100+ Gbps </a:t>
            </a:r>
            <a:endParaRPr lang="en-US" dirty="0">
              <a:latin typeface="Gill Sans MT" charset="0"/>
              <a:cs typeface="+mn-cs"/>
            </a:endParaRPr>
          </a:p>
          <a:p>
            <a:pPr>
              <a:defRPr/>
            </a:pPr>
            <a:endParaRPr lang="en-US" dirty="0">
              <a:latin typeface="Gill Sans MT" charset="0"/>
              <a:cs typeface="+mn-cs"/>
            </a:endParaRPr>
          </a:p>
        </p:txBody>
      </p:sp>
      <p:pic>
        <p:nvPicPr>
          <p:cNvPr id="146437" name="Picture 4" descr="551 metcalfe-en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1174" y="3465254"/>
            <a:ext cx="4752975" cy="25447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2231" name="Text Box 5"/>
          <p:cNvSpPr txBox="1">
            <a:spLocks noChangeArrowheads="1"/>
          </p:cNvSpPr>
          <p:nvPr/>
        </p:nvSpPr>
        <p:spPr bwMode="auto">
          <a:xfrm>
            <a:off x="4289425" y="6086475"/>
            <a:ext cx="3130550" cy="36988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latin typeface="Arial"/>
                <a:cs typeface="Arial"/>
              </a:rPr>
              <a:t>Metcalfe</a:t>
            </a:r>
            <a:r>
              <a:rPr lang="ja-JP" altLang="en-US" dirty="0">
                <a:latin typeface="Arial"/>
                <a:cs typeface="Arial"/>
              </a:rPr>
              <a:t>’</a:t>
            </a:r>
            <a:r>
              <a:rPr lang="en-US" dirty="0">
                <a:latin typeface="Arial"/>
                <a:cs typeface="Arial"/>
              </a:rPr>
              <a:t>s Ethernet sketch</a:t>
            </a:r>
          </a:p>
        </p:txBody>
      </p:sp>
      <p:pic>
        <p:nvPicPr>
          <p:cNvPr id="146439" name="Picture 24"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113" y="877888"/>
            <a:ext cx="1970087" cy="219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26</a:t>
            </a:fld>
            <a:endParaRPr lang="en-US" sz="1200" dirty="0">
              <a:latin typeface="Tahoma" charset="0"/>
            </a:endParaRPr>
          </a:p>
        </p:txBody>
      </p:sp>
      <p:sp>
        <p:nvSpPr>
          <p:cNvPr id="10"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11288217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1" name="Picture 1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05" y="503328"/>
            <a:ext cx="5942013"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3252" name="Rectangle 4"/>
          <p:cNvSpPr>
            <a:spLocks noGrp="1" noChangeArrowheads="1"/>
          </p:cNvSpPr>
          <p:nvPr>
            <p:ph type="title"/>
          </p:nvPr>
        </p:nvSpPr>
        <p:spPr>
          <a:xfrm>
            <a:off x="520016" y="-24144"/>
            <a:ext cx="7772400" cy="660400"/>
          </a:xfrm>
        </p:spPr>
        <p:txBody>
          <a:bodyPr/>
          <a:lstStyle/>
          <a:p>
            <a:pPr>
              <a:defRPr/>
            </a:pPr>
            <a:r>
              <a:rPr lang="en-US" sz="4000" dirty="0">
                <a:latin typeface="Gill Sans MT" charset="0"/>
                <a:cs typeface="+mj-cs"/>
              </a:rPr>
              <a:t>Ethernet: physical topology</a:t>
            </a:r>
          </a:p>
        </p:txBody>
      </p:sp>
      <p:sp>
        <p:nvSpPr>
          <p:cNvPr id="53253" name="Rectangle 6"/>
          <p:cNvSpPr>
            <a:spLocks noGrp="1" noChangeArrowheads="1"/>
          </p:cNvSpPr>
          <p:nvPr>
            <p:ph type="body" idx="1"/>
          </p:nvPr>
        </p:nvSpPr>
        <p:spPr>
          <a:xfrm>
            <a:off x="110836" y="713260"/>
            <a:ext cx="8969339" cy="3756884"/>
          </a:xfrm>
        </p:spPr>
        <p:txBody>
          <a:bodyPr/>
          <a:lstStyle/>
          <a:p>
            <a:pPr marL="0" indent="0">
              <a:lnSpc>
                <a:spcPct val="75000"/>
              </a:lnSpc>
              <a:spcBef>
                <a:spcPts val="0"/>
              </a:spcBef>
              <a:spcAft>
                <a:spcPts val="300"/>
              </a:spcAft>
              <a:buNone/>
              <a:defRPr/>
            </a:pPr>
            <a:r>
              <a:rPr lang="en-US" sz="2400" dirty="0">
                <a:latin typeface="Gill Sans MT" charset="0"/>
                <a:cs typeface="+mn-cs"/>
              </a:rPr>
              <a:t>Broadcast – early implementation</a:t>
            </a:r>
          </a:p>
          <a:p>
            <a:pPr>
              <a:lnSpc>
                <a:spcPct val="75000"/>
              </a:lnSpc>
              <a:spcBef>
                <a:spcPts val="0"/>
              </a:spcBef>
              <a:defRPr/>
            </a:pPr>
            <a:r>
              <a:rPr lang="en-US" sz="2400" dirty="0">
                <a:solidFill>
                  <a:srgbClr val="C00000"/>
                </a:solidFill>
                <a:latin typeface="Gill Sans MT" charset="0"/>
                <a:cs typeface="+mn-cs"/>
              </a:rPr>
              <a:t>bus:</a:t>
            </a:r>
            <a:r>
              <a:rPr lang="en-US" sz="2400" i="1" dirty="0">
                <a:solidFill>
                  <a:srgbClr val="CC0000"/>
                </a:solidFill>
                <a:latin typeface="Gill Sans MT" charset="0"/>
                <a:cs typeface="+mn-cs"/>
              </a:rPr>
              <a:t> </a:t>
            </a:r>
            <a:r>
              <a:rPr lang="en-US" sz="2400" dirty="0">
                <a:latin typeface="Gill Sans MT" charset="0"/>
                <a:cs typeface="+mn-cs"/>
              </a:rPr>
              <a:t>popular through mid 90s</a:t>
            </a:r>
          </a:p>
          <a:p>
            <a:pPr lvl="1">
              <a:lnSpc>
                <a:spcPct val="75000"/>
              </a:lnSpc>
              <a:spcBef>
                <a:spcPts val="0"/>
              </a:spcBef>
              <a:defRPr/>
            </a:pPr>
            <a:r>
              <a:rPr lang="en-US" sz="2000" dirty="0">
                <a:latin typeface="Gill Sans MT" charset="0"/>
              </a:rPr>
              <a:t>all nodes on same </a:t>
            </a:r>
            <a:r>
              <a:rPr lang="en-US" sz="2000" dirty="0">
                <a:solidFill>
                  <a:srgbClr val="C00000"/>
                </a:solidFill>
                <a:latin typeface="Gill Sans MT" charset="0"/>
              </a:rPr>
              <a:t>bus</a:t>
            </a:r>
            <a:r>
              <a:rPr lang="en-US" sz="2000" dirty="0">
                <a:latin typeface="Gill Sans MT" charset="0"/>
              </a:rPr>
              <a:t>, transmissions can collide, channel sensing helps</a:t>
            </a:r>
          </a:p>
          <a:p>
            <a:pPr>
              <a:lnSpc>
                <a:spcPct val="75000"/>
              </a:lnSpc>
              <a:spcBef>
                <a:spcPts val="0"/>
              </a:spcBef>
              <a:defRPr/>
            </a:pPr>
            <a:r>
              <a:rPr lang="en-US" sz="2400" dirty="0">
                <a:solidFill>
                  <a:srgbClr val="C00000"/>
                </a:solidFill>
                <a:latin typeface="Gill Sans MT" charset="0"/>
                <a:cs typeface="+mn-cs"/>
              </a:rPr>
              <a:t>star:</a:t>
            </a:r>
            <a:r>
              <a:rPr lang="en-US" sz="2400" i="1" dirty="0">
                <a:solidFill>
                  <a:srgbClr val="CC0000"/>
                </a:solidFill>
                <a:latin typeface="Gill Sans MT" charset="0"/>
                <a:cs typeface="+mn-cs"/>
              </a:rPr>
              <a:t> </a:t>
            </a:r>
            <a:r>
              <a:rPr lang="en-US" sz="2400" dirty="0">
                <a:latin typeface="Gill Sans MT" charset="0"/>
                <a:cs typeface="+mn-cs"/>
              </a:rPr>
              <a:t>prevails today</a:t>
            </a:r>
          </a:p>
          <a:p>
            <a:pPr lvl="1">
              <a:lnSpc>
                <a:spcPct val="75000"/>
              </a:lnSpc>
              <a:spcBef>
                <a:spcPts val="0"/>
              </a:spcBef>
              <a:defRPr/>
            </a:pPr>
            <a:r>
              <a:rPr lang="en-US" sz="2000" dirty="0">
                <a:solidFill>
                  <a:srgbClr val="C00000"/>
                </a:solidFill>
                <a:latin typeface="Gill Sans MT" charset="0"/>
              </a:rPr>
              <a:t>hub</a:t>
            </a:r>
            <a:r>
              <a:rPr lang="en-US" sz="2000" dirty="0">
                <a:solidFill>
                  <a:srgbClr val="CC0000"/>
                </a:solidFill>
                <a:latin typeface="Gill Sans MT" charset="0"/>
              </a:rPr>
              <a:t> </a:t>
            </a:r>
            <a:r>
              <a:rPr lang="en-US" sz="2000" dirty="0">
                <a:latin typeface="Gill Sans MT" charset="0"/>
              </a:rPr>
              <a:t>in center</a:t>
            </a:r>
          </a:p>
          <a:p>
            <a:pPr lvl="1">
              <a:lnSpc>
                <a:spcPct val="100000"/>
              </a:lnSpc>
              <a:spcBef>
                <a:spcPts val="0"/>
              </a:spcBef>
              <a:defRPr/>
            </a:pPr>
            <a:r>
              <a:rPr lang="en-US" sz="2000" dirty="0">
                <a:latin typeface="Gill Sans MT" charset="0"/>
              </a:rPr>
              <a:t>each </a:t>
            </a:r>
            <a:r>
              <a:rPr lang="ja-JP" altLang="en-US" sz="2000" dirty="0">
                <a:latin typeface="Gill Sans MT" charset="0"/>
              </a:rPr>
              <a:t>“</a:t>
            </a:r>
            <a:r>
              <a:rPr lang="en-US" sz="2000" dirty="0">
                <a:latin typeface="Gill Sans MT" charset="0"/>
              </a:rPr>
              <a:t>spoke</a:t>
            </a:r>
            <a:r>
              <a:rPr lang="ja-JP" altLang="en-US" sz="2000">
                <a:latin typeface="Gill Sans MT" charset="0"/>
              </a:rPr>
              <a:t>”</a:t>
            </a:r>
            <a:r>
              <a:rPr lang="en-US" sz="2000" dirty="0">
                <a:latin typeface="Gill Sans MT" charset="0"/>
              </a:rPr>
              <a:t> runs Ethernet protocol</a:t>
            </a:r>
          </a:p>
          <a:p>
            <a:pPr lvl="1">
              <a:lnSpc>
                <a:spcPct val="100000"/>
              </a:lnSpc>
              <a:spcBef>
                <a:spcPts val="0"/>
              </a:spcBef>
              <a:defRPr/>
            </a:pPr>
            <a:r>
              <a:rPr lang="en-US" sz="2000" dirty="0">
                <a:solidFill>
                  <a:srgbClr val="C00000"/>
                </a:solidFill>
                <a:latin typeface="Gill Sans MT" charset="0"/>
              </a:rPr>
              <a:t>hub</a:t>
            </a:r>
            <a:r>
              <a:rPr lang="en-US" sz="2000" dirty="0">
                <a:latin typeface="Gill Sans MT" charset="0"/>
              </a:rPr>
              <a:t> broadcasts transmissions on all spokes, no buffering -&gt; collisions</a:t>
            </a:r>
          </a:p>
          <a:p>
            <a:pPr marL="0" indent="0">
              <a:lnSpc>
                <a:spcPct val="100000"/>
              </a:lnSpc>
              <a:spcBef>
                <a:spcPts val="0"/>
              </a:spcBef>
              <a:buNone/>
              <a:defRPr/>
            </a:pPr>
            <a:r>
              <a:rPr lang="en-US" sz="2400" dirty="0">
                <a:latin typeface="Gill Sans MT" charset="0"/>
              </a:rPr>
              <a:t>Point to point – current implementation – higher speeds</a:t>
            </a:r>
          </a:p>
          <a:p>
            <a:pPr>
              <a:lnSpc>
                <a:spcPct val="100000"/>
              </a:lnSpc>
              <a:spcBef>
                <a:spcPts val="0"/>
              </a:spcBef>
              <a:defRPr/>
            </a:pPr>
            <a:r>
              <a:rPr lang="en-US" sz="2400" dirty="0">
                <a:solidFill>
                  <a:srgbClr val="C00000"/>
                </a:solidFill>
                <a:latin typeface="Gill Sans MT" charset="0"/>
              </a:rPr>
              <a:t>direct link</a:t>
            </a:r>
            <a:r>
              <a:rPr lang="en-US" sz="2400" dirty="0">
                <a:latin typeface="Gill Sans MT" charset="0"/>
              </a:rPr>
              <a:t>: connects 2 devices, 2way communication, full/half duplex</a:t>
            </a:r>
            <a:endParaRPr lang="en-US" sz="2000" dirty="0">
              <a:latin typeface="Gill Sans MT" charset="0"/>
            </a:endParaRPr>
          </a:p>
          <a:p>
            <a:pPr>
              <a:lnSpc>
                <a:spcPct val="100000"/>
              </a:lnSpc>
              <a:spcBef>
                <a:spcPts val="0"/>
              </a:spcBef>
              <a:defRPr/>
            </a:pPr>
            <a:r>
              <a:rPr lang="en-US" sz="2400" dirty="0">
                <a:solidFill>
                  <a:srgbClr val="C00000"/>
                </a:solidFill>
                <a:latin typeface="Gill Sans MT" charset="0"/>
              </a:rPr>
              <a:t>star:</a:t>
            </a:r>
            <a:r>
              <a:rPr lang="en-US" sz="2400" dirty="0">
                <a:latin typeface="Gill Sans MT" charset="0"/>
              </a:rPr>
              <a:t> </a:t>
            </a:r>
            <a:r>
              <a:rPr lang="en-US" sz="2400" dirty="0">
                <a:solidFill>
                  <a:srgbClr val="C00000"/>
                </a:solidFill>
                <a:latin typeface="Gill Sans MT" charset="0"/>
              </a:rPr>
              <a:t>switch</a:t>
            </a:r>
            <a:r>
              <a:rPr lang="en-US" sz="2400" dirty="0">
                <a:latin typeface="Gill Sans MT" charset="0"/>
              </a:rPr>
              <a:t> in center</a:t>
            </a:r>
          </a:p>
          <a:p>
            <a:pPr lvl="1">
              <a:lnSpc>
                <a:spcPct val="100000"/>
              </a:lnSpc>
              <a:spcBef>
                <a:spcPts val="0"/>
              </a:spcBef>
              <a:defRPr/>
            </a:pPr>
            <a:r>
              <a:rPr lang="en-US" sz="2000" dirty="0">
                <a:latin typeface="Gill Sans MT" charset="0"/>
              </a:rPr>
              <a:t>each </a:t>
            </a:r>
            <a:r>
              <a:rPr lang="ja-JP" altLang="en-US" sz="2000">
                <a:latin typeface="Gill Sans MT" charset="0"/>
              </a:rPr>
              <a:t>“</a:t>
            </a:r>
            <a:r>
              <a:rPr lang="en-US" sz="2000" dirty="0">
                <a:latin typeface="Gill Sans MT" charset="0"/>
              </a:rPr>
              <a:t>spoke</a:t>
            </a:r>
            <a:r>
              <a:rPr lang="ja-JP" altLang="en-US" sz="2000">
                <a:latin typeface="Gill Sans MT" charset="0"/>
              </a:rPr>
              <a:t>”</a:t>
            </a:r>
            <a:r>
              <a:rPr lang="en-US" sz="2000" dirty="0">
                <a:latin typeface="Gill Sans MT" charset="0"/>
              </a:rPr>
              <a:t> runs Ethernet protocol – switch buffers data, no collisions</a:t>
            </a:r>
          </a:p>
        </p:txBody>
      </p:sp>
      <p:sp>
        <p:nvSpPr>
          <p:cNvPr id="53254" name="Line 17"/>
          <p:cNvSpPr>
            <a:spLocks noChangeShapeType="1"/>
          </p:cNvSpPr>
          <p:nvPr/>
        </p:nvSpPr>
        <p:spPr bwMode="auto">
          <a:xfrm>
            <a:off x="5228671" y="5194397"/>
            <a:ext cx="97472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3256" name="Line 19"/>
          <p:cNvSpPr>
            <a:spLocks noChangeShapeType="1"/>
          </p:cNvSpPr>
          <p:nvPr/>
        </p:nvSpPr>
        <p:spPr bwMode="auto">
          <a:xfrm flipH="1">
            <a:off x="6659008" y="5210272"/>
            <a:ext cx="10033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3257" name="Line 20"/>
          <p:cNvSpPr>
            <a:spLocks noChangeShapeType="1"/>
          </p:cNvSpPr>
          <p:nvPr/>
        </p:nvSpPr>
        <p:spPr bwMode="auto">
          <a:xfrm flipV="1">
            <a:off x="6468508" y="5335684"/>
            <a:ext cx="12700" cy="709613"/>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3258" name="Text Box 23"/>
          <p:cNvSpPr txBox="1">
            <a:spLocks noChangeArrowheads="1"/>
          </p:cNvSpPr>
          <p:nvPr/>
        </p:nvSpPr>
        <p:spPr bwMode="auto">
          <a:xfrm>
            <a:off x="6201808" y="4770534"/>
            <a:ext cx="526106"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dirty="0">
                <a:latin typeface="Arial" charset="0"/>
                <a:cs typeface="Arial" charset="0"/>
              </a:rPr>
              <a:t>hub</a:t>
            </a:r>
          </a:p>
        </p:txBody>
      </p:sp>
      <p:sp>
        <p:nvSpPr>
          <p:cNvPr id="53268" name="Text Box 42"/>
          <p:cNvSpPr txBox="1">
            <a:spLocks noChangeArrowheads="1"/>
          </p:cNvSpPr>
          <p:nvPr/>
        </p:nvSpPr>
        <p:spPr bwMode="auto">
          <a:xfrm>
            <a:off x="4787346" y="6396038"/>
            <a:ext cx="774700" cy="4619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400" dirty="0">
                <a:solidFill>
                  <a:srgbClr val="CC0000"/>
                </a:solidFill>
                <a:latin typeface="Arial" charset="0"/>
                <a:cs typeface="Arial" charset="0"/>
              </a:rPr>
              <a:t>star</a:t>
            </a:r>
          </a:p>
        </p:txBody>
      </p:sp>
      <p:grpSp>
        <p:nvGrpSpPr>
          <p:cNvPr id="148506" name="Group 62"/>
          <p:cNvGrpSpPr>
            <a:grpSpLocks/>
          </p:cNvGrpSpPr>
          <p:nvPr/>
        </p:nvGrpSpPr>
        <p:grpSpPr bwMode="auto">
          <a:xfrm>
            <a:off x="4331733" y="4772122"/>
            <a:ext cx="914400" cy="690562"/>
            <a:chOff x="1046480" y="3962400"/>
            <a:chExt cx="1026163" cy="761428"/>
          </a:xfrm>
        </p:grpSpPr>
        <p:sp>
          <p:nvSpPr>
            <p:cNvPr id="64" name="Rectangle 48"/>
            <p:cNvSpPr>
              <a:spLocks noChangeArrowheads="1"/>
            </p:cNvSpPr>
            <p:nvPr/>
          </p:nvSpPr>
          <p:spPr bwMode="auto">
            <a:xfrm rot="16200000">
              <a:off x="1893689" y="4299817"/>
              <a:ext cx="110275" cy="24763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48523" name="Group 49"/>
            <p:cNvGrpSpPr>
              <a:grpSpLocks/>
            </p:cNvGrpSpPr>
            <p:nvPr/>
          </p:nvGrpSpPr>
          <p:grpSpPr bwMode="auto">
            <a:xfrm>
              <a:off x="1046480" y="3962400"/>
              <a:ext cx="936071" cy="761428"/>
              <a:chOff x="-44" y="1473"/>
              <a:chExt cx="981" cy="1105"/>
            </a:xfrm>
          </p:grpSpPr>
          <p:pic>
            <p:nvPicPr>
              <p:cNvPr id="148524"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8525"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pSp>
        <p:nvGrpSpPr>
          <p:cNvPr id="148507" name="Group 67"/>
          <p:cNvGrpSpPr>
            <a:grpSpLocks/>
          </p:cNvGrpSpPr>
          <p:nvPr/>
        </p:nvGrpSpPr>
        <p:grpSpPr bwMode="auto">
          <a:xfrm>
            <a:off x="7460696" y="4864197"/>
            <a:ext cx="854075" cy="741362"/>
            <a:chOff x="7179310" y="4033520"/>
            <a:chExt cx="1009650" cy="855028"/>
          </a:xfrm>
        </p:grpSpPr>
        <p:grpSp>
          <p:nvGrpSpPr>
            <p:cNvPr id="148518" name="Group 44"/>
            <p:cNvGrpSpPr>
              <a:grpSpLocks/>
            </p:cNvGrpSpPr>
            <p:nvPr/>
          </p:nvGrpSpPr>
          <p:grpSpPr bwMode="auto">
            <a:xfrm>
              <a:off x="7179310" y="4033520"/>
              <a:ext cx="1009650" cy="855028"/>
              <a:chOff x="-44" y="1473"/>
              <a:chExt cx="981" cy="1105"/>
            </a:xfrm>
          </p:grpSpPr>
          <p:pic>
            <p:nvPicPr>
              <p:cNvPr id="148520" name="Picture 45"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8521"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70" name="Rectangle 43"/>
            <p:cNvSpPr>
              <a:spLocks noChangeArrowheads="1"/>
            </p:cNvSpPr>
            <p:nvPr/>
          </p:nvSpPr>
          <p:spPr bwMode="auto">
            <a:xfrm rot="16200000">
              <a:off x="7438954" y="4308497"/>
              <a:ext cx="128163" cy="1970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grpSp>
        <p:nvGrpSpPr>
          <p:cNvPr id="148510" name="Group 1"/>
          <p:cNvGrpSpPr>
            <a:grpSpLocks/>
          </p:cNvGrpSpPr>
          <p:nvPr/>
        </p:nvGrpSpPr>
        <p:grpSpPr bwMode="auto">
          <a:xfrm>
            <a:off x="5855733" y="6010372"/>
            <a:ext cx="854075" cy="835025"/>
            <a:chOff x="8077200" y="3320111"/>
            <a:chExt cx="853440" cy="835329"/>
          </a:xfrm>
        </p:grpSpPr>
        <p:sp>
          <p:nvSpPr>
            <p:cNvPr id="78" name="Rectangle 43"/>
            <p:cNvSpPr>
              <a:spLocks noChangeArrowheads="1"/>
            </p:cNvSpPr>
            <p:nvPr/>
          </p:nvSpPr>
          <p:spPr bwMode="auto">
            <a:xfrm>
              <a:off x="8630826" y="3320111"/>
              <a:ext cx="111042" cy="16516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48513" name="Group 44"/>
            <p:cNvGrpSpPr>
              <a:grpSpLocks/>
            </p:cNvGrpSpPr>
            <p:nvPr/>
          </p:nvGrpSpPr>
          <p:grpSpPr bwMode="auto">
            <a:xfrm>
              <a:off x="8077200" y="3413760"/>
              <a:ext cx="853440" cy="741680"/>
              <a:chOff x="-44" y="1473"/>
              <a:chExt cx="981" cy="1105"/>
            </a:xfrm>
          </p:grpSpPr>
          <p:pic>
            <p:nvPicPr>
              <p:cNvPr id="148514" name="Picture 45"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8515"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pic>
        <p:nvPicPr>
          <p:cNvPr id="5327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1538" y="5080626"/>
            <a:ext cx="603250" cy="3413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67"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27</a:t>
            </a:fld>
            <a:endParaRPr lang="en-US" sz="1200" dirty="0">
              <a:latin typeface="Tahoma" charset="0"/>
            </a:endParaRPr>
          </a:p>
        </p:txBody>
      </p:sp>
      <p:sp>
        <p:nvSpPr>
          <p:cNvPr id="68"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cxnSp>
        <p:nvCxnSpPr>
          <p:cNvPr id="5" name="Straight Arrow Connector 4">
            <a:extLst>
              <a:ext uri="{FF2B5EF4-FFF2-40B4-BE49-F238E27FC236}">
                <a16:creationId xmlns:a16="http://schemas.microsoft.com/office/drawing/2014/main" id="{18B104BC-B1A3-B041-83AB-51A2885E4FBC}"/>
              </a:ext>
            </a:extLst>
          </p:cNvPr>
          <p:cNvCxnSpPr/>
          <p:nvPr/>
        </p:nvCxnSpPr>
        <p:spPr bwMode="auto">
          <a:xfrm flipH="1">
            <a:off x="2133600" y="4838700"/>
            <a:ext cx="241300" cy="444500"/>
          </a:xfrm>
          <a:prstGeom prst="straightConnector1">
            <a:avLst/>
          </a:prstGeom>
          <a:solidFill>
            <a:schemeClr val="accent1"/>
          </a:solidFill>
          <a:ln w="9525"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6" name="Straight Arrow Connector 65">
            <a:extLst>
              <a:ext uri="{FF2B5EF4-FFF2-40B4-BE49-F238E27FC236}">
                <a16:creationId xmlns:a16="http://schemas.microsoft.com/office/drawing/2014/main" id="{14A82F0C-027A-F64A-930C-C051E911FC1A}"/>
              </a:ext>
            </a:extLst>
          </p:cNvPr>
          <p:cNvCxnSpPr/>
          <p:nvPr/>
        </p:nvCxnSpPr>
        <p:spPr bwMode="auto">
          <a:xfrm flipH="1">
            <a:off x="2197100" y="5270500"/>
            <a:ext cx="241300" cy="444500"/>
          </a:xfrm>
          <a:prstGeom prst="straightConnector1">
            <a:avLst/>
          </a:prstGeom>
          <a:solidFill>
            <a:schemeClr val="accent1"/>
          </a:solidFill>
          <a:ln w="9525"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9" name="Straight Arrow Connector 68">
            <a:extLst>
              <a:ext uri="{FF2B5EF4-FFF2-40B4-BE49-F238E27FC236}">
                <a16:creationId xmlns:a16="http://schemas.microsoft.com/office/drawing/2014/main" id="{5C8543F8-EF67-3C4B-A632-64017462DE47}"/>
              </a:ext>
            </a:extLst>
          </p:cNvPr>
          <p:cNvCxnSpPr>
            <a:cxnSpLocks/>
          </p:cNvCxnSpPr>
          <p:nvPr/>
        </p:nvCxnSpPr>
        <p:spPr bwMode="auto">
          <a:xfrm flipV="1">
            <a:off x="1778000" y="5613400"/>
            <a:ext cx="228600" cy="444500"/>
          </a:xfrm>
          <a:prstGeom prst="straightConnector1">
            <a:avLst/>
          </a:prstGeom>
          <a:solidFill>
            <a:schemeClr val="accent1"/>
          </a:solidFill>
          <a:ln w="9525"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8" name="Oval 7">
            <a:extLst>
              <a:ext uri="{FF2B5EF4-FFF2-40B4-BE49-F238E27FC236}">
                <a16:creationId xmlns:a16="http://schemas.microsoft.com/office/drawing/2014/main" id="{A015379B-9F60-FB43-AB67-C7A79D13689B}"/>
              </a:ext>
            </a:extLst>
          </p:cNvPr>
          <p:cNvSpPr/>
          <p:nvPr/>
        </p:nvSpPr>
        <p:spPr bwMode="auto">
          <a:xfrm rot="1295531">
            <a:off x="1905825" y="5072552"/>
            <a:ext cx="469390" cy="838200"/>
          </a:xfrm>
          <a:prstGeom prst="ellipse">
            <a:avLst/>
          </a:prstGeom>
          <a:noFill/>
          <a:ln w="28575">
            <a:solidFill>
              <a:srgbClr val="C00000"/>
            </a:solidFill>
            <a:prstDash val="dash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1" name="Oval 70">
            <a:extLst>
              <a:ext uri="{FF2B5EF4-FFF2-40B4-BE49-F238E27FC236}">
                <a16:creationId xmlns:a16="http://schemas.microsoft.com/office/drawing/2014/main" id="{13BF7E3D-CD5B-E840-8E28-26A00B4B75E5}"/>
              </a:ext>
            </a:extLst>
          </p:cNvPr>
          <p:cNvSpPr/>
          <p:nvPr/>
        </p:nvSpPr>
        <p:spPr bwMode="auto">
          <a:xfrm>
            <a:off x="5969000" y="4800600"/>
            <a:ext cx="1028700" cy="876299"/>
          </a:xfrm>
          <a:prstGeom prst="ellipse">
            <a:avLst/>
          </a:prstGeom>
          <a:noFill/>
          <a:ln w="28575">
            <a:solidFill>
              <a:srgbClr val="C00000"/>
            </a:solidFill>
            <a:prstDash val="dash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E2631BF0-2E7F-BF42-8101-3BEFC4CE115F}"/>
              </a:ext>
            </a:extLst>
          </p:cNvPr>
          <p:cNvSpPr txBox="1"/>
          <p:nvPr/>
        </p:nvSpPr>
        <p:spPr>
          <a:xfrm>
            <a:off x="3505200" y="4419600"/>
            <a:ext cx="1646605" cy="369332"/>
          </a:xfrm>
          <a:prstGeom prst="rect">
            <a:avLst/>
          </a:prstGeom>
          <a:noFill/>
        </p:spPr>
        <p:txBody>
          <a:bodyPr wrap="none" rtlCol="0">
            <a:spAutoFit/>
          </a:bodyPr>
          <a:lstStyle/>
          <a:p>
            <a:r>
              <a:rPr lang="en-US" dirty="0">
                <a:solidFill>
                  <a:srgbClr val="C00000"/>
                </a:solidFill>
              </a:rPr>
              <a:t>Collision Zone</a:t>
            </a:r>
          </a:p>
        </p:txBody>
      </p:sp>
      <p:cxnSp>
        <p:nvCxnSpPr>
          <p:cNvPr id="11" name="Straight Arrow Connector 10">
            <a:extLst>
              <a:ext uri="{FF2B5EF4-FFF2-40B4-BE49-F238E27FC236}">
                <a16:creationId xmlns:a16="http://schemas.microsoft.com/office/drawing/2014/main" id="{70346AFA-5CAE-5240-B3E9-12F43BC064C2}"/>
              </a:ext>
            </a:extLst>
          </p:cNvPr>
          <p:cNvCxnSpPr/>
          <p:nvPr/>
        </p:nvCxnSpPr>
        <p:spPr bwMode="auto">
          <a:xfrm flipH="1">
            <a:off x="2400300" y="4597400"/>
            <a:ext cx="939800" cy="4826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3" name="Straight Arrow Connector 12">
            <a:extLst>
              <a:ext uri="{FF2B5EF4-FFF2-40B4-BE49-F238E27FC236}">
                <a16:creationId xmlns:a16="http://schemas.microsoft.com/office/drawing/2014/main" id="{86103143-EDD2-9047-93A1-D1AF8D7D98F3}"/>
              </a:ext>
            </a:extLst>
          </p:cNvPr>
          <p:cNvCxnSpPr>
            <a:stCxn id="9" idx="3"/>
          </p:cNvCxnSpPr>
          <p:nvPr/>
        </p:nvCxnSpPr>
        <p:spPr bwMode="auto">
          <a:xfrm>
            <a:off x="5151805" y="4604266"/>
            <a:ext cx="855295" cy="39953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7" name="Straight Arrow Connector 76">
            <a:extLst>
              <a:ext uri="{FF2B5EF4-FFF2-40B4-BE49-F238E27FC236}">
                <a16:creationId xmlns:a16="http://schemas.microsoft.com/office/drawing/2014/main" id="{7D234994-6FAD-784E-B341-79D0923AFE34}"/>
              </a:ext>
            </a:extLst>
          </p:cNvPr>
          <p:cNvCxnSpPr>
            <a:cxnSpLocks/>
          </p:cNvCxnSpPr>
          <p:nvPr/>
        </p:nvCxnSpPr>
        <p:spPr bwMode="auto">
          <a:xfrm>
            <a:off x="5334000" y="5308600"/>
            <a:ext cx="774700" cy="0"/>
          </a:xfrm>
          <a:prstGeom prst="straightConnector1">
            <a:avLst/>
          </a:prstGeom>
          <a:solidFill>
            <a:schemeClr val="accent1"/>
          </a:solidFill>
          <a:ln w="9525"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9" name="Straight Arrow Connector 78">
            <a:extLst>
              <a:ext uri="{FF2B5EF4-FFF2-40B4-BE49-F238E27FC236}">
                <a16:creationId xmlns:a16="http://schemas.microsoft.com/office/drawing/2014/main" id="{9D0A124E-1A61-544A-95E0-4DBF31ACBED7}"/>
              </a:ext>
            </a:extLst>
          </p:cNvPr>
          <p:cNvCxnSpPr>
            <a:cxnSpLocks/>
          </p:cNvCxnSpPr>
          <p:nvPr/>
        </p:nvCxnSpPr>
        <p:spPr bwMode="auto">
          <a:xfrm flipH="1">
            <a:off x="6807200" y="5321300"/>
            <a:ext cx="673100" cy="0"/>
          </a:xfrm>
          <a:prstGeom prst="straightConnector1">
            <a:avLst/>
          </a:prstGeom>
          <a:solidFill>
            <a:schemeClr val="accent1"/>
          </a:solidFill>
          <a:ln w="9525"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8" name="Quad Arrow Callout 17">
            <a:extLst>
              <a:ext uri="{FF2B5EF4-FFF2-40B4-BE49-F238E27FC236}">
                <a16:creationId xmlns:a16="http://schemas.microsoft.com/office/drawing/2014/main" id="{06DCE2E3-7777-1C4A-9A83-BC3B82FED799}"/>
              </a:ext>
            </a:extLst>
          </p:cNvPr>
          <p:cNvSpPr/>
          <p:nvPr/>
        </p:nvSpPr>
        <p:spPr bwMode="auto">
          <a:xfrm>
            <a:off x="6172200" y="5016500"/>
            <a:ext cx="593852" cy="469900"/>
          </a:xfrm>
          <a:prstGeom prst="quadArrowCallout">
            <a:avLst/>
          </a:prstGeom>
          <a:no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F8E3EEE0-F582-5D46-95C4-F21D984BE0F4}"/>
              </a:ext>
            </a:extLst>
          </p:cNvPr>
          <p:cNvSpPr txBox="1"/>
          <p:nvPr/>
        </p:nvSpPr>
        <p:spPr>
          <a:xfrm>
            <a:off x="6108700" y="4445000"/>
            <a:ext cx="825867" cy="369332"/>
          </a:xfrm>
          <a:prstGeom prst="rect">
            <a:avLst/>
          </a:prstGeom>
          <a:noFill/>
        </p:spPr>
        <p:txBody>
          <a:bodyPr wrap="none" rtlCol="0">
            <a:spAutoFit/>
          </a:bodyPr>
          <a:lstStyle/>
          <a:p>
            <a:r>
              <a:rPr lang="en-US" dirty="0"/>
              <a:t>switch</a:t>
            </a:r>
          </a:p>
        </p:txBody>
      </p:sp>
      <p:grpSp>
        <p:nvGrpSpPr>
          <p:cNvPr id="29" name="Group 28">
            <a:extLst>
              <a:ext uri="{FF2B5EF4-FFF2-40B4-BE49-F238E27FC236}">
                <a16:creationId xmlns:a16="http://schemas.microsoft.com/office/drawing/2014/main" id="{004FDD4F-BC96-4B4E-A903-2426C78B1208}"/>
              </a:ext>
            </a:extLst>
          </p:cNvPr>
          <p:cNvGrpSpPr/>
          <p:nvPr/>
        </p:nvGrpSpPr>
        <p:grpSpPr>
          <a:xfrm>
            <a:off x="6604000" y="4940300"/>
            <a:ext cx="698500" cy="165100"/>
            <a:chOff x="7150100" y="4699000"/>
            <a:chExt cx="800100" cy="203200"/>
          </a:xfrm>
        </p:grpSpPr>
        <p:sp>
          <p:nvSpPr>
            <p:cNvPr id="20" name="Rectangle 19">
              <a:extLst>
                <a:ext uri="{FF2B5EF4-FFF2-40B4-BE49-F238E27FC236}">
                  <a16:creationId xmlns:a16="http://schemas.microsoft.com/office/drawing/2014/main" id="{4264A67C-A7D6-6C43-A9A4-3167B999AD13}"/>
                </a:ext>
              </a:extLst>
            </p:cNvPr>
            <p:cNvSpPr/>
            <p:nvPr/>
          </p:nvSpPr>
          <p:spPr bwMode="auto">
            <a:xfrm>
              <a:off x="7150100" y="4711700"/>
              <a:ext cx="800100" cy="1905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2" name="Straight Connector 21">
              <a:extLst>
                <a:ext uri="{FF2B5EF4-FFF2-40B4-BE49-F238E27FC236}">
                  <a16:creationId xmlns:a16="http://schemas.microsoft.com/office/drawing/2014/main" id="{932EA116-F1B0-3B4A-B107-CB50D24C0749}"/>
                </a:ext>
              </a:extLst>
            </p:cNvPr>
            <p:cNvCxnSpPr>
              <a:cxnSpLocks/>
              <a:stCxn id="20" idx="0"/>
              <a:endCxn id="20" idx="2"/>
            </p:cNvCxnSpPr>
            <p:nvPr/>
          </p:nvCxnSpPr>
          <p:spPr bwMode="auto">
            <a:xfrm>
              <a:off x="7550150" y="4711700"/>
              <a:ext cx="0" cy="1905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5" name="Straight Connector 24">
              <a:extLst>
                <a:ext uri="{FF2B5EF4-FFF2-40B4-BE49-F238E27FC236}">
                  <a16:creationId xmlns:a16="http://schemas.microsoft.com/office/drawing/2014/main" id="{AF3A71ED-AFA4-CF40-8990-00D1815B4F86}"/>
                </a:ext>
              </a:extLst>
            </p:cNvPr>
            <p:cNvCxnSpPr/>
            <p:nvPr/>
          </p:nvCxnSpPr>
          <p:spPr bwMode="auto">
            <a:xfrm>
              <a:off x="7366000" y="4699000"/>
              <a:ext cx="0" cy="190500"/>
            </a:xfrm>
            <a:prstGeom prst="line">
              <a:avLst/>
            </a:prstGeom>
            <a:ln>
              <a:headEnd type="none" w="med" len="med"/>
              <a:tailEnd type="none" w="med" len="me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2E79045-4E9F-6948-840B-1935021E311F}"/>
                </a:ext>
              </a:extLst>
            </p:cNvPr>
            <p:cNvCxnSpPr>
              <a:cxnSpLocks/>
            </p:cNvCxnSpPr>
            <p:nvPr/>
          </p:nvCxnSpPr>
          <p:spPr bwMode="auto">
            <a:xfrm>
              <a:off x="7772400" y="4724400"/>
              <a:ext cx="0" cy="1778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cxnSp>
        <p:nvCxnSpPr>
          <p:cNvPr id="31" name="Straight Arrow Connector 30">
            <a:extLst>
              <a:ext uri="{FF2B5EF4-FFF2-40B4-BE49-F238E27FC236}">
                <a16:creationId xmlns:a16="http://schemas.microsoft.com/office/drawing/2014/main" id="{023F6FEF-15D2-A04C-A34E-52B7688B2BD5}"/>
              </a:ext>
            </a:extLst>
          </p:cNvPr>
          <p:cNvCxnSpPr/>
          <p:nvPr/>
        </p:nvCxnSpPr>
        <p:spPr bwMode="auto">
          <a:xfrm flipH="1">
            <a:off x="7366000" y="5041900"/>
            <a:ext cx="342900"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97" name="Group 96">
            <a:extLst>
              <a:ext uri="{FF2B5EF4-FFF2-40B4-BE49-F238E27FC236}">
                <a16:creationId xmlns:a16="http://schemas.microsoft.com/office/drawing/2014/main" id="{31DD9D7A-CD48-0346-AA94-825B8AEF5DDA}"/>
              </a:ext>
            </a:extLst>
          </p:cNvPr>
          <p:cNvGrpSpPr/>
          <p:nvPr/>
        </p:nvGrpSpPr>
        <p:grpSpPr>
          <a:xfrm>
            <a:off x="5575300" y="4940300"/>
            <a:ext cx="698500" cy="165100"/>
            <a:chOff x="7150100" y="4699000"/>
            <a:chExt cx="800100" cy="203200"/>
          </a:xfrm>
        </p:grpSpPr>
        <p:sp>
          <p:nvSpPr>
            <p:cNvPr id="98" name="Rectangle 97">
              <a:extLst>
                <a:ext uri="{FF2B5EF4-FFF2-40B4-BE49-F238E27FC236}">
                  <a16:creationId xmlns:a16="http://schemas.microsoft.com/office/drawing/2014/main" id="{56571413-334A-D341-9EF6-A035F1F64554}"/>
                </a:ext>
              </a:extLst>
            </p:cNvPr>
            <p:cNvSpPr/>
            <p:nvPr/>
          </p:nvSpPr>
          <p:spPr bwMode="auto">
            <a:xfrm>
              <a:off x="7150100" y="4711700"/>
              <a:ext cx="800100" cy="1905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9" name="Straight Connector 98">
              <a:extLst>
                <a:ext uri="{FF2B5EF4-FFF2-40B4-BE49-F238E27FC236}">
                  <a16:creationId xmlns:a16="http://schemas.microsoft.com/office/drawing/2014/main" id="{CFE7BF21-694D-304E-B26A-D3197DD82669}"/>
                </a:ext>
              </a:extLst>
            </p:cNvPr>
            <p:cNvCxnSpPr>
              <a:cxnSpLocks/>
              <a:stCxn id="98" idx="0"/>
              <a:endCxn id="98" idx="2"/>
            </p:cNvCxnSpPr>
            <p:nvPr/>
          </p:nvCxnSpPr>
          <p:spPr bwMode="auto">
            <a:xfrm>
              <a:off x="7550150" y="4711700"/>
              <a:ext cx="0" cy="1905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00" name="Straight Connector 99">
              <a:extLst>
                <a:ext uri="{FF2B5EF4-FFF2-40B4-BE49-F238E27FC236}">
                  <a16:creationId xmlns:a16="http://schemas.microsoft.com/office/drawing/2014/main" id="{B4BBC143-A50D-BE4E-868D-68C00D57ABD7}"/>
                </a:ext>
              </a:extLst>
            </p:cNvPr>
            <p:cNvCxnSpPr/>
            <p:nvPr/>
          </p:nvCxnSpPr>
          <p:spPr bwMode="auto">
            <a:xfrm>
              <a:off x="7366000" y="4699000"/>
              <a:ext cx="0" cy="190500"/>
            </a:xfrm>
            <a:prstGeom prst="line">
              <a:avLst/>
            </a:prstGeom>
            <a:ln>
              <a:headEnd type="none" w="med" len="med"/>
              <a:tailEnd type="none" w="med" len="me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BAE81BB3-4E56-1541-A4F5-5C12076C6212}"/>
                </a:ext>
              </a:extLst>
            </p:cNvPr>
            <p:cNvCxnSpPr>
              <a:cxnSpLocks/>
            </p:cNvCxnSpPr>
            <p:nvPr/>
          </p:nvCxnSpPr>
          <p:spPr bwMode="auto">
            <a:xfrm>
              <a:off x="7772400" y="4724400"/>
              <a:ext cx="0" cy="1778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cxnSp>
        <p:nvCxnSpPr>
          <p:cNvPr id="102" name="Straight Arrow Connector 101">
            <a:extLst>
              <a:ext uri="{FF2B5EF4-FFF2-40B4-BE49-F238E27FC236}">
                <a16:creationId xmlns:a16="http://schemas.microsoft.com/office/drawing/2014/main" id="{741C641C-55EA-9E4D-B7D8-4EFC5386210C}"/>
              </a:ext>
            </a:extLst>
          </p:cNvPr>
          <p:cNvCxnSpPr>
            <a:cxnSpLocks/>
          </p:cNvCxnSpPr>
          <p:nvPr/>
        </p:nvCxnSpPr>
        <p:spPr bwMode="auto">
          <a:xfrm>
            <a:off x="5118100" y="5029200"/>
            <a:ext cx="406400"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3" name="TextBox 32">
            <a:extLst>
              <a:ext uri="{FF2B5EF4-FFF2-40B4-BE49-F238E27FC236}">
                <a16:creationId xmlns:a16="http://schemas.microsoft.com/office/drawing/2014/main" id="{433D3D7E-F168-FD4F-9192-3CB5244B39D3}"/>
              </a:ext>
            </a:extLst>
          </p:cNvPr>
          <p:cNvSpPr txBox="1"/>
          <p:nvPr/>
        </p:nvSpPr>
        <p:spPr>
          <a:xfrm>
            <a:off x="6769100" y="5499100"/>
            <a:ext cx="1770036" cy="830997"/>
          </a:xfrm>
          <a:prstGeom prst="rect">
            <a:avLst/>
          </a:prstGeom>
          <a:noFill/>
        </p:spPr>
        <p:txBody>
          <a:bodyPr wrap="none" rtlCol="0">
            <a:spAutoFit/>
          </a:bodyPr>
          <a:lstStyle/>
          <a:p>
            <a:r>
              <a:rPr lang="en-US" sz="1600" dirty="0"/>
              <a:t>Buffers:</a:t>
            </a:r>
          </a:p>
          <a:p>
            <a:r>
              <a:rPr lang="en-US" sz="1600" dirty="0"/>
              <a:t>No Collisions</a:t>
            </a:r>
          </a:p>
          <a:p>
            <a:r>
              <a:rPr lang="en-US" sz="1600" dirty="0"/>
              <a:t>Maybe Overflows</a:t>
            </a:r>
          </a:p>
        </p:txBody>
      </p:sp>
      <p:grpSp>
        <p:nvGrpSpPr>
          <p:cNvPr id="2" name="Group 1">
            <a:extLst>
              <a:ext uri="{FF2B5EF4-FFF2-40B4-BE49-F238E27FC236}">
                <a16:creationId xmlns:a16="http://schemas.microsoft.com/office/drawing/2014/main" id="{0B3CF6FA-F60B-6B48-9A9D-67F13F198B2F}"/>
              </a:ext>
            </a:extLst>
          </p:cNvPr>
          <p:cNvGrpSpPr/>
          <p:nvPr/>
        </p:nvGrpSpPr>
        <p:grpSpPr>
          <a:xfrm>
            <a:off x="935616" y="4480494"/>
            <a:ext cx="2236209" cy="2377506"/>
            <a:chOff x="1208666" y="3962400"/>
            <a:chExt cx="2236209" cy="2377506"/>
          </a:xfrm>
        </p:grpSpPr>
        <p:sp>
          <p:nvSpPr>
            <p:cNvPr id="53260" name="Line 32"/>
            <p:cNvSpPr>
              <a:spLocks noChangeShapeType="1"/>
            </p:cNvSpPr>
            <p:nvPr/>
          </p:nvSpPr>
          <p:spPr bwMode="auto">
            <a:xfrm flipH="1">
              <a:off x="2160588" y="4102100"/>
              <a:ext cx="752475" cy="146843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3261" name="Line 33"/>
            <p:cNvSpPr>
              <a:spLocks noChangeShapeType="1"/>
            </p:cNvSpPr>
            <p:nvPr/>
          </p:nvSpPr>
          <p:spPr bwMode="auto">
            <a:xfrm>
              <a:off x="2132013" y="4879975"/>
              <a:ext cx="392112" cy="158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3262" name="Line 34"/>
            <p:cNvSpPr>
              <a:spLocks noChangeShapeType="1"/>
            </p:cNvSpPr>
            <p:nvPr/>
          </p:nvSpPr>
          <p:spPr bwMode="auto">
            <a:xfrm>
              <a:off x="1914525" y="5434013"/>
              <a:ext cx="307975" cy="317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3263" name="Line 35"/>
            <p:cNvSpPr>
              <a:spLocks noChangeShapeType="1"/>
            </p:cNvSpPr>
            <p:nvPr/>
          </p:nvSpPr>
          <p:spPr bwMode="auto">
            <a:xfrm flipV="1">
              <a:off x="2632075" y="4648200"/>
              <a:ext cx="287338" cy="1428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3264" name="Line 37"/>
            <p:cNvSpPr>
              <a:spLocks noChangeShapeType="1"/>
            </p:cNvSpPr>
            <p:nvPr/>
          </p:nvSpPr>
          <p:spPr bwMode="auto">
            <a:xfrm>
              <a:off x="2424113" y="4275138"/>
              <a:ext cx="392112" cy="158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3265" name="Line 38"/>
            <p:cNvSpPr>
              <a:spLocks noChangeShapeType="1"/>
            </p:cNvSpPr>
            <p:nvPr/>
          </p:nvSpPr>
          <p:spPr bwMode="auto">
            <a:xfrm>
              <a:off x="2424113" y="4275138"/>
              <a:ext cx="392112" cy="158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3266" name="Line 39"/>
            <p:cNvSpPr>
              <a:spLocks noChangeShapeType="1"/>
            </p:cNvSpPr>
            <p:nvPr/>
          </p:nvSpPr>
          <p:spPr bwMode="auto">
            <a:xfrm>
              <a:off x="2314575" y="5324475"/>
              <a:ext cx="307975" cy="317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3267" name="Text Box 41"/>
            <p:cNvSpPr txBox="1">
              <a:spLocks noChangeArrowheads="1"/>
            </p:cNvSpPr>
            <p:nvPr/>
          </p:nvSpPr>
          <p:spPr bwMode="auto">
            <a:xfrm>
              <a:off x="1208666" y="5877943"/>
              <a:ext cx="2185987" cy="461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400" dirty="0">
                  <a:solidFill>
                    <a:srgbClr val="CC0000"/>
                  </a:solidFill>
                  <a:latin typeface="Arial" charset="0"/>
                  <a:cs typeface="Arial" charset="0"/>
                </a:rPr>
                <a:t>bus: </a:t>
              </a:r>
              <a:r>
                <a:rPr lang="en-US" i="0" dirty="0">
                  <a:latin typeface="Arial" charset="0"/>
                  <a:cs typeface="Arial" charset="0"/>
                </a:rPr>
                <a:t>coaxial cable</a:t>
              </a:r>
            </a:p>
          </p:txBody>
        </p:sp>
        <p:grpSp>
          <p:nvGrpSpPr>
            <p:cNvPr id="148501" name="Group 37"/>
            <p:cNvGrpSpPr>
              <a:grpSpLocks/>
            </p:cNvGrpSpPr>
            <p:nvPr/>
          </p:nvGrpSpPr>
          <p:grpSpPr bwMode="auto">
            <a:xfrm>
              <a:off x="2733675" y="4398963"/>
              <a:ext cx="711200" cy="601662"/>
              <a:chOff x="7179310" y="4033520"/>
              <a:chExt cx="1009650" cy="855028"/>
            </a:xfrm>
          </p:grpSpPr>
          <p:grpSp>
            <p:nvGrpSpPr>
              <p:cNvPr id="148542" name="Group 44"/>
              <p:cNvGrpSpPr>
                <a:grpSpLocks/>
              </p:cNvGrpSpPr>
              <p:nvPr/>
            </p:nvGrpSpPr>
            <p:grpSpPr bwMode="auto">
              <a:xfrm>
                <a:off x="7179310" y="4033520"/>
                <a:ext cx="1009650" cy="855028"/>
                <a:chOff x="-44" y="1473"/>
                <a:chExt cx="981" cy="1105"/>
              </a:xfrm>
            </p:grpSpPr>
            <p:pic>
              <p:nvPicPr>
                <p:cNvPr id="148544" name="Picture 45"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8545"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40" name="Rectangle 43"/>
              <p:cNvSpPr>
                <a:spLocks noChangeArrowheads="1"/>
              </p:cNvSpPr>
              <p:nvPr/>
            </p:nvSpPr>
            <p:spPr bwMode="auto">
              <a:xfrm rot="16200000">
                <a:off x="7438418" y="4308853"/>
                <a:ext cx="128593" cy="19607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grpSp>
          <p:nvGrpSpPr>
            <p:cNvPr id="148502" name="Group 42"/>
            <p:cNvGrpSpPr>
              <a:grpSpLocks/>
            </p:cNvGrpSpPr>
            <p:nvPr/>
          </p:nvGrpSpPr>
          <p:grpSpPr bwMode="auto">
            <a:xfrm>
              <a:off x="1757363" y="3962400"/>
              <a:ext cx="701675" cy="517525"/>
              <a:chOff x="1046480" y="3962400"/>
              <a:chExt cx="1026163" cy="761428"/>
            </a:xfrm>
          </p:grpSpPr>
          <p:sp>
            <p:nvSpPr>
              <p:cNvPr id="44" name="Rectangle 48"/>
              <p:cNvSpPr>
                <a:spLocks noChangeArrowheads="1"/>
              </p:cNvSpPr>
              <p:nvPr/>
            </p:nvSpPr>
            <p:spPr bwMode="auto">
              <a:xfrm rot="16200000">
                <a:off x="1893547" y="4299487"/>
                <a:ext cx="109777" cy="24841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48539" name="Group 49"/>
              <p:cNvGrpSpPr>
                <a:grpSpLocks/>
              </p:cNvGrpSpPr>
              <p:nvPr/>
            </p:nvGrpSpPr>
            <p:grpSpPr bwMode="auto">
              <a:xfrm>
                <a:off x="1046480" y="3962400"/>
                <a:ext cx="936071" cy="761428"/>
                <a:chOff x="-44" y="1473"/>
                <a:chExt cx="981" cy="1105"/>
              </a:xfrm>
            </p:grpSpPr>
            <p:pic>
              <p:nvPicPr>
                <p:cNvPr id="148540"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8541"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pSp>
          <p:nvGrpSpPr>
            <p:cNvPr id="148503" name="Group 47"/>
            <p:cNvGrpSpPr>
              <a:grpSpLocks/>
            </p:cNvGrpSpPr>
            <p:nvPr/>
          </p:nvGrpSpPr>
          <p:grpSpPr bwMode="auto">
            <a:xfrm>
              <a:off x="1473200" y="4551363"/>
              <a:ext cx="701675" cy="517525"/>
              <a:chOff x="1046480" y="3962400"/>
              <a:chExt cx="1026163" cy="761428"/>
            </a:xfrm>
          </p:grpSpPr>
          <p:sp>
            <p:nvSpPr>
              <p:cNvPr id="49" name="Rectangle 48"/>
              <p:cNvSpPr>
                <a:spLocks noChangeArrowheads="1"/>
              </p:cNvSpPr>
              <p:nvPr/>
            </p:nvSpPr>
            <p:spPr bwMode="auto">
              <a:xfrm rot="16200000">
                <a:off x="1893548" y="4299487"/>
                <a:ext cx="109776" cy="24841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48535" name="Group 49"/>
              <p:cNvGrpSpPr>
                <a:grpSpLocks/>
              </p:cNvGrpSpPr>
              <p:nvPr/>
            </p:nvGrpSpPr>
            <p:grpSpPr bwMode="auto">
              <a:xfrm>
                <a:off x="1046480" y="3962400"/>
                <a:ext cx="936071" cy="761428"/>
                <a:chOff x="-44" y="1473"/>
                <a:chExt cx="981" cy="1105"/>
              </a:xfrm>
            </p:grpSpPr>
            <p:pic>
              <p:nvPicPr>
                <p:cNvPr id="148536"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8537"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pSp>
          <p:nvGrpSpPr>
            <p:cNvPr id="148504" name="Group 52"/>
            <p:cNvGrpSpPr>
              <a:grpSpLocks/>
            </p:cNvGrpSpPr>
            <p:nvPr/>
          </p:nvGrpSpPr>
          <p:grpSpPr bwMode="auto">
            <a:xfrm>
              <a:off x="1279525" y="5110163"/>
              <a:ext cx="701675" cy="517525"/>
              <a:chOff x="1046480" y="3962400"/>
              <a:chExt cx="1026163" cy="761428"/>
            </a:xfrm>
          </p:grpSpPr>
          <p:sp>
            <p:nvSpPr>
              <p:cNvPr id="54" name="Rectangle 53"/>
              <p:cNvSpPr>
                <a:spLocks noChangeArrowheads="1"/>
              </p:cNvSpPr>
              <p:nvPr/>
            </p:nvSpPr>
            <p:spPr bwMode="auto">
              <a:xfrm rot="16200000">
                <a:off x="1893548" y="4299487"/>
                <a:ext cx="109776" cy="24841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48531" name="Group 54"/>
              <p:cNvGrpSpPr>
                <a:grpSpLocks/>
              </p:cNvGrpSpPr>
              <p:nvPr/>
            </p:nvGrpSpPr>
            <p:grpSpPr bwMode="auto">
              <a:xfrm>
                <a:off x="1046480" y="3962400"/>
                <a:ext cx="936071" cy="761428"/>
                <a:chOff x="-44" y="1473"/>
                <a:chExt cx="981" cy="1105"/>
              </a:xfrm>
            </p:grpSpPr>
            <p:pic>
              <p:nvPicPr>
                <p:cNvPr id="148532" name="Picture 5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8533" name="Freeform 5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pSp>
          <p:nvGrpSpPr>
            <p:cNvPr id="148505" name="Group 57"/>
            <p:cNvGrpSpPr>
              <a:grpSpLocks/>
            </p:cNvGrpSpPr>
            <p:nvPr/>
          </p:nvGrpSpPr>
          <p:grpSpPr bwMode="auto">
            <a:xfrm>
              <a:off x="2447925" y="5070475"/>
              <a:ext cx="711200" cy="600075"/>
              <a:chOff x="7179310" y="4033520"/>
              <a:chExt cx="1009650" cy="855028"/>
            </a:xfrm>
          </p:grpSpPr>
          <p:grpSp>
            <p:nvGrpSpPr>
              <p:cNvPr id="148526" name="Group 44"/>
              <p:cNvGrpSpPr>
                <a:grpSpLocks/>
              </p:cNvGrpSpPr>
              <p:nvPr/>
            </p:nvGrpSpPr>
            <p:grpSpPr bwMode="auto">
              <a:xfrm>
                <a:off x="7179310" y="4033520"/>
                <a:ext cx="1009650" cy="855028"/>
                <a:chOff x="-44" y="1473"/>
                <a:chExt cx="981" cy="1105"/>
              </a:xfrm>
            </p:grpSpPr>
            <p:pic>
              <p:nvPicPr>
                <p:cNvPr id="148528" name="Picture 45"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8529"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60" name="Rectangle 43"/>
              <p:cNvSpPr>
                <a:spLocks noChangeArrowheads="1"/>
              </p:cNvSpPr>
              <p:nvPr/>
            </p:nvSpPr>
            <p:spPr bwMode="auto">
              <a:xfrm rot="16200000">
                <a:off x="7439379" y="4308711"/>
                <a:ext cx="126671" cy="19607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grpSp>
      <p:sp>
        <p:nvSpPr>
          <p:cNvPr id="34" name="Rectangle 33">
            <a:extLst>
              <a:ext uri="{FF2B5EF4-FFF2-40B4-BE49-F238E27FC236}">
                <a16:creationId xmlns:a16="http://schemas.microsoft.com/office/drawing/2014/main" id="{D2E0838D-9F8D-5F48-BCBD-CF95B817E72B}"/>
              </a:ext>
            </a:extLst>
          </p:cNvPr>
          <p:cNvSpPr/>
          <p:nvPr/>
        </p:nvSpPr>
        <p:spPr bwMode="auto">
          <a:xfrm>
            <a:off x="858983" y="4281056"/>
            <a:ext cx="2632363" cy="25769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C00000"/>
              </a:solidFill>
            </a:endParaRPr>
          </a:p>
        </p:txBody>
      </p:sp>
      <p:grpSp>
        <p:nvGrpSpPr>
          <p:cNvPr id="107" name="Group 1">
            <a:extLst>
              <a:ext uri="{FF2B5EF4-FFF2-40B4-BE49-F238E27FC236}">
                <a16:creationId xmlns:a16="http://schemas.microsoft.com/office/drawing/2014/main" id="{88419451-2E01-B34F-8A09-5FCC7593CCED}"/>
              </a:ext>
            </a:extLst>
          </p:cNvPr>
          <p:cNvGrpSpPr>
            <a:grpSpLocks/>
          </p:cNvGrpSpPr>
          <p:nvPr/>
        </p:nvGrpSpPr>
        <p:grpSpPr bwMode="auto">
          <a:xfrm>
            <a:off x="1145187" y="5788699"/>
            <a:ext cx="854075" cy="835025"/>
            <a:chOff x="8077200" y="3320111"/>
            <a:chExt cx="853440" cy="835329"/>
          </a:xfrm>
        </p:grpSpPr>
        <p:sp>
          <p:nvSpPr>
            <p:cNvPr id="108" name="Rectangle 43">
              <a:extLst>
                <a:ext uri="{FF2B5EF4-FFF2-40B4-BE49-F238E27FC236}">
                  <a16:creationId xmlns:a16="http://schemas.microsoft.com/office/drawing/2014/main" id="{D813A69B-4B5C-CA48-86E2-2C15B6A1AE50}"/>
                </a:ext>
              </a:extLst>
            </p:cNvPr>
            <p:cNvSpPr>
              <a:spLocks noChangeArrowheads="1"/>
            </p:cNvSpPr>
            <p:nvPr/>
          </p:nvSpPr>
          <p:spPr bwMode="auto">
            <a:xfrm>
              <a:off x="8630826" y="3320111"/>
              <a:ext cx="111042" cy="16516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09" name="Group 44">
              <a:extLst>
                <a:ext uri="{FF2B5EF4-FFF2-40B4-BE49-F238E27FC236}">
                  <a16:creationId xmlns:a16="http://schemas.microsoft.com/office/drawing/2014/main" id="{6D392446-39C1-9F40-B748-766B1633EE6A}"/>
                </a:ext>
              </a:extLst>
            </p:cNvPr>
            <p:cNvGrpSpPr>
              <a:grpSpLocks/>
            </p:cNvGrpSpPr>
            <p:nvPr/>
          </p:nvGrpSpPr>
          <p:grpSpPr bwMode="auto">
            <a:xfrm>
              <a:off x="8077200" y="3413760"/>
              <a:ext cx="853440" cy="741680"/>
              <a:chOff x="-44" y="1473"/>
              <a:chExt cx="981" cy="1105"/>
            </a:xfrm>
          </p:grpSpPr>
          <p:pic>
            <p:nvPicPr>
              <p:cNvPr id="110" name="Picture 45" descr="desktop_computer_stylized_medium">
                <a:extLst>
                  <a:ext uri="{FF2B5EF4-FFF2-40B4-BE49-F238E27FC236}">
                    <a16:creationId xmlns:a16="http://schemas.microsoft.com/office/drawing/2014/main" id="{C04480AF-1E1F-B647-AE62-D2C5233D0C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1" name="Freeform 46">
                <a:extLst>
                  <a:ext uri="{FF2B5EF4-FFF2-40B4-BE49-F238E27FC236}">
                    <a16:creationId xmlns:a16="http://schemas.microsoft.com/office/drawing/2014/main" id="{3A4908E3-ACD8-9D48-8A8B-8A48D48E21FB}"/>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cxnSp>
        <p:nvCxnSpPr>
          <p:cNvPr id="36" name="Straight Arrow Connector 35">
            <a:extLst>
              <a:ext uri="{FF2B5EF4-FFF2-40B4-BE49-F238E27FC236}">
                <a16:creationId xmlns:a16="http://schemas.microsoft.com/office/drawing/2014/main" id="{434866DA-A0B1-5C44-8505-FB872917E3B1}"/>
              </a:ext>
            </a:extLst>
          </p:cNvPr>
          <p:cNvCxnSpPr>
            <a:cxnSpLocks/>
            <a:stCxn id="108" idx="0"/>
          </p:cNvCxnSpPr>
          <p:nvPr/>
        </p:nvCxnSpPr>
        <p:spPr bwMode="auto">
          <a:xfrm flipV="1">
            <a:off x="1754788" y="5209309"/>
            <a:ext cx="0" cy="579390"/>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114" name="Group 1">
            <a:extLst>
              <a:ext uri="{FF2B5EF4-FFF2-40B4-BE49-F238E27FC236}">
                <a16:creationId xmlns:a16="http://schemas.microsoft.com/office/drawing/2014/main" id="{6D824836-51B8-2F4E-952B-8BC7D18E826A}"/>
              </a:ext>
            </a:extLst>
          </p:cNvPr>
          <p:cNvGrpSpPr>
            <a:grpSpLocks/>
          </p:cNvGrpSpPr>
          <p:nvPr/>
        </p:nvGrpSpPr>
        <p:grpSpPr bwMode="auto">
          <a:xfrm>
            <a:off x="1311442" y="4372169"/>
            <a:ext cx="854075" cy="791921"/>
            <a:chOff x="8077200" y="3413760"/>
            <a:chExt cx="853440" cy="792209"/>
          </a:xfrm>
        </p:grpSpPr>
        <p:sp>
          <p:nvSpPr>
            <p:cNvPr id="115" name="Rectangle 43">
              <a:extLst>
                <a:ext uri="{FF2B5EF4-FFF2-40B4-BE49-F238E27FC236}">
                  <a16:creationId xmlns:a16="http://schemas.microsoft.com/office/drawing/2014/main" id="{8D31D260-25AE-0A4D-BD47-0A5BE040C28C}"/>
                </a:ext>
              </a:extLst>
            </p:cNvPr>
            <p:cNvSpPr>
              <a:spLocks noChangeArrowheads="1"/>
            </p:cNvSpPr>
            <p:nvPr/>
          </p:nvSpPr>
          <p:spPr bwMode="auto">
            <a:xfrm>
              <a:off x="8464696" y="4040809"/>
              <a:ext cx="111042" cy="16516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16" name="Group 44">
              <a:extLst>
                <a:ext uri="{FF2B5EF4-FFF2-40B4-BE49-F238E27FC236}">
                  <a16:creationId xmlns:a16="http://schemas.microsoft.com/office/drawing/2014/main" id="{20223C2F-3323-1A4B-B448-FDD189BB439E}"/>
                </a:ext>
              </a:extLst>
            </p:cNvPr>
            <p:cNvGrpSpPr>
              <a:grpSpLocks/>
            </p:cNvGrpSpPr>
            <p:nvPr/>
          </p:nvGrpSpPr>
          <p:grpSpPr bwMode="auto">
            <a:xfrm>
              <a:off x="8077200" y="3413760"/>
              <a:ext cx="853440" cy="741680"/>
              <a:chOff x="-44" y="1473"/>
              <a:chExt cx="981" cy="1105"/>
            </a:xfrm>
          </p:grpSpPr>
          <p:pic>
            <p:nvPicPr>
              <p:cNvPr id="117" name="Picture 45" descr="desktop_computer_stylized_medium">
                <a:extLst>
                  <a:ext uri="{FF2B5EF4-FFF2-40B4-BE49-F238E27FC236}">
                    <a16:creationId xmlns:a16="http://schemas.microsoft.com/office/drawing/2014/main" id="{8521CD3B-2BD6-E246-9474-43E73AC542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8" name="Freeform 46">
                <a:extLst>
                  <a:ext uri="{FF2B5EF4-FFF2-40B4-BE49-F238E27FC236}">
                    <a16:creationId xmlns:a16="http://schemas.microsoft.com/office/drawing/2014/main" id="{02AF1B76-F44B-094C-BD4B-6657765480A2}"/>
                  </a:ext>
                </a:extLst>
              </p:cNvPr>
              <p:cNvSpPr>
                <a:spLocks/>
              </p:cNvSpPr>
              <p:nvPr/>
            </p:nvSpPr>
            <p:spPr bwMode="auto">
              <a:xfrm flipH="1">
                <a:off x="358" y="1600"/>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sp>
        <p:nvSpPr>
          <p:cNvPr id="38" name="TextBox 37">
            <a:extLst>
              <a:ext uri="{FF2B5EF4-FFF2-40B4-BE49-F238E27FC236}">
                <a16:creationId xmlns:a16="http://schemas.microsoft.com/office/drawing/2014/main" id="{63ED1FC7-973B-5C4F-BB5D-4544B5A281FB}"/>
              </a:ext>
            </a:extLst>
          </p:cNvPr>
          <p:cNvSpPr txBox="1"/>
          <p:nvPr/>
        </p:nvSpPr>
        <p:spPr>
          <a:xfrm>
            <a:off x="2128938" y="6396335"/>
            <a:ext cx="1640193" cy="461665"/>
          </a:xfrm>
          <a:prstGeom prst="rect">
            <a:avLst/>
          </a:prstGeom>
          <a:noFill/>
        </p:spPr>
        <p:txBody>
          <a:bodyPr wrap="none" rtlCol="0">
            <a:spAutoFit/>
          </a:bodyPr>
          <a:lstStyle/>
          <a:p>
            <a:r>
              <a:rPr lang="en-US" sz="2400" i="1" dirty="0">
                <a:solidFill>
                  <a:srgbClr val="C00000"/>
                </a:solidFill>
              </a:rPr>
              <a:t>Direct Link</a:t>
            </a:r>
          </a:p>
        </p:txBody>
      </p:sp>
    </p:spTree>
    <p:extLst>
      <p:ext uri="{BB962C8B-B14F-4D97-AF65-F5344CB8AC3E}">
        <p14:creationId xmlns:p14="http://schemas.microsoft.com/office/powerpoint/2010/main" val="415996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3258"/>
                                        </p:tgtEl>
                                      </p:cBhvr>
                                    </p:animEffect>
                                    <p:set>
                                      <p:cBhvr>
                                        <p:cTn id="7" dur="1" fill="hold">
                                          <p:stCondLst>
                                            <p:cond delay="499"/>
                                          </p:stCondLst>
                                        </p:cTn>
                                        <p:tgtEl>
                                          <p:spTgt spid="5325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1"/>
                                        </p:tgtEl>
                                      </p:cBhvr>
                                    </p:animEffect>
                                    <p:set>
                                      <p:cBhvr>
                                        <p:cTn id="10" dur="1" fill="hold">
                                          <p:stCondLst>
                                            <p:cond delay="499"/>
                                          </p:stCondLst>
                                        </p:cTn>
                                        <p:tgtEl>
                                          <p:spTgt spid="71"/>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8"/>
                                        </p:tgtEl>
                                      </p:cBhvr>
                                    </p:animEffect>
                                    <p:set>
                                      <p:cBhvr>
                                        <p:cTn id="13" dur="1" fill="hold">
                                          <p:stCondLst>
                                            <p:cond delay="499"/>
                                          </p:stCondLst>
                                        </p:cTn>
                                        <p:tgtEl>
                                          <p:spTgt spid="18"/>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77"/>
                                        </p:tgtEl>
                                      </p:cBhvr>
                                    </p:animEffect>
                                    <p:set>
                                      <p:cBhvr>
                                        <p:cTn id="16" dur="1" fill="hold">
                                          <p:stCondLst>
                                            <p:cond delay="499"/>
                                          </p:stCondLst>
                                        </p:cTn>
                                        <p:tgtEl>
                                          <p:spTgt spid="77"/>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79"/>
                                        </p:tgtEl>
                                      </p:cBhvr>
                                    </p:animEffect>
                                    <p:set>
                                      <p:cBhvr>
                                        <p:cTn id="19" dur="1" fill="hold">
                                          <p:stCondLst>
                                            <p:cond delay="499"/>
                                          </p:stCondLst>
                                        </p:cTn>
                                        <p:tgtEl>
                                          <p:spTgt spid="79"/>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13"/>
                                        </p:tgtEl>
                                      </p:cBhvr>
                                    </p:animEffect>
                                    <p:set>
                                      <p:cBhvr>
                                        <p:cTn id="28" dur="1" fill="hold">
                                          <p:stCondLst>
                                            <p:cond delay="499"/>
                                          </p:stCondLst>
                                        </p:cTn>
                                        <p:tgtEl>
                                          <p:spTgt spid="13"/>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69"/>
                                        </p:tgtEl>
                                      </p:cBhvr>
                                    </p:animEffect>
                                    <p:set>
                                      <p:cBhvr>
                                        <p:cTn id="34" dur="1" fill="hold">
                                          <p:stCondLst>
                                            <p:cond delay="499"/>
                                          </p:stCondLst>
                                        </p:cTn>
                                        <p:tgtEl>
                                          <p:spTgt spid="69"/>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66"/>
                                        </p:tgtEl>
                                      </p:cBhvr>
                                    </p:animEffect>
                                    <p:set>
                                      <p:cBhvr>
                                        <p:cTn id="37" dur="1" fill="hold">
                                          <p:stCondLst>
                                            <p:cond delay="499"/>
                                          </p:stCondLst>
                                        </p:cTn>
                                        <p:tgtEl>
                                          <p:spTgt spid="66"/>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5"/>
                                        </p:tgtEl>
                                      </p:cBhvr>
                                    </p:animEffect>
                                    <p:set>
                                      <p:cBhvr>
                                        <p:cTn id="40" dur="1" fill="hold">
                                          <p:stCondLst>
                                            <p:cond delay="499"/>
                                          </p:stCondLst>
                                        </p:cTn>
                                        <p:tgtEl>
                                          <p:spTgt spid="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8" grpId="0"/>
      <p:bldP spid="8" grpId="0" animBg="1"/>
      <p:bldP spid="71" grpId="0" animBg="1"/>
      <p:bldP spid="9" grpId="0"/>
      <p:bldP spid="18" grpId="0" animBg="1"/>
      <p:bldP spid="19" grpId="0"/>
      <p:bldP spid="33" grpId="0"/>
      <p:bldP spid="34" grpId="0" animBg="1"/>
      <p:bldP spid="3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Rectangle 2"/>
          <p:cNvSpPr>
            <a:spLocks noGrp="1" noChangeArrowheads="1"/>
          </p:cNvSpPr>
          <p:nvPr>
            <p:ph type="title"/>
          </p:nvPr>
        </p:nvSpPr>
        <p:spPr>
          <a:xfrm>
            <a:off x="402772" y="185057"/>
            <a:ext cx="8247063" cy="656771"/>
          </a:xfrm>
        </p:spPr>
        <p:txBody>
          <a:bodyPr/>
          <a:lstStyle/>
          <a:p>
            <a:pPr>
              <a:defRPr/>
            </a:pPr>
            <a:r>
              <a:rPr lang="en-US" sz="4000" dirty="0">
                <a:latin typeface="Gill Sans MT" charset="0"/>
                <a:cs typeface="+mj-cs"/>
              </a:rPr>
              <a:t>Ethernet: Data Link Layer</a:t>
            </a:r>
          </a:p>
        </p:txBody>
      </p:sp>
      <p:sp>
        <p:nvSpPr>
          <p:cNvPr id="56325" name="Rectangle 3"/>
          <p:cNvSpPr>
            <a:spLocks noGrp="1" noChangeArrowheads="1"/>
          </p:cNvSpPr>
          <p:nvPr>
            <p:ph type="body" idx="1"/>
          </p:nvPr>
        </p:nvSpPr>
        <p:spPr>
          <a:xfrm>
            <a:off x="533400" y="1280886"/>
            <a:ext cx="8261350" cy="4648200"/>
          </a:xfrm>
        </p:spPr>
        <p:txBody>
          <a:bodyPr/>
          <a:lstStyle/>
          <a:p>
            <a:pPr>
              <a:defRPr/>
            </a:pPr>
            <a:r>
              <a:rPr lang="en-US" dirty="0">
                <a:latin typeface="+mn-ea"/>
                <a:ea typeface="+mn-ea"/>
                <a:cs typeface="+mn-cs"/>
              </a:rPr>
              <a:t>Ethernet’s Services</a:t>
            </a:r>
          </a:p>
          <a:p>
            <a:pPr lvl="1">
              <a:defRPr/>
            </a:pPr>
            <a:r>
              <a:rPr lang="en-US" i="1" dirty="0">
                <a:solidFill>
                  <a:srgbClr val="CC0000"/>
                </a:solidFill>
                <a:latin typeface="+mn-ea"/>
                <a:ea typeface="+mn-ea"/>
                <a:cs typeface="+mn-cs"/>
              </a:rPr>
              <a:t>connectionless: </a:t>
            </a:r>
            <a:r>
              <a:rPr lang="en-US" dirty="0">
                <a:latin typeface="+mn-ea"/>
                <a:ea typeface="+mn-ea"/>
                <a:cs typeface="+mn-cs"/>
              </a:rPr>
              <a:t>no handshaking between sending and receiving NICs </a:t>
            </a:r>
          </a:p>
          <a:p>
            <a:pPr lvl="1">
              <a:defRPr/>
            </a:pPr>
            <a:r>
              <a:rPr lang="en-US" i="1" dirty="0">
                <a:solidFill>
                  <a:srgbClr val="CC0000"/>
                </a:solidFill>
                <a:latin typeface="+mn-ea"/>
                <a:ea typeface="+mn-ea"/>
                <a:cs typeface="+mn-cs"/>
              </a:rPr>
              <a:t>unreliable: </a:t>
            </a:r>
            <a:r>
              <a:rPr lang="en-US" dirty="0">
                <a:latin typeface="+mn-ea"/>
                <a:ea typeface="+mn-ea"/>
                <a:cs typeface="+mn-cs"/>
              </a:rPr>
              <a:t>receiving NIC doesn't send acks or nacks to sending NIC</a:t>
            </a:r>
          </a:p>
          <a:p>
            <a:pPr lvl="2">
              <a:defRPr/>
            </a:pPr>
            <a:r>
              <a:rPr lang="en-US" sz="2400" dirty="0">
                <a:latin typeface="+mn-lt"/>
                <a:ea typeface="+mn-ea"/>
              </a:rPr>
              <a:t>data in dropped frames not recovered</a:t>
            </a:r>
          </a:p>
          <a:p>
            <a:pPr lvl="2">
              <a:defRPr/>
            </a:pPr>
            <a:r>
              <a:rPr lang="en-US" sz="2400" dirty="0">
                <a:latin typeface="+mn-lt"/>
                <a:ea typeface="+mn-ea"/>
              </a:rPr>
              <a:t>relies on higher layers to recover if deemed important, otherwise dropped data lost</a:t>
            </a:r>
          </a:p>
          <a:p>
            <a:pPr>
              <a:defRPr/>
            </a:pPr>
            <a:r>
              <a:rPr lang="en-US" dirty="0">
                <a:latin typeface="+mn-ea"/>
                <a:ea typeface="+mn-ea"/>
                <a:cs typeface="+mn-cs"/>
              </a:rPr>
              <a:t>Ethernet’s MAC protocol</a:t>
            </a:r>
          </a:p>
          <a:p>
            <a:pPr lvl="1">
              <a:defRPr/>
            </a:pPr>
            <a:r>
              <a:rPr lang="en-US" dirty="0">
                <a:latin typeface="+mn-ea"/>
                <a:ea typeface="+mn-ea"/>
                <a:cs typeface="+mn-cs"/>
              </a:rPr>
              <a:t>carrier sensing </a:t>
            </a:r>
          </a:p>
          <a:p>
            <a:pPr lvl="1">
              <a:defRPr/>
            </a:pPr>
            <a:r>
              <a:rPr lang="en-US" dirty="0">
                <a:latin typeface="+mn-ea"/>
                <a:ea typeface="+mn-ea"/>
                <a:cs typeface="+mn-cs"/>
              </a:rPr>
              <a:t>collision detection </a:t>
            </a:r>
          </a:p>
          <a:p>
            <a:pPr lvl="1">
              <a:defRPr/>
            </a:pPr>
            <a:r>
              <a:rPr lang="en-US" dirty="0" err="1">
                <a:latin typeface="+mn-ea"/>
                <a:ea typeface="+mn-ea"/>
                <a:cs typeface="+mn-cs"/>
              </a:rPr>
              <a:t>backoff</a:t>
            </a:r>
            <a:r>
              <a:rPr lang="en-US" dirty="0">
                <a:latin typeface="+mn-ea"/>
                <a:ea typeface="+mn-ea"/>
                <a:cs typeface="+mn-cs"/>
              </a:rPr>
              <a:t> when collision detected</a:t>
            </a:r>
          </a:p>
        </p:txBody>
      </p:sp>
      <p:pic>
        <p:nvPicPr>
          <p:cNvPr id="154629" name="Picture 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517" y="815975"/>
            <a:ext cx="5450341" cy="2435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28</a:t>
            </a:fld>
            <a:endParaRPr lang="en-US" sz="1200" dirty="0">
              <a:latin typeface="Tahoma" charset="0"/>
            </a:endParaRPr>
          </a:p>
        </p:txBody>
      </p:sp>
      <p:sp>
        <p:nvSpPr>
          <p:cNvPr id="8"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41747793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2"/>
          <p:cNvSpPr>
            <a:spLocks noGrp="1" noChangeArrowheads="1"/>
          </p:cNvSpPr>
          <p:nvPr>
            <p:ph type="title"/>
          </p:nvPr>
        </p:nvSpPr>
        <p:spPr>
          <a:xfrm>
            <a:off x="685800" y="346075"/>
            <a:ext cx="7772400" cy="609600"/>
          </a:xfrm>
        </p:spPr>
        <p:txBody>
          <a:bodyPr/>
          <a:lstStyle/>
          <a:p>
            <a:pPr>
              <a:defRPr/>
            </a:pPr>
            <a:r>
              <a:rPr lang="en-US" dirty="0">
                <a:latin typeface="Gill Sans MT" charset="0"/>
                <a:cs typeface="+mj-cs"/>
              </a:rPr>
              <a:t>Ethernet frame structure</a:t>
            </a:r>
          </a:p>
        </p:txBody>
      </p:sp>
      <p:sp>
        <p:nvSpPr>
          <p:cNvPr id="54277" name="Rectangle 3"/>
          <p:cNvSpPr>
            <a:spLocks noGrp="1" noChangeArrowheads="1"/>
          </p:cNvSpPr>
          <p:nvPr>
            <p:ph type="body" idx="1"/>
          </p:nvPr>
        </p:nvSpPr>
        <p:spPr>
          <a:xfrm>
            <a:off x="652463" y="1609725"/>
            <a:ext cx="7772400" cy="4343400"/>
          </a:xfrm>
        </p:spPr>
        <p:txBody>
          <a:bodyPr/>
          <a:lstStyle/>
          <a:p>
            <a:pPr>
              <a:defRPr/>
            </a:pPr>
            <a:r>
              <a:rPr lang="en-US" dirty="0">
                <a:latin typeface="Gill Sans MT" charset="0"/>
                <a:cs typeface="+mn-cs"/>
              </a:rPr>
              <a:t>device interface card encapsulates transmitted data in </a:t>
            </a:r>
            <a:r>
              <a:rPr lang="en-US" dirty="0">
                <a:solidFill>
                  <a:srgbClr val="CC0000"/>
                </a:solidFill>
                <a:latin typeface="Gill Sans MT" charset="0"/>
                <a:cs typeface="+mn-cs"/>
              </a:rPr>
              <a:t>Ethernet frame</a:t>
            </a:r>
          </a:p>
          <a:p>
            <a:pPr>
              <a:defRPr/>
            </a:pPr>
            <a:endParaRPr lang="en-US" sz="2400" b="1" dirty="0">
              <a:latin typeface="Gill Sans MT" charset="0"/>
              <a:cs typeface="+mn-cs"/>
            </a:endParaRPr>
          </a:p>
          <a:p>
            <a:pPr>
              <a:defRPr/>
            </a:pPr>
            <a:endParaRPr lang="en-US" sz="2400" b="1" dirty="0">
              <a:latin typeface="Gill Sans MT" charset="0"/>
              <a:cs typeface="+mn-cs"/>
            </a:endParaRPr>
          </a:p>
          <a:p>
            <a:pPr>
              <a:buFont typeface="Wingdings" charset="0"/>
              <a:buNone/>
              <a:defRPr/>
            </a:pPr>
            <a:endParaRPr lang="en-US" sz="2400" dirty="0">
              <a:solidFill>
                <a:srgbClr val="FF0000"/>
              </a:solidFill>
              <a:latin typeface="Gill Sans MT" charset="0"/>
              <a:cs typeface="+mn-cs"/>
            </a:endParaRPr>
          </a:p>
          <a:p>
            <a:pPr>
              <a:buFont typeface="Wingdings" charset="0"/>
              <a:buNone/>
              <a:defRPr/>
            </a:pPr>
            <a:r>
              <a:rPr lang="en-US" dirty="0">
                <a:solidFill>
                  <a:srgbClr val="CC0000"/>
                </a:solidFill>
                <a:latin typeface="Gill Sans MT" charset="0"/>
                <a:cs typeface="+mn-cs"/>
              </a:rPr>
              <a:t>preamble:</a:t>
            </a:r>
            <a:r>
              <a:rPr lang="en-US" i="1" dirty="0">
                <a:solidFill>
                  <a:srgbClr val="CC0000"/>
                </a:solidFill>
                <a:latin typeface="Gill Sans MT" charset="0"/>
                <a:cs typeface="+mn-cs"/>
              </a:rPr>
              <a:t> </a:t>
            </a:r>
          </a:p>
          <a:p>
            <a:pPr>
              <a:defRPr/>
            </a:pPr>
            <a:r>
              <a:rPr lang="en-US" dirty="0">
                <a:latin typeface="Gill Sans MT" charset="0"/>
                <a:cs typeface="+mn-cs"/>
              </a:rPr>
              <a:t>7 bytes with pattern 10101010 followed by one byte with pattern 10101011</a:t>
            </a:r>
          </a:p>
          <a:p>
            <a:pPr>
              <a:defRPr/>
            </a:pPr>
            <a:r>
              <a:rPr lang="en-US" dirty="0">
                <a:latin typeface="Gill Sans MT" charset="0"/>
                <a:cs typeface="+mn-cs"/>
              </a:rPr>
              <a:t>used to synchronize receiver, sender clock rates</a:t>
            </a:r>
          </a:p>
        </p:txBody>
      </p:sp>
      <p:pic>
        <p:nvPicPr>
          <p:cNvPr id="150533" name="Picture 1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250" y="881063"/>
            <a:ext cx="5942013"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50534" name="Group 51"/>
          <p:cNvGrpSpPr>
            <a:grpSpLocks/>
          </p:cNvGrpSpPr>
          <p:nvPr/>
        </p:nvGrpSpPr>
        <p:grpSpPr bwMode="auto">
          <a:xfrm>
            <a:off x="1516063" y="2373313"/>
            <a:ext cx="6291262" cy="993775"/>
            <a:chOff x="940711" y="4902593"/>
            <a:chExt cx="6291001" cy="992895"/>
          </a:xfrm>
        </p:grpSpPr>
        <p:sp>
          <p:nvSpPr>
            <p:cNvPr id="150535" name="Line 10"/>
            <p:cNvSpPr>
              <a:spLocks noChangeShapeType="1"/>
            </p:cNvSpPr>
            <p:nvPr/>
          </p:nvSpPr>
          <p:spPr bwMode="auto">
            <a:xfrm>
              <a:off x="3570934" y="5199463"/>
              <a:ext cx="0" cy="20464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150536" name="Rectangle 1"/>
            <p:cNvSpPr>
              <a:spLocks noChangeArrowheads="1"/>
            </p:cNvSpPr>
            <p:nvPr/>
          </p:nvSpPr>
          <p:spPr bwMode="auto">
            <a:xfrm>
              <a:off x="976959" y="5272489"/>
              <a:ext cx="6254753" cy="547846"/>
            </a:xfrm>
            <a:prstGeom prst="rect">
              <a:avLst/>
            </a:prstGeom>
            <a:solidFill>
              <a:srgbClr val="00B050"/>
            </a:solidFill>
            <a:ln w="9525">
              <a:solidFill>
                <a:schemeClr val="bg1"/>
              </a:solidFill>
              <a:round/>
              <a:headEnd/>
              <a:tailEnd/>
            </a:ln>
          </p:spPr>
          <p:txBody>
            <a:bodyPr wrap="none"/>
            <a:lstStyle/>
            <a:p>
              <a:endParaRPr lang="en-US" dirty="0"/>
            </a:p>
          </p:txBody>
        </p:sp>
        <p:cxnSp>
          <p:nvCxnSpPr>
            <p:cNvPr id="16" name="Straight Connector 3"/>
            <p:cNvCxnSpPr>
              <a:cxnSpLocks noChangeShapeType="1"/>
            </p:cNvCxnSpPr>
            <p:nvPr/>
          </p:nvCxnSpPr>
          <p:spPr bwMode="auto">
            <a:xfrm>
              <a:off x="1970955" y="5262636"/>
              <a:ext cx="0" cy="550375"/>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7" name="Straight Connector 32"/>
            <p:cNvCxnSpPr>
              <a:cxnSpLocks noChangeShapeType="1"/>
            </p:cNvCxnSpPr>
            <p:nvPr/>
          </p:nvCxnSpPr>
          <p:spPr bwMode="auto">
            <a:xfrm>
              <a:off x="2701175" y="5265808"/>
              <a:ext cx="0" cy="583683"/>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Connector 33"/>
            <p:cNvCxnSpPr>
              <a:cxnSpLocks noChangeShapeType="1"/>
            </p:cNvCxnSpPr>
            <p:nvPr/>
          </p:nvCxnSpPr>
          <p:spPr bwMode="auto">
            <a:xfrm>
              <a:off x="3429808" y="5270567"/>
              <a:ext cx="0" cy="548789"/>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Connector 34"/>
            <p:cNvCxnSpPr>
              <a:cxnSpLocks noChangeShapeType="1"/>
            </p:cNvCxnSpPr>
            <p:nvPr/>
          </p:nvCxnSpPr>
          <p:spPr bwMode="auto">
            <a:xfrm>
              <a:off x="3683797" y="5265808"/>
              <a:ext cx="0" cy="580510"/>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0" name="Straight Connector 35"/>
            <p:cNvCxnSpPr>
              <a:cxnSpLocks noChangeShapeType="1"/>
            </p:cNvCxnSpPr>
            <p:nvPr/>
          </p:nvCxnSpPr>
          <p:spPr bwMode="auto">
            <a:xfrm>
              <a:off x="5650628" y="5272152"/>
              <a:ext cx="0" cy="623336"/>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50542" name="TextBox 5"/>
            <p:cNvSpPr txBox="1">
              <a:spLocks noChangeArrowheads="1"/>
            </p:cNvSpPr>
            <p:nvPr/>
          </p:nvSpPr>
          <p:spPr bwMode="auto">
            <a:xfrm>
              <a:off x="1910352" y="5332220"/>
              <a:ext cx="844810" cy="4103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400" dirty="0">
                  <a:solidFill>
                    <a:schemeClr val="bg1"/>
                  </a:solidFill>
                  <a:latin typeface="Arial" charset="0"/>
                  <a:cs typeface="Arial" charset="0"/>
                </a:rPr>
                <a:t>dest.</a:t>
              </a:r>
            </a:p>
            <a:p>
              <a:pPr algn="ctr">
                <a:lnSpc>
                  <a:spcPts val="1200"/>
                </a:lnSpc>
              </a:pPr>
              <a:r>
                <a:rPr lang="en-US" sz="1400" dirty="0">
                  <a:solidFill>
                    <a:schemeClr val="bg1"/>
                  </a:solidFill>
                  <a:latin typeface="Arial" charset="0"/>
                  <a:cs typeface="Arial" charset="0"/>
                </a:rPr>
                <a:t>address</a:t>
              </a:r>
            </a:p>
          </p:txBody>
        </p:sp>
        <p:sp>
          <p:nvSpPr>
            <p:cNvPr id="150543" name="TextBox 37"/>
            <p:cNvSpPr txBox="1">
              <a:spLocks noChangeArrowheads="1"/>
            </p:cNvSpPr>
            <p:nvPr/>
          </p:nvSpPr>
          <p:spPr bwMode="auto">
            <a:xfrm>
              <a:off x="2673645" y="5340803"/>
              <a:ext cx="844810" cy="4103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400" dirty="0">
                  <a:solidFill>
                    <a:schemeClr val="bg1"/>
                  </a:solidFill>
                  <a:latin typeface="Arial" charset="0"/>
                  <a:cs typeface="Arial" charset="0"/>
                </a:rPr>
                <a:t>source</a:t>
              </a:r>
            </a:p>
            <a:p>
              <a:pPr algn="ctr">
                <a:lnSpc>
                  <a:spcPts val="1200"/>
                </a:lnSpc>
              </a:pPr>
              <a:r>
                <a:rPr lang="en-US" sz="1400" dirty="0">
                  <a:solidFill>
                    <a:schemeClr val="bg1"/>
                  </a:solidFill>
                  <a:latin typeface="Arial" charset="0"/>
                  <a:cs typeface="Arial" charset="0"/>
                </a:rPr>
                <a:t>address</a:t>
              </a:r>
            </a:p>
          </p:txBody>
        </p:sp>
        <p:sp>
          <p:nvSpPr>
            <p:cNvPr id="150544" name="TextBox 38"/>
            <p:cNvSpPr txBox="1">
              <a:spLocks noChangeArrowheads="1"/>
            </p:cNvSpPr>
            <p:nvPr/>
          </p:nvSpPr>
          <p:spPr bwMode="auto">
            <a:xfrm>
              <a:off x="4053534" y="5353451"/>
              <a:ext cx="1377407" cy="4154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600" dirty="0">
                  <a:solidFill>
                    <a:schemeClr val="bg1"/>
                  </a:solidFill>
                  <a:latin typeface="Arial" charset="0"/>
                  <a:cs typeface="Arial" charset="0"/>
                </a:rPr>
                <a:t>data (payload)</a:t>
              </a:r>
            </a:p>
          </p:txBody>
        </p:sp>
        <p:sp>
          <p:nvSpPr>
            <p:cNvPr id="150545" name="TextBox 39"/>
            <p:cNvSpPr txBox="1">
              <a:spLocks noChangeArrowheads="1"/>
            </p:cNvSpPr>
            <p:nvPr/>
          </p:nvSpPr>
          <p:spPr bwMode="auto">
            <a:xfrm>
              <a:off x="5941065" y="5431291"/>
              <a:ext cx="855572"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600" dirty="0">
                  <a:solidFill>
                    <a:schemeClr val="bg1"/>
                  </a:solidFill>
                  <a:latin typeface="Arial" charset="0"/>
                  <a:cs typeface="Arial" charset="0"/>
                </a:rPr>
                <a:t>CRC</a:t>
              </a:r>
            </a:p>
          </p:txBody>
        </p:sp>
        <p:sp>
          <p:nvSpPr>
            <p:cNvPr id="150546" name="TextBox 40"/>
            <p:cNvSpPr txBox="1">
              <a:spLocks noChangeArrowheads="1"/>
            </p:cNvSpPr>
            <p:nvPr/>
          </p:nvSpPr>
          <p:spPr bwMode="auto">
            <a:xfrm>
              <a:off x="940711" y="5444340"/>
              <a:ext cx="1070128"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600" dirty="0">
                  <a:solidFill>
                    <a:schemeClr val="bg1"/>
                  </a:solidFill>
                  <a:latin typeface="Arial" charset="0"/>
                  <a:cs typeface="Arial" charset="0"/>
                </a:rPr>
                <a:t>preamble</a:t>
              </a:r>
            </a:p>
          </p:txBody>
        </p:sp>
        <p:sp>
          <p:nvSpPr>
            <p:cNvPr id="150547" name="Text Box 9"/>
            <p:cNvSpPr txBox="1">
              <a:spLocks noChangeArrowheads="1"/>
            </p:cNvSpPr>
            <p:nvPr/>
          </p:nvSpPr>
          <p:spPr bwMode="auto">
            <a:xfrm>
              <a:off x="3321504" y="4902593"/>
              <a:ext cx="77026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600" dirty="0">
                  <a:solidFill>
                    <a:srgbClr val="000000"/>
                  </a:solidFill>
                  <a:latin typeface="Arial" charset="0"/>
                </a:rPr>
                <a:t>type</a:t>
              </a:r>
            </a:p>
          </p:txBody>
        </p:sp>
      </p:grpSp>
      <p:sp>
        <p:nvSpPr>
          <p:cNvPr id="21"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29</a:t>
            </a:fld>
            <a:endParaRPr lang="en-US" sz="1200" dirty="0">
              <a:latin typeface="Tahoma" charset="0"/>
            </a:endParaRPr>
          </a:p>
        </p:txBody>
      </p:sp>
      <p:sp>
        <p:nvSpPr>
          <p:cNvPr id="22"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3836455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66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 y="868363"/>
            <a:ext cx="5484813" cy="173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101" name="Rectangle 2"/>
          <p:cNvSpPr>
            <a:spLocks noGrp="1" noChangeArrowheads="1"/>
          </p:cNvSpPr>
          <p:nvPr>
            <p:ph type="title"/>
          </p:nvPr>
        </p:nvSpPr>
        <p:spPr>
          <a:xfrm>
            <a:off x="449263" y="200025"/>
            <a:ext cx="6308725" cy="659291"/>
          </a:xfrm>
        </p:spPr>
        <p:txBody>
          <a:bodyPr/>
          <a:lstStyle/>
          <a:p>
            <a:pPr>
              <a:defRPr/>
            </a:pPr>
            <a:r>
              <a:rPr lang="en-US" dirty="0">
                <a:latin typeface="Gill Sans MT" charset="0"/>
                <a:cs typeface="+mj-cs"/>
              </a:rPr>
              <a:t>Link layer: introduction</a:t>
            </a:r>
          </a:p>
        </p:txBody>
      </p:sp>
      <p:sp>
        <p:nvSpPr>
          <p:cNvPr id="4102" name="Rectangle 3"/>
          <p:cNvSpPr>
            <a:spLocks noGrp="1" noChangeArrowheads="1"/>
          </p:cNvSpPr>
          <p:nvPr>
            <p:ph type="body" sz="half" idx="1"/>
          </p:nvPr>
        </p:nvSpPr>
        <p:spPr>
          <a:xfrm>
            <a:off x="390524" y="1330324"/>
            <a:ext cx="4723687" cy="4324125"/>
          </a:xfrm>
        </p:spPr>
        <p:txBody>
          <a:bodyPr/>
          <a:lstStyle/>
          <a:p>
            <a:pPr>
              <a:buFont typeface="Wingdings" charset="0"/>
              <a:buNone/>
              <a:defRPr/>
            </a:pPr>
            <a:r>
              <a:rPr lang="en-US" sz="2400" i="1" dirty="0">
                <a:solidFill>
                  <a:srgbClr val="CC0000"/>
                </a:solidFill>
                <a:latin typeface="Gill Sans MT" charset="0"/>
                <a:cs typeface="+mn-cs"/>
              </a:rPr>
              <a:t>terminology:</a:t>
            </a:r>
          </a:p>
          <a:p>
            <a:pPr>
              <a:defRPr/>
            </a:pPr>
            <a:r>
              <a:rPr lang="en-US" sz="2000" dirty="0">
                <a:latin typeface="Gill Sans MT" charset="0"/>
                <a:cs typeface="+mn-cs"/>
              </a:rPr>
              <a:t>hosts and routers: </a:t>
            </a:r>
            <a:r>
              <a:rPr lang="en-US" sz="2000" dirty="0">
                <a:solidFill>
                  <a:srgbClr val="CC0000"/>
                </a:solidFill>
                <a:latin typeface="Gill Sans MT" charset="0"/>
                <a:cs typeface="+mn-cs"/>
              </a:rPr>
              <a:t>nodes</a:t>
            </a:r>
          </a:p>
          <a:p>
            <a:pPr>
              <a:defRPr/>
            </a:pPr>
            <a:r>
              <a:rPr lang="en-US" sz="2000" dirty="0">
                <a:latin typeface="Gill Sans MT" charset="0"/>
                <a:cs typeface="+mn-cs"/>
              </a:rPr>
              <a:t>communication channels that connect adjacent nodes along communication path: </a:t>
            </a:r>
            <a:r>
              <a:rPr lang="en-US" sz="2000" dirty="0">
                <a:solidFill>
                  <a:srgbClr val="CC0000"/>
                </a:solidFill>
                <a:latin typeface="Gill Sans MT" charset="0"/>
                <a:cs typeface="+mn-cs"/>
              </a:rPr>
              <a:t>links</a:t>
            </a:r>
          </a:p>
          <a:p>
            <a:pPr lvl="1">
              <a:defRPr/>
            </a:pPr>
            <a:r>
              <a:rPr lang="en-US" sz="2000" u="sng" dirty="0">
                <a:latin typeface="Gill Sans MT" charset="0"/>
              </a:rPr>
              <a:t>point to point</a:t>
            </a:r>
            <a:r>
              <a:rPr lang="en-US" sz="2000" dirty="0">
                <a:latin typeface="Gill Sans MT" charset="0"/>
              </a:rPr>
              <a:t>: - direct</a:t>
            </a:r>
          </a:p>
          <a:p>
            <a:pPr lvl="2">
              <a:defRPr/>
            </a:pPr>
            <a:r>
              <a:rPr lang="en-US" sz="1800" dirty="0">
                <a:latin typeface="Gill Sans MT" charset="0"/>
              </a:rPr>
              <a:t>wired – twisted pair, coax, fiber</a:t>
            </a:r>
          </a:p>
          <a:p>
            <a:pPr lvl="2">
              <a:defRPr/>
            </a:pPr>
            <a:r>
              <a:rPr lang="en-US" sz="1800" dirty="0">
                <a:latin typeface="Gill Sans MT" charset="0"/>
              </a:rPr>
              <a:t>wireless – cellular, satellite, microwave</a:t>
            </a:r>
          </a:p>
          <a:p>
            <a:pPr lvl="1">
              <a:defRPr/>
            </a:pPr>
            <a:r>
              <a:rPr lang="en-US" sz="2000" u="sng" dirty="0">
                <a:latin typeface="Gill Sans MT" charset="0"/>
              </a:rPr>
              <a:t>broadcast/shared</a:t>
            </a:r>
            <a:r>
              <a:rPr lang="en-US" sz="2000" dirty="0">
                <a:latin typeface="Gill Sans MT" charset="0"/>
              </a:rPr>
              <a:t>: - multipoint</a:t>
            </a:r>
          </a:p>
          <a:p>
            <a:pPr lvl="2">
              <a:defRPr/>
            </a:pPr>
            <a:r>
              <a:rPr lang="en-US" sz="1600" dirty="0">
                <a:latin typeface="Gill Sans MT" charset="0"/>
              </a:rPr>
              <a:t>wired/wireless – LANs</a:t>
            </a:r>
          </a:p>
          <a:p>
            <a:pPr>
              <a:defRPr/>
            </a:pPr>
            <a:r>
              <a:rPr lang="en-US" sz="2000" dirty="0">
                <a:latin typeface="Gill Sans MT" charset="0"/>
                <a:cs typeface="+mn-cs"/>
              </a:rPr>
              <a:t>layer-2 packet: </a:t>
            </a:r>
            <a:r>
              <a:rPr lang="en-US" sz="2000" dirty="0">
                <a:solidFill>
                  <a:srgbClr val="CC0000"/>
                </a:solidFill>
                <a:latin typeface="Gill Sans MT" charset="0"/>
                <a:cs typeface="+mn-cs"/>
              </a:rPr>
              <a:t>frame,</a:t>
            </a:r>
            <a:r>
              <a:rPr lang="en-US" sz="2000" b="1" dirty="0">
                <a:solidFill>
                  <a:srgbClr val="FF0000"/>
                </a:solidFill>
                <a:latin typeface="Gill Sans MT" charset="0"/>
                <a:cs typeface="+mn-cs"/>
              </a:rPr>
              <a:t> </a:t>
            </a:r>
            <a:r>
              <a:rPr lang="en-US" sz="2000" dirty="0">
                <a:latin typeface="Gill Sans MT" charset="0"/>
                <a:cs typeface="+mn-cs"/>
              </a:rPr>
              <a:t>encapsulates datagram</a:t>
            </a:r>
          </a:p>
          <a:p>
            <a:pPr>
              <a:buFont typeface="Wingdings" charset="0"/>
              <a:buNone/>
              <a:defRPr/>
            </a:pPr>
            <a:endParaRPr lang="en-US" sz="2400" dirty="0">
              <a:latin typeface="Gill Sans MT" charset="0"/>
              <a:cs typeface="+mn-cs"/>
            </a:endParaRPr>
          </a:p>
          <a:p>
            <a:pPr>
              <a:defRPr/>
            </a:pPr>
            <a:endParaRPr lang="en-US" sz="2400" dirty="0">
              <a:latin typeface="Gill Sans MT" charset="0"/>
              <a:cs typeface="+mn-cs"/>
            </a:endParaRPr>
          </a:p>
        </p:txBody>
      </p:sp>
      <p:sp>
        <p:nvSpPr>
          <p:cNvPr id="4103" name="Text Box 467"/>
          <p:cNvSpPr txBox="1">
            <a:spLocks noChangeArrowheads="1"/>
          </p:cNvSpPr>
          <p:nvPr/>
        </p:nvSpPr>
        <p:spPr bwMode="auto">
          <a:xfrm>
            <a:off x="344686" y="5776477"/>
            <a:ext cx="4980851" cy="877163"/>
          </a:xfrm>
          <a:prstGeom prst="rect">
            <a:avLst/>
          </a:prstGeom>
          <a:noFill/>
          <a:ln w="19050">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nSpc>
                <a:spcPct val="85000"/>
              </a:lnSpc>
              <a:defRPr/>
            </a:pPr>
            <a:r>
              <a:rPr lang="en-US" sz="2000" dirty="0">
                <a:solidFill>
                  <a:srgbClr val="CC0000"/>
                </a:solidFill>
                <a:latin typeface="Gill Sans MT" charset="0"/>
                <a:cs typeface="+mn-cs"/>
              </a:rPr>
              <a:t>data-link layer</a:t>
            </a:r>
            <a:r>
              <a:rPr lang="en-US" sz="2000" i="0" dirty="0">
                <a:latin typeface="Gill Sans MT" charset="0"/>
                <a:cs typeface="+mn-cs"/>
              </a:rPr>
              <a:t> is responsible for </a:t>
            </a:r>
          </a:p>
          <a:p>
            <a:pPr>
              <a:lnSpc>
                <a:spcPct val="85000"/>
              </a:lnSpc>
              <a:defRPr/>
            </a:pPr>
            <a:r>
              <a:rPr lang="en-US" sz="2000" i="0" dirty="0">
                <a:latin typeface="Gill Sans MT" charset="0"/>
                <a:cs typeface="+mn-cs"/>
              </a:rPr>
              <a:t>transferring datagram (message) from a </a:t>
            </a:r>
            <a:r>
              <a:rPr lang="en-US" sz="2000" i="0" dirty="0">
                <a:solidFill>
                  <a:srgbClr val="C00000"/>
                </a:solidFill>
                <a:latin typeface="Gill Sans MT" charset="0"/>
                <a:cs typeface="+mn-cs"/>
              </a:rPr>
              <a:t>node</a:t>
            </a:r>
            <a:r>
              <a:rPr lang="en-US" sz="2000" i="0" dirty="0">
                <a:latin typeface="Gill Sans MT" charset="0"/>
                <a:cs typeface="+mn-cs"/>
              </a:rPr>
              <a:t> </a:t>
            </a:r>
          </a:p>
          <a:p>
            <a:pPr>
              <a:lnSpc>
                <a:spcPct val="85000"/>
              </a:lnSpc>
              <a:defRPr/>
            </a:pPr>
            <a:r>
              <a:rPr lang="en-US" sz="2000" i="0" dirty="0">
                <a:latin typeface="Gill Sans MT" charset="0"/>
                <a:cs typeface="+mn-cs"/>
              </a:rPr>
              <a:t>to another, </a:t>
            </a:r>
            <a:r>
              <a:rPr lang="en-US" sz="2000" dirty="0">
                <a:solidFill>
                  <a:srgbClr val="CC0000"/>
                </a:solidFill>
                <a:latin typeface="Gill Sans MT" charset="0"/>
                <a:cs typeface="+mn-cs"/>
              </a:rPr>
              <a:t>physically adjacent,</a:t>
            </a:r>
            <a:r>
              <a:rPr lang="en-US" sz="2000" i="0" dirty="0">
                <a:latin typeface="Gill Sans MT" charset="0"/>
                <a:cs typeface="+mn-cs"/>
              </a:rPr>
              <a:t> node, over a </a:t>
            </a:r>
            <a:r>
              <a:rPr lang="en-US" sz="2000" i="0" dirty="0">
                <a:solidFill>
                  <a:srgbClr val="C00000"/>
                </a:solidFill>
                <a:latin typeface="Gill Sans MT" charset="0"/>
                <a:cs typeface="+mn-cs"/>
              </a:rPr>
              <a:t>link</a:t>
            </a:r>
            <a:endParaRPr lang="en-US" sz="1600" i="0" dirty="0">
              <a:solidFill>
                <a:srgbClr val="C00000"/>
              </a:solidFill>
              <a:latin typeface="Gill Sans MT" charset="0"/>
              <a:cs typeface="+mn-cs"/>
            </a:endParaRPr>
          </a:p>
        </p:txBody>
      </p:sp>
      <p:sp>
        <p:nvSpPr>
          <p:cNvPr id="454"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3</a:t>
            </a:fld>
            <a:endParaRPr lang="en-US" sz="1200" dirty="0">
              <a:latin typeface="Tahoma" charset="0"/>
            </a:endParaRPr>
          </a:p>
        </p:txBody>
      </p:sp>
      <p:sp>
        <p:nvSpPr>
          <p:cNvPr id="455"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
        <p:nvSpPr>
          <p:cNvPr id="537"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538" name="Freeform 416"/>
          <p:cNvSpPr>
            <a:spLocks/>
          </p:cNvSpPr>
          <p:nvPr/>
        </p:nvSpPr>
        <p:spPr bwMode="auto">
          <a:xfrm>
            <a:off x="7023100" y="2017139"/>
            <a:ext cx="1730375" cy="1125538"/>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539" name="Freeform 417"/>
          <p:cNvSpPr>
            <a:spLocks/>
          </p:cNvSpPr>
          <p:nvPr/>
        </p:nvSpPr>
        <p:spPr bwMode="auto">
          <a:xfrm>
            <a:off x="5202238" y="1709738"/>
            <a:ext cx="1736725" cy="107156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nvGrpSpPr>
          <p:cNvPr id="540" name="Group 418"/>
          <p:cNvGrpSpPr>
            <a:grpSpLocks/>
          </p:cNvGrpSpPr>
          <p:nvPr/>
        </p:nvGrpSpPr>
        <p:grpSpPr bwMode="auto">
          <a:xfrm>
            <a:off x="5278438" y="2974975"/>
            <a:ext cx="1458912" cy="933450"/>
            <a:chOff x="2889" y="1631"/>
            <a:chExt cx="980" cy="743"/>
          </a:xfrm>
        </p:grpSpPr>
        <p:sp>
          <p:nvSpPr>
            <p:cNvPr id="889" name="Rectangle 419"/>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p>
          </p:txBody>
        </p:sp>
        <p:sp>
          <p:nvSpPr>
            <p:cNvPr id="890" name="AutoShape 420"/>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endParaRPr lang="en-US" dirty="0">
                <a:solidFill>
                  <a:srgbClr val="00CCFF"/>
                </a:solidFill>
              </a:endParaRPr>
            </a:p>
          </p:txBody>
        </p:sp>
      </p:grpSp>
      <p:sp>
        <p:nvSpPr>
          <p:cNvPr id="541" name="Line 421"/>
          <p:cNvSpPr>
            <a:spLocks noChangeShapeType="1"/>
          </p:cNvSpPr>
          <p:nvPr/>
        </p:nvSpPr>
        <p:spPr bwMode="auto">
          <a:xfrm>
            <a:off x="7396163" y="3813175"/>
            <a:ext cx="163512" cy="120650"/>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42" name="Line 422"/>
          <p:cNvSpPr>
            <a:spLocks noChangeShapeType="1"/>
          </p:cNvSpPr>
          <p:nvPr/>
        </p:nvSpPr>
        <p:spPr bwMode="auto">
          <a:xfrm>
            <a:off x="7493000" y="3733800"/>
            <a:ext cx="279400" cy="0"/>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43" name="Line 423"/>
          <p:cNvSpPr>
            <a:spLocks noChangeShapeType="1"/>
          </p:cNvSpPr>
          <p:nvPr/>
        </p:nvSpPr>
        <p:spPr bwMode="auto">
          <a:xfrm flipV="1">
            <a:off x="7729538" y="3819525"/>
            <a:ext cx="134937" cy="104775"/>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44" name="Line 424"/>
          <p:cNvSpPr>
            <a:spLocks noChangeShapeType="1"/>
          </p:cNvSpPr>
          <p:nvPr/>
        </p:nvSpPr>
        <p:spPr bwMode="auto">
          <a:xfrm>
            <a:off x="6427788" y="3740150"/>
            <a:ext cx="679450" cy="0"/>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45" name="Line 425"/>
          <p:cNvSpPr>
            <a:spLocks noChangeShapeType="1"/>
          </p:cNvSpPr>
          <p:nvPr/>
        </p:nvSpPr>
        <p:spPr bwMode="auto">
          <a:xfrm>
            <a:off x="6723063" y="2587625"/>
            <a:ext cx="509587" cy="3175"/>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46" name="Freeform 427"/>
          <p:cNvSpPr>
            <a:spLocks/>
          </p:cNvSpPr>
          <p:nvPr/>
        </p:nvSpPr>
        <p:spPr bwMode="auto">
          <a:xfrm>
            <a:off x="5497513" y="4378325"/>
            <a:ext cx="3079750" cy="1665288"/>
          </a:xfrm>
          <a:custGeom>
            <a:avLst/>
            <a:gdLst>
              <a:gd name="T0" fmla="*/ 2147483647 w 1940"/>
              <a:gd name="T1" fmla="*/ 2147483647 h 1049"/>
              <a:gd name="T2" fmla="*/ 2147483647 w 1940"/>
              <a:gd name="T3" fmla="*/ 2147483647 h 1049"/>
              <a:gd name="T4" fmla="*/ 2147483647 w 1940"/>
              <a:gd name="T5" fmla="*/ 2147483647 h 1049"/>
              <a:gd name="T6" fmla="*/ 2147483647 w 1940"/>
              <a:gd name="T7" fmla="*/ 2147483647 h 1049"/>
              <a:gd name="T8" fmla="*/ 2147483647 w 1940"/>
              <a:gd name="T9" fmla="*/ 2147483647 h 1049"/>
              <a:gd name="T10" fmla="*/ 2147483647 w 1940"/>
              <a:gd name="T11" fmla="*/ 2147483647 h 1049"/>
              <a:gd name="T12" fmla="*/ 2147483647 w 1940"/>
              <a:gd name="T13" fmla="*/ 2147483647 h 1049"/>
              <a:gd name="T14" fmla="*/ 2147483647 w 1940"/>
              <a:gd name="T15" fmla="*/ 2147483647 h 1049"/>
              <a:gd name="T16" fmla="*/ 2147483647 w 1940"/>
              <a:gd name="T17" fmla="*/ 2147483647 h 1049"/>
              <a:gd name="T18" fmla="*/ 2147483647 w 1940"/>
              <a:gd name="T19" fmla="*/ 2147483647 h 1049"/>
              <a:gd name="T20" fmla="*/ 2147483647 w 1940"/>
              <a:gd name="T21" fmla="*/ 2147483647 h 1049"/>
              <a:gd name="T22" fmla="*/ 2147483647 w 1940"/>
              <a:gd name="T23" fmla="*/ 2147483647 h 1049"/>
              <a:gd name="T24" fmla="*/ 2147483647 w 1940"/>
              <a:gd name="T25" fmla="*/ 2147483647 h 1049"/>
              <a:gd name="T26" fmla="*/ 2147483647 w 1940"/>
              <a:gd name="T27" fmla="*/ 2147483647 h 1049"/>
              <a:gd name="T28" fmla="*/ 2147483647 w 1940"/>
              <a:gd name="T29" fmla="*/ 2147483647 h 1049"/>
              <a:gd name="T30" fmla="*/ 2147483647 w 1940"/>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00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547" name="Line 428"/>
          <p:cNvSpPr>
            <a:spLocks noChangeShapeType="1"/>
          </p:cNvSpPr>
          <p:nvPr/>
        </p:nvSpPr>
        <p:spPr bwMode="auto">
          <a:xfrm rot="16200000">
            <a:off x="7845425" y="5159376"/>
            <a:ext cx="523875" cy="139700"/>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548" name="Line 429"/>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549" name="Line 430"/>
          <p:cNvSpPr>
            <a:spLocks noChangeShapeType="1"/>
          </p:cNvSpPr>
          <p:nvPr/>
        </p:nvSpPr>
        <p:spPr bwMode="auto">
          <a:xfrm rot="16200000" flipH="1">
            <a:off x="8207749" y="5085976"/>
            <a:ext cx="8249" cy="183622"/>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550" name="Line 431"/>
          <p:cNvSpPr>
            <a:spLocks noChangeShapeType="1"/>
          </p:cNvSpPr>
          <p:nvPr/>
        </p:nvSpPr>
        <p:spPr bwMode="auto">
          <a:xfrm>
            <a:off x="7358063" y="4697413"/>
            <a:ext cx="390525" cy="184150"/>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51" name="Line 432"/>
          <p:cNvSpPr>
            <a:spLocks noChangeShapeType="1"/>
          </p:cNvSpPr>
          <p:nvPr/>
        </p:nvSpPr>
        <p:spPr bwMode="auto">
          <a:xfrm flipV="1">
            <a:off x="6737350" y="4684713"/>
            <a:ext cx="322263" cy="198437"/>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52" name="Line 433"/>
          <p:cNvSpPr>
            <a:spLocks noChangeShapeType="1"/>
          </p:cNvSpPr>
          <p:nvPr/>
        </p:nvSpPr>
        <p:spPr bwMode="auto">
          <a:xfrm flipV="1">
            <a:off x="6780213" y="4976813"/>
            <a:ext cx="971550" cy="0"/>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53" name="Line 435"/>
          <p:cNvSpPr>
            <a:spLocks noChangeShapeType="1"/>
          </p:cNvSpPr>
          <p:nvPr/>
        </p:nvSpPr>
        <p:spPr bwMode="auto">
          <a:xfrm>
            <a:off x="6100763" y="4773613"/>
            <a:ext cx="263525" cy="85725"/>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54" name="Line 436"/>
          <p:cNvSpPr>
            <a:spLocks noChangeShapeType="1"/>
          </p:cNvSpPr>
          <p:nvPr/>
        </p:nvSpPr>
        <p:spPr bwMode="auto">
          <a:xfrm flipV="1">
            <a:off x="5841999" y="4952398"/>
            <a:ext cx="548981" cy="157765"/>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55" name="Line 439"/>
          <p:cNvSpPr>
            <a:spLocks noChangeShapeType="1"/>
          </p:cNvSpPr>
          <p:nvPr/>
        </p:nvSpPr>
        <p:spPr bwMode="auto">
          <a:xfrm flipH="1">
            <a:off x="6278768" y="5070474"/>
            <a:ext cx="131556" cy="244045"/>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56" name="Line 440"/>
          <p:cNvSpPr>
            <a:spLocks noChangeShapeType="1"/>
          </p:cNvSpPr>
          <p:nvPr/>
        </p:nvSpPr>
        <p:spPr bwMode="auto">
          <a:xfrm flipH="1" flipV="1">
            <a:off x="6595002" y="5008500"/>
            <a:ext cx="67735" cy="261999"/>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57" name="Line 441"/>
          <p:cNvSpPr>
            <a:spLocks noChangeShapeType="1"/>
          </p:cNvSpPr>
          <p:nvPr/>
        </p:nvSpPr>
        <p:spPr bwMode="auto">
          <a:xfrm>
            <a:off x="6691914" y="5003401"/>
            <a:ext cx="555024" cy="319487"/>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58" name="Line 443"/>
          <p:cNvSpPr>
            <a:spLocks noChangeShapeType="1"/>
          </p:cNvSpPr>
          <p:nvPr/>
        </p:nvSpPr>
        <p:spPr bwMode="auto">
          <a:xfrm>
            <a:off x="6281738" y="3522663"/>
            <a:ext cx="0" cy="131762"/>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59" name="Line 444"/>
          <p:cNvSpPr>
            <a:spLocks noChangeShapeType="1"/>
          </p:cNvSpPr>
          <p:nvPr/>
        </p:nvSpPr>
        <p:spPr bwMode="auto">
          <a:xfrm flipV="1">
            <a:off x="7577138" y="2492375"/>
            <a:ext cx="123825" cy="87313"/>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60" name="Line 445"/>
          <p:cNvSpPr>
            <a:spLocks noChangeShapeType="1"/>
          </p:cNvSpPr>
          <p:nvPr/>
        </p:nvSpPr>
        <p:spPr bwMode="auto">
          <a:xfrm>
            <a:off x="7405688" y="2675613"/>
            <a:ext cx="0" cy="82550"/>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61" name="Line 446"/>
          <p:cNvSpPr>
            <a:spLocks noChangeShapeType="1"/>
          </p:cNvSpPr>
          <p:nvPr/>
        </p:nvSpPr>
        <p:spPr bwMode="auto">
          <a:xfrm flipV="1">
            <a:off x="7577138" y="2562225"/>
            <a:ext cx="263525" cy="288925"/>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62" name="Line 447"/>
          <p:cNvSpPr>
            <a:spLocks noChangeShapeType="1"/>
          </p:cNvSpPr>
          <p:nvPr/>
        </p:nvSpPr>
        <p:spPr bwMode="auto">
          <a:xfrm>
            <a:off x="7942263" y="2560638"/>
            <a:ext cx="0" cy="196850"/>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63" name="Line 448"/>
          <p:cNvSpPr>
            <a:spLocks noChangeShapeType="1"/>
          </p:cNvSpPr>
          <p:nvPr/>
        </p:nvSpPr>
        <p:spPr bwMode="auto">
          <a:xfrm>
            <a:off x="7596188" y="2867025"/>
            <a:ext cx="188912" cy="0"/>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64" name="Line 449"/>
          <p:cNvSpPr>
            <a:spLocks noChangeShapeType="1"/>
          </p:cNvSpPr>
          <p:nvPr/>
        </p:nvSpPr>
        <p:spPr bwMode="auto">
          <a:xfrm flipV="1">
            <a:off x="5891213" y="3733800"/>
            <a:ext cx="168275" cy="3175"/>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65" name="Line 450"/>
          <p:cNvSpPr>
            <a:spLocks noChangeShapeType="1"/>
          </p:cNvSpPr>
          <p:nvPr/>
        </p:nvSpPr>
        <p:spPr bwMode="auto">
          <a:xfrm>
            <a:off x="8150225" y="2857500"/>
            <a:ext cx="177800" cy="0"/>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66" name="Line 451"/>
          <p:cNvSpPr>
            <a:spLocks noChangeShapeType="1"/>
          </p:cNvSpPr>
          <p:nvPr/>
        </p:nvSpPr>
        <p:spPr bwMode="auto">
          <a:xfrm flipH="1">
            <a:off x="7296150" y="2933700"/>
            <a:ext cx="98425" cy="704850"/>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67" name="Line 452"/>
          <p:cNvSpPr>
            <a:spLocks noChangeShapeType="1"/>
          </p:cNvSpPr>
          <p:nvPr/>
        </p:nvSpPr>
        <p:spPr bwMode="auto">
          <a:xfrm flipH="1">
            <a:off x="7888288" y="2933700"/>
            <a:ext cx="111125" cy="727075"/>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68" name="Line 541"/>
          <p:cNvSpPr>
            <a:spLocks noChangeShapeType="1"/>
          </p:cNvSpPr>
          <p:nvPr/>
        </p:nvSpPr>
        <p:spPr bwMode="auto">
          <a:xfrm flipV="1">
            <a:off x="7272338" y="4075113"/>
            <a:ext cx="227012" cy="436562"/>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grpSp>
        <p:nvGrpSpPr>
          <p:cNvPr id="569" name="Group 590"/>
          <p:cNvGrpSpPr>
            <a:grpSpLocks/>
          </p:cNvGrpSpPr>
          <p:nvPr/>
        </p:nvGrpSpPr>
        <p:grpSpPr bwMode="auto">
          <a:xfrm flipH="1">
            <a:off x="5775325" y="4533900"/>
            <a:ext cx="414337" cy="373063"/>
            <a:chOff x="2839" y="3501"/>
            <a:chExt cx="755" cy="803"/>
          </a:xfrm>
        </p:grpSpPr>
        <p:pic>
          <p:nvPicPr>
            <p:cNvPr id="887" name="Picture 59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88" name="Freeform 59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xmlns="" w="9525" cap="flat" cmpd="sng">
                  <a:solidFill>
                    <a:srgbClr val="000000"/>
                  </a:solidFill>
                  <a:prstDash val="solid"/>
                  <a:round/>
                  <a:headEnd/>
                  <a:tailEnd/>
                </a14:hiddenLine>
              </a:ext>
            </a:extLst>
          </p:spPr>
          <p:txBody>
            <a:bodyPr wrap="none"/>
            <a:lstStyle/>
            <a:p>
              <a:endParaRPr lang="en-US" dirty="0"/>
            </a:p>
          </p:txBody>
        </p:sp>
      </p:grpSp>
      <p:grpSp>
        <p:nvGrpSpPr>
          <p:cNvPr id="570" name="Group 593"/>
          <p:cNvGrpSpPr>
            <a:grpSpLocks/>
          </p:cNvGrpSpPr>
          <p:nvPr/>
        </p:nvGrpSpPr>
        <p:grpSpPr bwMode="auto">
          <a:xfrm flipH="1">
            <a:off x="5457825" y="4954588"/>
            <a:ext cx="482600" cy="406400"/>
            <a:chOff x="2839" y="3501"/>
            <a:chExt cx="755" cy="803"/>
          </a:xfrm>
        </p:grpSpPr>
        <p:pic>
          <p:nvPicPr>
            <p:cNvPr id="885" name="Picture 594"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86" name="Freeform 595"/>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xmlns="" w="9525" cap="flat" cmpd="sng">
                  <a:solidFill>
                    <a:srgbClr val="000000"/>
                  </a:solidFill>
                  <a:prstDash val="solid"/>
                  <a:round/>
                  <a:headEnd/>
                  <a:tailEnd/>
                </a14:hiddenLine>
              </a:ext>
            </a:extLst>
          </p:spPr>
          <p:txBody>
            <a:bodyPr wrap="none"/>
            <a:lstStyle/>
            <a:p>
              <a:endParaRPr lang="en-US" dirty="0"/>
            </a:p>
          </p:txBody>
        </p:sp>
      </p:grpSp>
      <p:grpSp>
        <p:nvGrpSpPr>
          <p:cNvPr id="571" name="Group 596"/>
          <p:cNvGrpSpPr>
            <a:grpSpLocks/>
          </p:cNvGrpSpPr>
          <p:nvPr/>
        </p:nvGrpSpPr>
        <p:grpSpPr bwMode="auto">
          <a:xfrm flipH="1">
            <a:off x="5935663" y="5256213"/>
            <a:ext cx="427037" cy="349250"/>
            <a:chOff x="2839" y="3501"/>
            <a:chExt cx="755" cy="803"/>
          </a:xfrm>
        </p:grpSpPr>
        <p:pic>
          <p:nvPicPr>
            <p:cNvPr id="883" name="Picture 597"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84" name="Freeform 59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xmlns="" w="9525" cap="flat" cmpd="sng">
                  <a:solidFill>
                    <a:srgbClr val="000000"/>
                  </a:solidFill>
                  <a:prstDash val="solid"/>
                  <a:round/>
                  <a:headEnd/>
                  <a:tailEnd/>
                </a14:hiddenLine>
              </a:ext>
            </a:extLst>
          </p:spPr>
          <p:txBody>
            <a:bodyPr wrap="none"/>
            <a:lstStyle/>
            <a:p>
              <a:endParaRPr lang="en-US" dirty="0"/>
            </a:p>
          </p:txBody>
        </p:sp>
      </p:grpSp>
      <p:grpSp>
        <p:nvGrpSpPr>
          <p:cNvPr id="572" name="Group 599"/>
          <p:cNvGrpSpPr>
            <a:grpSpLocks/>
          </p:cNvGrpSpPr>
          <p:nvPr/>
        </p:nvGrpSpPr>
        <p:grpSpPr bwMode="auto">
          <a:xfrm>
            <a:off x="6550025" y="5238750"/>
            <a:ext cx="427037" cy="350838"/>
            <a:chOff x="2839" y="3501"/>
            <a:chExt cx="755" cy="803"/>
          </a:xfrm>
        </p:grpSpPr>
        <p:pic>
          <p:nvPicPr>
            <p:cNvPr id="881" name="Picture 600"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82" name="Freeform 60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xmlns="" w="9525" cap="flat" cmpd="sng">
                  <a:solidFill>
                    <a:srgbClr val="000000"/>
                  </a:solidFill>
                  <a:prstDash val="solid"/>
                  <a:round/>
                  <a:headEnd/>
                  <a:tailEnd/>
                </a14:hiddenLine>
              </a:ext>
            </a:extLst>
          </p:spPr>
          <p:txBody>
            <a:bodyPr wrap="none"/>
            <a:lstStyle/>
            <a:p>
              <a:endParaRPr lang="en-US" dirty="0"/>
            </a:p>
          </p:txBody>
        </p:sp>
      </p:grpSp>
      <p:pic>
        <p:nvPicPr>
          <p:cNvPr id="573" name="Picture 603" descr="car_icon_sm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62715" y="1803458"/>
            <a:ext cx="849312" cy="168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574" name="Group 652"/>
          <p:cNvGrpSpPr>
            <a:grpSpLocks/>
          </p:cNvGrpSpPr>
          <p:nvPr/>
        </p:nvGrpSpPr>
        <p:grpSpPr bwMode="auto">
          <a:xfrm>
            <a:off x="5613400" y="1546225"/>
            <a:ext cx="415925" cy="385763"/>
            <a:chOff x="2751" y="1851"/>
            <a:chExt cx="462" cy="478"/>
          </a:xfrm>
        </p:grpSpPr>
        <p:pic>
          <p:nvPicPr>
            <p:cNvPr id="879" name="Picture 653" descr="iphone_stylized_sm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80" name="Picture 65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579" name="Line 693"/>
          <p:cNvSpPr>
            <a:spLocks noChangeShapeType="1"/>
          </p:cNvSpPr>
          <p:nvPr/>
        </p:nvSpPr>
        <p:spPr bwMode="auto">
          <a:xfrm>
            <a:off x="8345488" y="2855912"/>
            <a:ext cx="305034" cy="259"/>
          </a:xfrm>
          <a:prstGeom prst="line">
            <a:avLst/>
          </a:prstGeom>
          <a:noFill/>
          <a:ln w="25400">
            <a:solidFill>
              <a:srgbClr val="CC0000"/>
            </a:solidFill>
            <a:prstDash val="sysDash"/>
            <a:round/>
            <a:headEnd/>
            <a:tailEnd/>
          </a:ln>
          <a:extLst>
            <a:ext uri="{909E8E84-426E-40dd-AFC4-6F175D3DCCD1}">
              <a14:hiddenFill xmlns:a14="http://schemas.microsoft.com/office/drawing/2010/main" xmlns="">
                <a:noFill/>
              </a14:hiddenFill>
            </a:ext>
          </a:extLst>
        </p:spPr>
        <p:txBody>
          <a:bodyPr/>
          <a:lstStyle/>
          <a:p>
            <a:endParaRPr lang="en-US" dirty="0"/>
          </a:p>
        </p:txBody>
      </p:sp>
      <p:grpSp>
        <p:nvGrpSpPr>
          <p:cNvPr id="588" name="Group 776"/>
          <p:cNvGrpSpPr>
            <a:grpSpLocks/>
          </p:cNvGrpSpPr>
          <p:nvPr/>
        </p:nvGrpSpPr>
        <p:grpSpPr bwMode="auto">
          <a:xfrm>
            <a:off x="5611813" y="3500438"/>
            <a:ext cx="506412" cy="352425"/>
            <a:chOff x="2967" y="478"/>
            <a:chExt cx="788" cy="625"/>
          </a:xfrm>
        </p:grpSpPr>
        <p:pic>
          <p:nvPicPr>
            <p:cNvPr id="781" name="Picture 777" descr="access_point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82" name="Picture 778" descr="antenna_radiation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589" name="Group 779"/>
          <p:cNvGrpSpPr>
            <a:grpSpLocks/>
          </p:cNvGrpSpPr>
          <p:nvPr/>
        </p:nvGrpSpPr>
        <p:grpSpPr bwMode="auto">
          <a:xfrm>
            <a:off x="7132638" y="5003800"/>
            <a:ext cx="563562" cy="420688"/>
            <a:chOff x="2967" y="478"/>
            <a:chExt cx="788" cy="625"/>
          </a:xfrm>
        </p:grpSpPr>
        <p:pic>
          <p:nvPicPr>
            <p:cNvPr id="779" name="Picture 780" descr="access_point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80" name="Picture 781" descr="antenna_radiation_styliz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590" name="Group 523"/>
          <p:cNvGrpSpPr>
            <a:grpSpLocks/>
          </p:cNvGrpSpPr>
          <p:nvPr/>
        </p:nvGrpSpPr>
        <p:grpSpPr bwMode="auto">
          <a:xfrm>
            <a:off x="5890114" y="1844675"/>
            <a:ext cx="457200" cy="733152"/>
            <a:chOff x="6061075" y="1844675"/>
            <a:chExt cx="457200" cy="733152"/>
          </a:xfrm>
        </p:grpSpPr>
        <p:sp>
          <p:nvSpPr>
            <p:cNvPr id="759" name="Line 426"/>
            <p:cNvSpPr>
              <a:spLocks noChangeShapeType="1"/>
            </p:cNvSpPr>
            <p:nvPr/>
          </p:nvSpPr>
          <p:spPr bwMode="auto">
            <a:xfrm>
              <a:off x="6289675" y="2403475"/>
              <a:ext cx="227964" cy="174352"/>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grpSp>
          <p:nvGrpSpPr>
            <p:cNvPr id="760" name="Group 782"/>
            <p:cNvGrpSpPr>
              <a:grpSpLocks/>
            </p:cNvGrpSpPr>
            <p:nvPr/>
          </p:nvGrpSpPr>
          <p:grpSpPr bwMode="auto">
            <a:xfrm>
              <a:off x="6061075" y="1844675"/>
              <a:ext cx="457200" cy="631825"/>
              <a:chOff x="742" y="2409"/>
              <a:chExt cx="576" cy="881"/>
            </a:xfrm>
          </p:grpSpPr>
          <p:grpSp>
            <p:nvGrpSpPr>
              <p:cNvPr id="761" name="Group 783"/>
              <p:cNvGrpSpPr>
                <a:grpSpLocks/>
              </p:cNvGrpSpPr>
              <p:nvPr/>
            </p:nvGrpSpPr>
            <p:grpSpPr bwMode="auto">
              <a:xfrm>
                <a:off x="832" y="2643"/>
                <a:ext cx="376" cy="647"/>
                <a:chOff x="3130" y="3288"/>
                <a:chExt cx="410" cy="742"/>
              </a:xfrm>
            </p:grpSpPr>
            <p:sp>
              <p:nvSpPr>
                <p:cNvPr id="764"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765"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766"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767"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768"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769"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770"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771"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772"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773"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774"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775"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776"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777"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778"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grpSp>
          <p:pic>
            <p:nvPicPr>
              <p:cNvPr id="762" name="Picture 799" descr="cell_tower_radiation copy"/>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63" name="Oval 800"/>
              <p:cNvSpPr>
                <a:spLocks noChangeArrowheads="1"/>
              </p:cNvSpPr>
              <p:nvPr/>
            </p:nvSpPr>
            <p:spPr bwMode="auto">
              <a:xfrm>
                <a:off x="986" y="2597"/>
                <a:ext cx="66" cy="69"/>
              </a:xfrm>
              <a:prstGeom prst="ellipse">
                <a:avLst/>
              </a:prstGeom>
              <a:solidFill>
                <a:schemeClr val="tx2"/>
              </a:solidFill>
              <a:ln w="9525">
                <a:solidFill>
                  <a:schemeClr val="tx1"/>
                </a:solidFill>
                <a:round/>
                <a:headEnd/>
                <a:tailEnd/>
              </a:ln>
            </p:spPr>
            <p:txBody>
              <a:bodyPr wrap="none" anchor="ctr"/>
              <a:lstStyle/>
              <a:p>
                <a:endParaRPr lang="en-US" dirty="0"/>
              </a:p>
            </p:txBody>
          </p:sp>
        </p:grpSp>
      </p:grpSp>
      <p:grpSp>
        <p:nvGrpSpPr>
          <p:cNvPr id="591" name="Group 950"/>
          <p:cNvGrpSpPr>
            <a:grpSpLocks/>
          </p:cNvGrpSpPr>
          <p:nvPr/>
        </p:nvGrpSpPr>
        <p:grpSpPr bwMode="auto">
          <a:xfrm>
            <a:off x="8240713" y="5002213"/>
            <a:ext cx="227012" cy="481013"/>
            <a:chOff x="4140" y="429"/>
            <a:chExt cx="1425" cy="2396"/>
          </a:xfrm>
        </p:grpSpPr>
        <p:sp>
          <p:nvSpPr>
            <p:cNvPr id="727" name="Freeform 951"/>
            <p:cNvSpPr>
              <a:spLocks/>
            </p:cNvSpPr>
            <p:nvPr/>
          </p:nvSpPr>
          <p:spPr bwMode="auto">
            <a:xfrm>
              <a:off x="5268" y="433"/>
              <a:ext cx="283" cy="2286"/>
            </a:xfrm>
            <a:custGeom>
              <a:avLst/>
              <a:gdLst>
                <a:gd name="T0" fmla="*/ 4 w 354"/>
                <a:gd name="T1" fmla="*/ 0 h 2742"/>
                <a:gd name="T2" fmla="*/ 19 w 354"/>
                <a:gd name="T3" fmla="*/ 32 h 2742"/>
                <a:gd name="T4" fmla="*/ 19 w 354"/>
                <a:gd name="T5" fmla="*/ 246 h 2742"/>
                <a:gd name="T6" fmla="*/ 0 w 354"/>
                <a:gd name="T7" fmla="*/ 258 h 2742"/>
                <a:gd name="T8" fmla="*/ 4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728"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p>
          </p:txBody>
        </p:sp>
        <p:sp>
          <p:nvSpPr>
            <p:cNvPr id="729" name="Freeform 953"/>
            <p:cNvSpPr>
              <a:spLocks/>
            </p:cNvSpPr>
            <p:nvPr/>
          </p:nvSpPr>
          <p:spPr bwMode="auto">
            <a:xfrm>
              <a:off x="5321" y="570"/>
              <a:ext cx="169" cy="2115"/>
            </a:xfrm>
            <a:custGeom>
              <a:avLst/>
              <a:gdLst>
                <a:gd name="T0" fmla="*/ 2 w 211"/>
                <a:gd name="T1" fmla="*/ 0 h 2537"/>
                <a:gd name="T2" fmla="*/ 11 w 211"/>
                <a:gd name="T3" fmla="*/ 21 h 2537"/>
                <a:gd name="T4" fmla="*/ 2 w 211"/>
                <a:gd name="T5" fmla="*/ 23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730" name="Freeform 954"/>
            <p:cNvSpPr>
              <a:spLocks/>
            </p:cNvSpPr>
            <p:nvPr/>
          </p:nvSpPr>
          <p:spPr bwMode="auto">
            <a:xfrm>
              <a:off x="5284" y="1640"/>
              <a:ext cx="263" cy="189"/>
            </a:xfrm>
            <a:custGeom>
              <a:avLst/>
              <a:gdLst>
                <a:gd name="T0" fmla="*/ 2 w 328"/>
                <a:gd name="T1" fmla="*/ 0 h 226"/>
                <a:gd name="T2" fmla="*/ 18 w 328"/>
                <a:gd name="T3" fmla="*/ 13 h 226"/>
                <a:gd name="T4" fmla="*/ 18 w 328"/>
                <a:gd name="T5" fmla="*/ 23 h 226"/>
                <a:gd name="T6" fmla="*/ 0 w 328"/>
                <a:gd name="T7" fmla="*/ 9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731"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en-US" dirty="0"/>
            </a:p>
          </p:txBody>
        </p:sp>
        <p:grpSp>
          <p:nvGrpSpPr>
            <p:cNvPr id="732" name="Group 956"/>
            <p:cNvGrpSpPr>
              <a:grpSpLocks/>
            </p:cNvGrpSpPr>
            <p:nvPr/>
          </p:nvGrpSpPr>
          <p:grpSpPr bwMode="auto">
            <a:xfrm>
              <a:off x="4749" y="668"/>
              <a:ext cx="581" cy="145"/>
              <a:chOff x="614" y="2568"/>
              <a:chExt cx="725" cy="139"/>
            </a:xfrm>
          </p:grpSpPr>
          <p:sp>
            <p:nvSpPr>
              <p:cNvPr id="757"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sp>
            <p:nvSpPr>
              <p:cNvPr id="758"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grpSp>
        <p:sp>
          <p:nvSpPr>
            <p:cNvPr id="733"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en-US" dirty="0"/>
            </a:p>
          </p:txBody>
        </p:sp>
        <p:grpSp>
          <p:nvGrpSpPr>
            <p:cNvPr id="734" name="Group 960"/>
            <p:cNvGrpSpPr>
              <a:grpSpLocks/>
            </p:cNvGrpSpPr>
            <p:nvPr/>
          </p:nvGrpSpPr>
          <p:grpSpPr bwMode="auto">
            <a:xfrm>
              <a:off x="4747" y="994"/>
              <a:ext cx="581" cy="134"/>
              <a:chOff x="614" y="2568"/>
              <a:chExt cx="725" cy="139"/>
            </a:xfrm>
          </p:grpSpPr>
          <p:sp>
            <p:nvSpPr>
              <p:cNvPr id="755"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sp>
            <p:nvSpPr>
              <p:cNvPr id="756"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grpSp>
        <p:sp>
          <p:nvSpPr>
            <p:cNvPr id="735"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en-US" dirty="0"/>
            </a:p>
          </p:txBody>
        </p:sp>
        <p:sp>
          <p:nvSpPr>
            <p:cNvPr id="736"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en-US" dirty="0"/>
            </a:p>
          </p:txBody>
        </p:sp>
        <p:grpSp>
          <p:nvGrpSpPr>
            <p:cNvPr id="737" name="Group 965"/>
            <p:cNvGrpSpPr>
              <a:grpSpLocks/>
            </p:cNvGrpSpPr>
            <p:nvPr/>
          </p:nvGrpSpPr>
          <p:grpSpPr bwMode="auto">
            <a:xfrm>
              <a:off x="4735" y="1627"/>
              <a:ext cx="582" cy="151"/>
              <a:chOff x="614" y="2568"/>
              <a:chExt cx="725" cy="139"/>
            </a:xfrm>
          </p:grpSpPr>
          <p:sp>
            <p:nvSpPr>
              <p:cNvPr id="753"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sp>
            <p:nvSpPr>
              <p:cNvPr id="754"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grpSp>
        <p:sp>
          <p:nvSpPr>
            <p:cNvPr id="738" name="Freeform 968"/>
            <p:cNvSpPr>
              <a:spLocks/>
            </p:cNvSpPr>
            <p:nvPr/>
          </p:nvSpPr>
          <p:spPr bwMode="auto">
            <a:xfrm>
              <a:off x="5288" y="1354"/>
              <a:ext cx="263" cy="188"/>
            </a:xfrm>
            <a:custGeom>
              <a:avLst/>
              <a:gdLst>
                <a:gd name="T0" fmla="*/ 2 w 328"/>
                <a:gd name="T1" fmla="*/ 0 h 226"/>
                <a:gd name="T2" fmla="*/ 18 w 328"/>
                <a:gd name="T3" fmla="*/ 12 h 226"/>
                <a:gd name="T4" fmla="*/ 18 w 328"/>
                <a:gd name="T5" fmla="*/ 21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nvGrpSpPr>
            <p:cNvPr id="739" name="Group 969"/>
            <p:cNvGrpSpPr>
              <a:grpSpLocks/>
            </p:cNvGrpSpPr>
            <p:nvPr/>
          </p:nvGrpSpPr>
          <p:grpSpPr bwMode="auto">
            <a:xfrm>
              <a:off x="4739" y="1327"/>
              <a:ext cx="582" cy="139"/>
              <a:chOff x="614" y="2568"/>
              <a:chExt cx="725" cy="139"/>
            </a:xfrm>
          </p:grpSpPr>
          <p:sp>
            <p:nvSpPr>
              <p:cNvPr id="751"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sp>
            <p:nvSpPr>
              <p:cNvPr id="752"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grpSp>
        <p:sp>
          <p:nvSpPr>
            <p:cNvPr id="740"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dirty="0"/>
            </a:p>
          </p:txBody>
        </p:sp>
        <p:sp>
          <p:nvSpPr>
            <p:cNvPr id="741" name="Freeform 973"/>
            <p:cNvSpPr>
              <a:spLocks/>
            </p:cNvSpPr>
            <p:nvPr/>
          </p:nvSpPr>
          <p:spPr bwMode="auto">
            <a:xfrm>
              <a:off x="5312" y="1007"/>
              <a:ext cx="237" cy="213"/>
            </a:xfrm>
            <a:custGeom>
              <a:avLst/>
              <a:gdLst>
                <a:gd name="T0" fmla="*/ 2 w 296"/>
                <a:gd name="T1" fmla="*/ 0 h 256"/>
                <a:gd name="T2" fmla="*/ 17 w 296"/>
                <a:gd name="T3" fmla="*/ 12 h 256"/>
                <a:gd name="T4" fmla="*/ 17 w 296"/>
                <a:gd name="T5" fmla="*/ 23 h 256"/>
                <a:gd name="T6" fmla="*/ 0 w 296"/>
                <a:gd name="T7" fmla="*/ 8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742" name="Freeform 974"/>
            <p:cNvSpPr>
              <a:spLocks/>
            </p:cNvSpPr>
            <p:nvPr/>
          </p:nvSpPr>
          <p:spPr bwMode="auto">
            <a:xfrm>
              <a:off x="5315" y="680"/>
              <a:ext cx="244" cy="240"/>
            </a:xfrm>
            <a:custGeom>
              <a:avLst/>
              <a:gdLst>
                <a:gd name="T0" fmla="*/ 0 w 304"/>
                <a:gd name="T1" fmla="*/ 0 h 288"/>
                <a:gd name="T2" fmla="*/ 18 w 304"/>
                <a:gd name="T3" fmla="*/ 16 h 288"/>
                <a:gd name="T4" fmla="*/ 16 w 304"/>
                <a:gd name="T5" fmla="*/ 28 h 288"/>
                <a:gd name="T6" fmla="*/ 2 w 304"/>
                <a:gd name="T7" fmla="*/ 1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743"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sp>
          <p:nvSpPr>
            <p:cNvPr id="744" name="Freeform 976"/>
            <p:cNvSpPr>
              <a:spLocks/>
            </p:cNvSpPr>
            <p:nvPr/>
          </p:nvSpPr>
          <p:spPr bwMode="auto">
            <a:xfrm>
              <a:off x="5302" y="2614"/>
              <a:ext cx="245" cy="200"/>
            </a:xfrm>
            <a:custGeom>
              <a:avLst/>
              <a:gdLst>
                <a:gd name="T0" fmla="*/ 0 w 306"/>
                <a:gd name="T1" fmla="*/ 11 h 240"/>
                <a:gd name="T2" fmla="*/ 2 w 306"/>
                <a:gd name="T3" fmla="*/ 23 h 240"/>
                <a:gd name="T4" fmla="*/ 18 w 306"/>
                <a:gd name="T5" fmla="*/ 11 h 240"/>
                <a:gd name="T6" fmla="*/ 17 w 306"/>
                <a:gd name="T7" fmla="*/ 0 h 240"/>
                <a:gd name="T8" fmla="*/ 0 w 306"/>
                <a:gd name="T9" fmla="*/ 11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745"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en-US" dirty="0"/>
            </a:p>
          </p:txBody>
        </p:sp>
        <p:sp>
          <p:nvSpPr>
            <p:cNvPr id="746"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dirty="0"/>
            </a:p>
          </p:txBody>
        </p:sp>
        <p:sp>
          <p:nvSpPr>
            <p:cNvPr id="747"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sp>
          <p:nvSpPr>
            <p:cNvPr id="748"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algn="ctr" eaLnBrk="1" hangingPunct="1"/>
              <a:endParaRPr lang="en-US" sz="1800" dirty="0">
                <a:solidFill>
                  <a:srgbClr val="FF0000"/>
                </a:solidFill>
              </a:endParaRPr>
            </a:p>
          </p:txBody>
        </p:sp>
        <p:sp>
          <p:nvSpPr>
            <p:cNvPr id="749"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sp>
          <p:nvSpPr>
            <p:cNvPr id="750"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en-US" dirty="0"/>
            </a:p>
          </p:txBody>
        </p:sp>
      </p:grpSp>
      <p:grpSp>
        <p:nvGrpSpPr>
          <p:cNvPr id="592" name="Group 983"/>
          <p:cNvGrpSpPr>
            <a:grpSpLocks/>
          </p:cNvGrpSpPr>
          <p:nvPr/>
        </p:nvGrpSpPr>
        <p:grpSpPr bwMode="auto">
          <a:xfrm>
            <a:off x="7924800" y="5303838"/>
            <a:ext cx="227012" cy="481013"/>
            <a:chOff x="4140" y="429"/>
            <a:chExt cx="1425" cy="2396"/>
          </a:xfrm>
        </p:grpSpPr>
        <p:sp>
          <p:nvSpPr>
            <p:cNvPr id="695" name="Freeform 984"/>
            <p:cNvSpPr>
              <a:spLocks/>
            </p:cNvSpPr>
            <p:nvPr/>
          </p:nvSpPr>
          <p:spPr bwMode="auto">
            <a:xfrm>
              <a:off x="5268" y="433"/>
              <a:ext cx="283" cy="2286"/>
            </a:xfrm>
            <a:custGeom>
              <a:avLst/>
              <a:gdLst>
                <a:gd name="T0" fmla="*/ 4 w 354"/>
                <a:gd name="T1" fmla="*/ 0 h 2742"/>
                <a:gd name="T2" fmla="*/ 19 w 354"/>
                <a:gd name="T3" fmla="*/ 32 h 2742"/>
                <a:gd name="T4" fmla="*/ 19 w 354"/>
                <a:gd name="T5" fmla="*/ 246 h 2742"/>
                <a:gd name="T6" fmla="*/ 0 w 354"/>
                <a:gd name="T7" fmla="*/ 258 h 2742"/>
                <a:gd name="T8" fmla="*/ 4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96" name="Rectangle 985"/>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p>
          </p:txBody>
        </p:sp>
        <p:sp>
          <p:nvSpPr>
            <p:cNvPr id="697" name="Freeform 986"/>
            <p:cNvSpPr>
              <a:spLocks/>
            </p:cNvSpPr>
            <p:nvPr/>
          </p:nvSpPr>
          <p:spPr bwMode="auto">
            <a:xfrm>
              <a:off x="5321" y="570"/>
              <a:ext cx="169" cy="2115"/>
            </a:xfrm>
            <a:custGeom>
              <a:avLst/>
              <a:gdLst>
                <a:gd name="T0" fmla="*/ 2 w 211"/>
                <a:gd name="T1" fmla="*/ 0 h 2537"/>
                <a:gd name="T2" fmla="*/ 11 w 211"/>
                <a:gd name="T3" fmla="*/ 21 h 2537"/>
                <a:gd name="T4" fmla="*/ 2 w 211"/>
                <a:gd name="T5" fmla="*/ 23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98" name="Freeform 987"/>
            <p:cNvSpPr>
              <a:spLocks/>
            </p:cNvSpPr>
            <p:nvPr/>
          </p:nvSpPr>
          <p:spPr bwMode="auto">
            <a:xfrm>
              <a:off x="5284" y="1640"/>
              <a:ext cx="263" cy="189"/>
            </a:xfrm>
            <a:custGeom>
              <a:avLst/>
              <a:gdLst>
                <a:gd name="T0" fmla="*/ 2 w 328"/>
                <a:gd name="T1" fmla="*/ 0 h 226"/>
                <a:gd name="T2" fmla="*/ 18 w 328"/>
                <a:gd name="T3" fmla="*/ 13 h 226"/>
                <a:gd name="T4" fmla="*/ 18 w 328"/>
                <a:gd name="T5" fmla="*/ 23 h 226"/>
                <a:gd name="T6" fmla="*/ 0 w 328"/>
                <a:gd name="T7" fmla="*/ 9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99" name="Rectangle 988"/>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en-US" dirty="0"/>
            </a:p>
          </p:txBody>
        </p:sp>
        <p:grpSp>
          <p:nvGrpSpPr>
            <p:cNvPr id="700" name="Group 989"/>
            <p:cNvGrpSpPr>
              <a:grpSpLocks/>
            </p:cNvGrpSpPr>
            <p:nvPr/>
          </p:nvGrpSpPr>
          <p:grpSpPr bwMode="auto">
            <a:xfrm>
              <a:off x="4749" y="668"/>
              <a:ext cx="581" cy="145"/>
              <a:chOff x="614" y="2568"/>
              <a:chExt cx="725" cy="139"/>
            </a:xfrm>
          </p:grpSpPr>
          <p:sp>
            <p:nvSpPr>
              <p:cNvPr id="725" name="AutoShape 990"/>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sp>
            <p:nvSpPr>
              <p:cNvPr id="726" name="AutoShape 991"/>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grpSp>
        <p:sp>
          <p:nvSpPr>
            <p:cNvPr id="701" name="Rectangle 992"/>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en-US" dirty="0"/>
            </a:p>
          </p:txBody>
        </p:sp>
        <p:grpSp>
          <p:nvGrpSpPr>
            <p:cNvPr id="702" name="Group 993"/>
            <p:cNvGrpSpPr>
              <a:grpSpLocks/>
            </p:cNvGrpSpPr>
            <p:nvPr/>
          </p:nvGrpSpPr>
          <p:grpSpPr bwMode="auto">
            <a:xfrm>
              <a:off x="4747" y="994"/>
              <a:ext cx="581" cy="134"/>
              <a:chOff x="614" y="2568"/>
              <a:chExt cx="725" cy="139"/>
            </a:xfrm>
          </p:grpSpPr>
          <p:sp>
            <p:nvSpPr>
              <p:cNvPr id="723" name="AutoShape 994"/>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sp>
            <p:nvSpPr>
              <p:cNvPr id="724" name="AutoShape 995"/>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grpSp>
        <p:sp>
          <p:nvSpPr>
            <p:cNvPr id="703" name="Rectangle 996"/>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en-US" dirty="0"/>
            </a:p>
          </p:txBody>
        </p:sp>
        <p:sp>
          <p:nvSpPr>
            <p:cNvPr id="704" name="Rectangle 997"/>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en-US" dirty="0"/>
            </a:p>
          </p:txBody>
        </p:sp>
        <p:grpSp>
          <p:nvGrpSpPr>
            <p:cNvPr id="705" name="Group 998"/>
            <p:cNvGrpSpPr>
              <a:grpSpLocks/>
            </p:cNvGrpSpPr>
            <p:nvPr/>
          </p:nvGrpSpPr>
          <p:grpSpPr bwMode="auto">
            <a:xfrm>
              <a:off x="4735" y="1627"/>
              <a:ext cx="582" cy="151"/>
              <a:chOff x="614" y="2568"/>
              <a:chExt cx="725" cy="139"/>
            </a:xfrm>
          </p:grpSpPr>
          <p:sp>
            <p:nvSpPr>
              <p:cNvPr id="721" name="AutoShape 999"/>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sp>
            <p:nvSpPr>
              <p:cNvPr id="722" name="AutoShape 1000"/>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grpSp>
        <p:sp>
          <p:nvSpPr>
            <p:cNvPr id="706" name="Freeform 1001"/>
            <p:cNvSpPr>
              <a:spLocks/>
            </p:cNvSpPr>
            <p:nvPr/>
          </p:nvSpPr>
          <p:spPr bwMode="auto">
            <a:xfrm>
              <a:off x="5288" y="1354"/>
              <a:ext cx="263" cy="188"/>
            </a:xfrm>
            <a:custGeom>
              <a:avLst/>
              <a:gdLst>
                <a:gd name="T0" fmla="*/ 2 w 328"/>
                <a:gd name="T1" fmla="*/ 0 h 226"/>
                <a:gd name="T2" fmla="*/ 18 w 328"/>
                <a:gd name="T3" fmla="*/ 12 h 226"/>
                <a:gd name="T4" fmla="*/ 18 w 328"/>
                <a:gd name="T5" fmla="*/ 21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nvGrpSpPr>
            <p:cNvPr id="707" name="Group 1002"/>
            <p:cNvGrpSpPr>
              <a:grpSpLocks/>
            </p:cNvGrpSpPr>
            <p:nvPr/>
          </p:nvGrpSpPr>
          <p:grpSpPr bwMode="auto">
            <a:xfrm>
              <a:off x="4739" y="1327"/>
              <a:ext cx="582" cy="139"/>
              <a:chOff x="614" y="2568"/>
              <a:chExt cx="725" cy="139"/>
            </a:xfrm>
          </p:grpSpPr>
          <p:sp>
            <p:nvSpPr>
              <p:cNvPr id="719" name="AutoShape 1003"/>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sp>
            <p:nvSpPr>
              <p:cNvPr id="720" name="AutoShape 1004"/>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grpSp>
        <p:sp>
          <p:nvSpPr>
            <p:cNvPr id="708" name="Rectangle 1005"/>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dirty="0"/>
            </a:p>
          </p:txBody>
        </p:sp>
        <p:sp>
          <p:nvSpPr>
            <p:cNvPr id="709" name="Freeform 1006"/>
            <p:cNvSpPr>
              <a:spLocks/>
            </p:cNvSpPr>
            <p:nvPr/>
          </p:nvSpPr>
          <p:spPr bwMode="auto">
            <a:xfrm>
              <a:off x="5312" y="1007"/>
              <a:ext cx="237" cy="213"/>
            </a:xfrm>
            <a:custGeom>
              <a:avLst/>
              <a:gdLst>
                <a:gd name="T0" fmla="*/ 2 w 296"/>
                <a:gd name="T1" fmla="*/ 0 h 256"/>
                <a:gd name="T2" fmla="*/ 17 w 296"/>
                <a:gd name="T3" fmla="*/ 12 h 256"/>
                <a:gd name="T4" fmla="*/ 17 w 296"/>
                <a:gd name="T5" fmla="*/ 23 h 256"/>
                <a:gd name="T6" fmla="*/ 0 w 296"/>
                <a:gd name="T7" fmla="*/ 8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710" name="Freeform 1007"/>
            <p:cNvSpPr>
              <a:spLocks/>
            </p:cNvSpPr>
            <p:nvPr/>
          </p:nvSpPr>
          <p:spPr bwMode="auto">
            <a:xfrm>
              <a:off x="5315" y="680"/>
              <a:ext cx="244" cy="240"/>
            </a:xfrm>
            <a:custGeom>
              <a:avLst/>
              <a:gdLst>
                <a:gd name="T0" fmla="*/ 0 w 304"/>
                <a:gd name="T1" fmla="*/ 0 h 288"/>
                <a:gd name="T2" fmla="*/ 18 w 304"/>
                <a:gd name="T3" fmla="*/ 16 h 288"/>
                <a:gd name="T4" fmla="*/ 16 w 304"/>
                <a:gd name="T5" fmla="*/ 28 h 288"/>
                <a:gd name="T6" fmla="*/ 2 w 304"/>
                <a:gd name="T7" fmla="*/ 1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711" name="Oval 1008"/>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sp>
          <p:nvSpPr>
            <p:cNvPr id="712" name="Freeform 1009"/>
            <p:cNvSpPr>
              <a:spLocks/>
            </p:cNvSpPr>
            <p:nvPr/>
          </p:nvSpPr>
          <p:spPr bwMode="auto">
            <a:xfrm>
              <a:off x="5302" y="2614"/>
              <a:ext cx="245" cy="200"/>
            </a:xfrm>
            <a:custGeom>
              <a:avLst/>
              <a:gdLst>
                <a:gd name="T0" fmla="*/ 0 w 306"/>
                <a:gd name="T1" fmla="*/ 11 h 240"/>
                <a:gd name="T2" fmla="*/ 2 w 306"/>
                <a:gd name="T3" fmla="*/ 23 h 240"/>
                <a:gd name="T4" fmla="*/ 18 w 306"/>
                <a:gd name="T5" fmla="*/ 11 h 240"/>
                <a:gd name="T6" fmla="*/ 17 w 306"/>
                <a:gd name="T7" fmla="*/ 0 h 240"/>
                <a:gd name="T8" fmla="*/ 0 w 306"/>
                <a:gd name="T9" fmla="*/ 11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713" name="AutoShape 1010"/>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en-US" dirty="0"/>
            </a:p>
          </p:txBody>
        </p:sp>
        <p:sp>
          <p:nvSpPr>
            <p:cNvPr id="714" name="AutoShape 1011"/>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dirty="0"/>
            </a:p>
          </p:txBody>
        </p:sp>
        <p:sp>
          <p:nvSpPr>
            <p:cNvPr id="715" name="Oval 1012"/>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sp>
          <p:nvSpPr>
            <p:cNvPr id="716" name="Oval 1013"/>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algn="ctr" eaLnBrk="1" hangingPunct="1"/>
              <a:endParaRPr lang="en-US" sz="1800" dirty="0">
                <a:solidFill>
                  <a:srgbClr val="FF0000"/>
                </a:solidFill>
              </a:endParaRPr>
            </a:p>
          </p:txBody>
        </p:sp>
        <p:sp>
          <p:nvSpPr>
            <p:cNvPr id="717" name="Oval 1014"/>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sp>
          <p:nvSpPr>
            <p:cNvPr id="718" name="Rectangle 1015"/>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en-US" dirty="0"/>
            </a:p>
          </p:txBody>
        </p:sp>
      </p:grpSp>
      <p:pic>
        <p:nvPicPr>
          <p:cNvPr id="593" name="Picture 1017" descr="antenna_stylize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02250" y="2043113"/>
            <a:ext cx="530702" cy="2243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94" name="Picture 1018" descr="laptop_keyboard"/>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09064" flipH="1">
            <a:off x="5327957" y="2291590"/>
            <a:ext cx="437221" cy="1595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95" name="Freeform 1019"/>
          <p:cNvSpPr>
            <a:spLocks/>
          </p:cNvSpPr>
          <p:nvPr/>
        </p:nvSpPr>
        <p:spPr bwMode="auto">
          <a:xfrm>
            <a:off x="5472854" y="2136804"/>
            <a:ext cx="351919" cy="208167"/>
          </a:xfrm>
          <a:custGeom>
            <a:avLst/>
            <a:gdLst>
              <a:gd name="T0" fmla="*/ 6573757 w 2982"/>
              <a:gd name="T1" fmla="*/ 0 h 2442"/>
              <a:gd name="T2" fmla="*/ 0 w 2982"/>
              <a:gd name="T3" fmla="*/ 2477886 h 2442"/>
              <a:gd name="T4" fmla="*/ 26294911 w 2982"/>
              <a:gd name="T5" fmla="*/ 3095568 h 2442"/>
              <a:gd name="T6" fmla="*/ 32868668 w 2982"/>
              <a:gd name="T7" fmla="*/ 617681 h 2442"/>
              <a:gd name="T8" fmla="*/ 657375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dirty="0"/>
          </a:p>
        </p:txBody>
      </p:sp>
      <p:pic>
        <p:nvPicPr>
          <p:cNvPr id="596" name="Picture 1020" descr="scree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90187" y="2142158"/>
            <a:ext cx="319785" cy="1894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97" name="Freeform 1021"/>
          <p:cNvSpPr>
            <a:spLocks/>
          </p:cNvSpPr>
          <p:nvPr/>
        </p:nvSpPr>
        <p:spPr bwMode="auto">
          <a:xfrm>
            <a:off x="5536928" y="2130663"/>
            <a:ext cx="298167" cy="38736"/>
          </a:xfrm>
          <a:custGeom>
            <a:avLst/>
            <a:gdLst>
              <a:gd name="T0" fmla="*/ 1641570 w 2528"/>
              <a:gd name="T1" fmla="*/ 0 h 455"/>
              <a:gd name="T2" fmla="*/ 27891942 w 2528"/>
              <a:gd name="T3" fmla="*/ 616030 h 455"/>
              <a:gd name="T4" fmla="*/ 26250491 w 2528"/>
              <a:gd name="T5" fmla="*/ 616030 h 455"/>
              <a:gd name="T6" fmla="*/ 0 w 2528"/>
              <a:gd name="T7" fmla="*/ 616030 h 455"/>
              <a:gd name="T8" fmla="*/ 164157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598" name="Freeform 1022"/>
          <p:cNvSpPr>
            <a:spLocks/>
          </p:cNvSpPr>
          <p:nvPr/>
        </p:nvSpPr>
        <p:spPr bwMode="auto">
          <a:xfrm>
            <a:off x="5469738" y="2130348"/>
            <a:ext cx="82770" cy="161243"/>
          </a:xfrm>
          <a:custGeom>
            <a:avLst/>
            <a:gdLst>
              <a:gd name="T0" fmla="*/ 6561704 w 702"/>
              <a:gd name="T1" fmla="*/ 0 h 1893"/>
              <a:gd name="T2" fmla="*/ 0 w 702"/>
              <a:gd name="T3" fmla="*/ 2474096 h 1893"/>
              <a:gd name="T4" fmla="*/ 1640426 w 702"/>
              <a:gd name="T5" fmla="*/ 2474096 h 1893"/>
              <a:gd name="T6" fmla="*/ 8202130 w 702"/>
              <a:gd name="T7" fmla="*/ 616693 h 1893"/>
              <a:gd name="T8" fmla="*/ 656170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599" name="Freeform 1023"/>
          <p:cNvSpPr>
            <a:spLocks/>
          </p:cNvSpPr>
          <p:nvPr/>
        </p:nvSpPr>
        <p:spPr bwMode="auto">
          <a:xfrm>
            <a:off x="5743755" y="2159164"/>
            <a:ext cx="89197" cy="186122"/>
          </a:xfrm>
          <a:custGeom>
            <a:avLst/>
            <a:gdLst>
              <a:gd name="T0" fmla="*/ 8213085 w 756"/>
              <a:gd name="T1" fmla="*/ 0 h 2184"/>
              <a:gd name="T2" fmla="*/ 1642593 w 756"/>
              <a:gd name="T3" fmla="*/ 3093852 h 2184"/>
              <a:gd name="T4" fmla="*/ 0 w 756"/>
              <a:gd name="T5" fmla="*/ 3093852 h 2184"/>
              <a:gd name="T6" fmla="*/ 6570492 w 756"/>
              <a:gd name="T7" fmla="*/ 617339 h 2184"/>
              <a:gd name="T8" fmla="*/ 821308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00" name="Freeform 1024"/>
          <p:cNvSpPr>
            <a:spLocks/>
          </p:cNvSpPr>
          <p:nvPr/>
        </p:nvSpPr>
        <p:spPr bwMode="auto">
          <a:xfrm>
            <a:off x="5468764" y="2283402"/>
            <a:ext cx="327185" cy="62828"/>
          </a:xfrm>
          <a:custGeom>
            <a:avLst/>
            <a:gdLst>
              <a:gd name="T0" fmla="*/ 1642768 w 2773"/>
              <a:gd name="T1" fmla="*/ 0 h 738"/>
              <a:gd name="T2" fmla="*/ 0 w 2773"/>
              <a:gd name="T3" fmla="*/ 616021 h 738"/>
              <a:gd name="T4" fmla="*/ 26283822 w 2773"/>
              <a:gd name="T5" fmla="*/ 1232127 h 738"/>
              <a:gd name="T6" fmla="*/ 26283822 w 2773"/>
              <a:gd name="T7" fmla="*/ 616021 h 738"/>
              <a:gd name="T8" fmla="*/ 164276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01" name="Freeform 1025"/>
          <p:cNvSpPr>
            <a:spLocks/>
          </p:cNvSpPr>
          <p:nvPr/>
        </p:nvSpPr>
        <p:spPr bwMode="auto">
          <a:xfrm>
            <a:off x="5753688" y="2160738"/>
            <a:ext cx="83549" cy="186909"/>
          </a:xfrm>
          <a:custGeom>
            <a:avLst/>
            <a:gdLst>
              <a:gd name="T0" fmla="*/ 27077483 w 637"/>
              <a:gd name="T1" fmla="*/ 0 h 1659"/>
              <a:gd name="T2" fmla="*/ 27077483 w 637"/>
              <a:gd name="T3" fmla="*/ 0 h 1659"/>
              <a:gd name="T4" fmla="*/ 2253593 w 637"/>
              <a:gd name="T5" fmla="*/ 84370993 h 1659"/>
              <a:gd name="T6" fmla="*/ 0 w 637"/>
              <a:gd name="T7" fmla="*/ 81515082 h 1659"/>
              <a:gd name="T8" fmla="*/ 2707748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02" name="Freeform 1026"/>
          <p:cNvSpPr>
            <a:spLocks/>
          </p:cNvSpPr>
          <p:nvPr/>
        </p:nvSpPr>
        <p:spPr bwMode="auto">
          <a:xfrm>
            <a:off x="5469153" y="2291748"/>
            <a:ext cx="290961" cy="62041"/>
          </a:xfrm>
          <a:custGeom>
            <a:avLst/>
            <a:gdLst>
              <a:gd name="T0" fmla="*/ 0 w 2216"/>
              <a:gd name="T1" fmla="*/ 0 h 550"/>
              <a:gd name="T2" fmla="*/ 2258362 w 2216"/>
              <a:gd name="T3" fmla="*/ 2875657 h 550"/>
              <a:gd name="T4" fmla="*/ 95077021 w 2216"/>
              <a:gd name="T5" fmla="*/ 28705919 h 550"/>
              <a:gd name="T6" fmla="*/ 95077021 w 2216"/>
              <a:gd name="T7" fmla="*/ 24405125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nvGrpSpPr>
          <p:cNvPr id="603" name="Group 1027"/>
          <p:cNvGrpSpPr>
            <a:grpSpLocks/>
          </p:cNvGrpSpPr>
          <p:nvPr/>
        </p:nvGrpSpPr>
        <p:grpSpPr bwMode="auto">
          <a:xfrm>
            <a:off x="5464285" y="2358040"/>
            <a:ext cx="98740" cy="36846"/>
            <a:chOff x="1740" y="2642"/>
            <a:chExt cx="752" cy="327"/>
          </a:xfrm>
        </p:grpSpPr>
        <p:sp>
          <p:nvSpPr>
            <p:cNvPr id="689" name="Freeform 1028"/>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90" name="Freeform 1029"/>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91" name="Freeform 1030"/>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92" name="Freeform 1031"/>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93" name="Freeform 1032"/>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94" name="Freeform 1033"/>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sp>
        <p:nvSpPr>
          <p:cNvPr id="604" name="Freeform 1034"/>
          <p:cNvSpPr>
            <a:spLocks/>
          </p:cNvSpPr>
          <p:nvPr/>
        </p:nvSpPr>
        <p:spPr bwMode="auto">
          <a:xfrm>
            <a:off x="5633330" y="2363551"/>
            <a:ext cx="119578" cy="80936"/>
          </a:xfrm>
          <a:custGeom>
            <a:avLst/>
            <a:gdLst>
              <a:gd name="T0" fmla="*/ 1765285 w 990"/>
              <a:gd name="T1" fmla="*/ 10672924 h 792"/>
              <a:gd name="T2" fmla="*/ 15858459 w 990"/>
              <a:gd name="T3" fmla="*/ 0 h 792"/>
              <a:gd name="T4" fmla="*/ 15858459 w 990"/>
              <a:gd name="T5" fmla="*/ 1065249 h 792"/>
              <a:gd name="T6" fmla="*/ 0 w 990"/>
              <a:gd name="T7" fmla="*/ 10672924 h 792"/>
              <a:gd name="T8" fmla="*/ 1765285 w 990"/>
              <a:gd name="T9" fmla="*/ 10672924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05" name="Freeform 1035"/>
          <p:cNvSpPr>
            <a:spLocks/>
          </p:cNvSpPr>
          <p:nvPr/>
        </p:nvSpPr>
        <p:spPr bwMode="auto">
          <a:xfrm>
            <a:off x="5328152" y="2370007"/>
            <a:ext cx="305957" cy="73850"/>
          </a:xfrm>
          <a:custGeom>
            <a:avLst/>
            <a:gdLst>
              <a:gd name="T0" fmla="*/ 1766745 w 2532"/>
              <a:gd name="T1" fmla="*/ 0 h 723"/>
              <a:gd name="T2" fmla="*/ 1766745 w 2532"/>
              <a:gd name="T3" fmla="*/ 0 h 723"/>
              <a:gd name="T4" fmla="*/ 38810380 w 2532"/>
              <a:gd name="T5" fmla="*/ 9588243 h 723"/>
              <a:gd name="T6" fmla="*/ 38810380 w 2532"/>
              <a:gd name="T7" fmla="*/ 10652479 h 723"/>
              <a:gd name="T8" fmla="*/ 0 w 2532"/>
              <a:gd name="T9" fmla="*/ 1064237 h 723"/>
              <a:gd name="T10" fmla="*/ 176674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06" name="Freeform 1036"/>
          <p:cNvSpPr>
            <a:spLocks/>
          </p:cNvSpPr>
          <p:nvPr/>
        </p:nvSpPr>
        <p:spPr bwMode="auto">
          <a:xfrm>
            <a:off x="5328347" y="2356465"/>
            <a:ext cx="3311" cy="14959"/>
          </a:xfrm>
          <a:custGeom>
            <a:avLst/>
            <a:gdLst>
              <a:gd name="T0" fmla="*/ 2059569 w 26"/>
              <a:gd name="T1" fmla="*/ 1056289 h 147"/>
              <a:gd name="T2" fmla="*/ 2059569 w 26"/>
              <a:gd name="T3" fmla="*/ 2112475 h 147"/>
              <a:gd name="T4" fmla="*/ 0 w 26"/>
              <a:gd name="T5" fmla="*/ 2112475 h 147"/>
              <a:gd name="T6" fmla="*/ 2059569 w 26"/>
              <a:gd name="T7" fmla="*/ 0 h 147"/>
              <a:gd name="T8" fmla="*/ 2059569 w 26"/>
              <a:gd name="T9" fmla="*/ 1056289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07" name="Freeform 1037"/>
          <p:cNvSpPr>
            <a:spLocks/>
          </p:cNvSpPr>
          <p:nvPr/>
        </p:nvSpPr>
        <p:spPr bwMode="auto">
          <a:xfrm>
            <a:off x="5328542" y="2295527"/>
            <a:ext cx="142170" cy="61883"/>
          </a:xfrm>
          <a:custGeom>
            <a:avLst/>
            <a:gdLst>
              <a:gd name="T0" fmla="*/ 17669579 w 1176"/>
              <a:gd name="T1" fmla="*/ 0 h 606"/>
              <a:gd name="T2" fmla="*/ 0 w 1176"/>
              <a:gd name="T3" fmla="*/ 8519635 h 606"/>
              <a:gd name="T4" fmla="*/ 1768421 w 1176"/>
              <a:gd name="T5" fmla="*/ 8519635 h 606"/>
              <a:gd name="T6" fmla="*/ 17669579 w 1176"/>
              <a:gd name="T7" fmla="*/ 1063652 h 606"/>
              <a:gd name="T8" fmla="*/ 17669579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08" name="Freeform 1038"/>
          <p:cNvSpPr>
            <a:spLocks/>
          </p:cNvSpPr>
          <p:nvPr/>
        </p:nvSpPr>
        <p:spPr bwMode="auto">
          <a:xfrm>
            <a:off x="5338085" y="2359615"/>
            <a:ext cx="290182" cy="71016"/>
          </a:xfrm>
          <a:custGeom>
            <a:avLst/>
            <a:gdLst>
              <a:gd name="T0" fmla="*/ 1510505 w 2532"/>
              <a:gd name="T1" fmla="*/ 0 h 723"/>
              <a:gd name="T2" fmla="*/ 1510505 w 2532"/>
              <a:gd name="T3" fmla="*/ 0 h 723"/>
              <a:gd name="T4" fmla="*/ 18059933 w 2532"/>
              <a:gd name="T5" fmla="*/ 5682655 h 723"/>
              <a:gd name="T6" fmla="*/ 18059933 w 2532"/>
              <a:gd name="T7" fmla="*/ 5682655 h 723"/>
              <a:gd name="T8" fmla="*/ 0 w 2532"/>
              <a:gd name="T9" fmla="*/ 945505 h 723"/>
              <a:gd name="T10" fmla="*/ 151050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09" name="Freeform 1039"/>
          <p:cNvSpPr>
            <a:spLocks/>
          </p:cNvSpPr>
          <p:nvPr/>
        </p:nvSpPr>
        <p:spPr bwMode="auto">
          <a:xfrm flipV="1">
            <a:off x="5627877" y="2354576"/>
            <a:ext cx="118410" cy="73535"/>
          </a:xfrm>
          <a:custGeom>
            <a:avLst/>
            <a:gdLst>
              <a:gd name="T0" fmla="*/ 0 w 2532"/>
              <a:gd name="T1" fmla="*/ 0 h 723"/>
              <a:gd name="T2" fmla="*/ 0 w 2532"/>
              <a:gd name="T3" fmla="*/ 0 h 723"/>
              <a:gd name="T4" fmla="*/ 0 w 2532"/>
              <a:gd name="T5" fmla="*/ 9465267 h 723"/>
              <a:gd name="T6" fmla="*/ 0 w 2532"/>
              <a:gd name="T7" fmla="*/ 9465267 h 723"/>
              <a:gd name="T8" fmla="*/ 0 w 2532"/>
              <a:gd name="T9" fmla="*/ 105512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nvGrpSpPr>
          <p:cNvPr id="610" name="Group 1064"/>
          <p:cNvGrpSpPr>
            <a:grpSpLocks/>
          </p:cNvGrpSpPr>
          <p:nvPr/>
        </p:nvGrpSpPr>
        <p:grpSpPr bwMode="auto">
          <a:xfrm>
            <a:off x="6872288" y="5486400"/>
            <a:ext cx="474662" cy="407988"/>
            <a:chOff x="877" y="1008"/>
            <a:chExt cx="2747" cy="2591"/>
          </a:xfrm>
        </p:grpSpPr>
        <p:pic>
          <p:nvPicPr>
            <p:cNvPr id="666" name="Picture 1065"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67" name="Picture 1066"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68" name="Freeform 1067"/>
            <p:cNvSpPr>
              <a:spLocks/>
            </p:cNvSpPr>
            <p:nvPr/>
          </p:nvSpPr>
          <p:spPr bwMode="auto">
            <a:xfrm>
              <a:off x="1753" y="1603"/>
              <a:ext cx="1807" cy="1322"/>
            </a:xfrm>
            <a:custGeom>
              <a:avLst/>
              <a:gdLst>
                <a:gd name="T0" fmla="*/ 1 w 2982"/>
                <a:gd name="T1" fmla="*/ 0 h 2442"/>
                <a:gd name="T2" fmla="*/ 0 w 2982"/>
                <a:gd name="T3" fmla="*/ 1 h 2442"/>
                <a:gd name="T4" fmla="*/ 4 w 2982"/>
                <a:gd name="T5" fmla="*/ 1 h 2442"/>
                <a:gd name="T6" fmla="*/ 4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dirty="0"/>
            </a:p>
          </p:txBody>
        </p:sp>
        <p:pic>
          <p:nvPicPr>
            <p:cNvPr id="669" name="Picture 1068"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70" name="Freeform 1069"/>
            <p:cNvSpPr>
              <a:spLocks/>
            </p:cNvSpPr>
            <p:nvPr/>
          </p:nvSpPr>
          <p:spPr bwMode="auto">
            <a:xfrm>
              <a:off x="2082" y="1564"/>
              <a:ext cx="1531" cy="246"/>
            </a:xfrm>
            <a:custGeom>
              <a:avLst/>
              <a:gdLst>
                <a:gd name="T0" fmla="*/ 1 w 2528"/>
                <a:gd name="T1" fmla="*/ 0 h 455"/>
                <a:gd name="T2" fmla="*/ 4 w 2528"/>
                <a:gd name="T3" fmla="*/ 1 h 455"/>
                <a:gd name="T4" fmla="*/ 4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71" name="Freeform 1070"/>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72" name="Freeform 1071"/>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73" name="Freeform 1072"/>
            <p:cNvSpPr>
              <a:spLocks/>
            </p:cNvSpPr>
            <p:nvPr/>
          </p:nvSpPr>
          <p:spPr bwMode="auto">
            <a:xfrm>
              <a:off x="1732" y="2534"/>
              <a:ext cx="1680" cy="399"/>
            </a:xfrm>
            <a:custGeom>
              <a:avLst/>
              <a:gdLst>
                <a:gd name="T0" fmla="*/ 1 w 2773"/>
                <a:gd name="T1" fmla="*/ 0 h 738"/>
                <a:gd name="T2" fmla="*/ 0 w 2773"/>
                <a:gd name="T3" fmla="*/ 1 h 738"/>
                <a:gd name="T4" fmla="*/ 4 w 2773"/>
                <a:gd name="T5" fmla="*/ 1 h 738"/>
                <a:gd name="T6" fmla="*/ 4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74" name="Freeform 1073"/>
            <p:cNvSpPr>
              <a:spLocks/>
            </p:cNvSpPr>
            <p:nvPr/>
          </p:nvSpPr>
          <p:spPr bwMode="auto">
            <a:xfrm>
              <a:off x="3195" y="1755"/>
              <a:ext cx="429" cy="1187"/>
            </a:xfrm>
            <a:custGeom>
              <a:avLst/>
              <a:gdLst>
                <a:gd name="T0" fmla="*/ 3 w 637"/>
                <a:gd name="T1" fmla="*/ 0 h 1659"/>
                <a:gd name="T2" fmla="*/ 3 w 637"/>
                <a:gd name="T3" fmla="*/ 0 h 1659"/>
                <a:gd name="T4" fmla="*/ 1 w 637"/>
                <a:gd name="T5" fmla="*/ 21 h 1659"/>
                <a:gd name="T6" fmla="*/ 0 w 637"/>
                <a:gd name="T7" fmla="*/ 21 h 1659"/>
                <a:gd name="T8" fmla="*/ 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75" name="Freeform 1074"/>
            <p:cNvSpPr>
              <a:spLocks/>
            </p:cNvSpPr>
            <p:nvPr/>
          </p:nvSpPr>
          <p:spPr bwMode="auto">
            <a:xfrm>
              <a:off x="1734" y="2587"/>
              <a:ext cx="1494" cy="394"/>
            </a:xfrm>
            <a:custGeom>
              <a:avLst/>
              <a:gdLst>
                <a:gd name="T0" fmla="*/ 0 w 2216"/>
                <a:gd name="T1" fmla="*/ 0 h 550"/>
                <a:gd name="T2" fmla="*/ 1 w 2216"/>
                <a:gd name="T3" fmla="*/ 1 h 550"/>
                <a:gd name="T4" fmla="*/ 13 w 2216"/>
                <a:gd name="T5" fmla="*/ 7 h 550"/>
                <a:gd name="T6" fmla="*/ 13 w 2216"/>
                <a:gd name="T7" fmla="*/ 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nvGrpSpPr>
            <p:cNvPr id="676" name="Group 1075"/>
            <p:cNvGrpSpPr>
              <a:grpSpLocks/>
            </p:cNvGrpSpPr>
            <p:nvPr/>
          </p:nvGrpSpPr>
          <p:grpSpPr bwMode="auto">
            <a:xfrm>
              <a:off x="1709" y="3008"/>
              <a:ext cx="507" cy="234"/>
              <a:chOff x="1740" y="2642"/>
              <a:chExt cx="752" cy="327"/>
            </a:xfrm>
          </p:grpSpPr>
          <p:sp>
            <p:nvSpPr>
              <p:cNvPr id="683" name="Freeform 107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84" name="Freeform 107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85" name="Freeform 107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86" name="Freeform 107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87" name="Freeform 108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88" name="Freeform 108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sp>
          <p:nvSpPr>
            <p:cNvPr id="677" name="Freeform 1082"/>
            <p:cNvSpPr>
              <a:spLocks/>
            </p:cNvSpPr>
            <p:nvPr/>
          </p:nvSpPr>
          <p:spPr bwMode="auto">
            <a:xfrm>
              <a:off x="2577" y="3043"/>
              <a:ext cx="614" cy="514"/>
            </a:xfrm>
            <a:custGeom>
              <a:avLst/>
              <a:gdLst>
                <a:gd name="T0" fmla="*/ 1 w 990"/>
                <a:gd name="T1" fmla="*/ 3 h 792"/>
                <a:gd name="T2" fmla="*/ 2 w 990"/>
                <a:gd name="T3" fmla="*/ 0 h 792"/>
                <a:gd name="T4" fmla="*/ 2 w 990"/>
                <a:gd name="T5" fmla="*/ 1 h 792"/>
                <a:gd name="T6" fmla="*/ 0 w 990"/>
                <a:gd name="T7" fmla="*/ 3 h 792"/>
                <a:gd name="T8" fmla="*/ 1 w 990"/>
                <a:gd name="T9" fmla="*/ 3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78" name="Freeform 1083"/>
            <p:cNvSpPr>
              <a:spLocks/>
            </p:cNvSpPr>
            <p:nvPr/>
          </p:nvSpPr>
          <p:spPr bwMode="auto">
            <a:xfrm>
              <a:off x="1010" y="3084"/>
              <a:ext cx="1571" cy="469"/>
            </a:xfrm>
            <a:custGeom>
              <a:avLst/>
              <a:gdLst>
                <a:gd name="T0" fmla="*/ 1 w 2532"/>
                <a:gd name="T1" fmla="*/ 0 h 723"/>
                <a:gd name="T2" fmla="*/ 1 w 2532"/>
                <a:gd name="T3" fmla="*/ 0 h 723"/>
                <a:gd name="T4" fmla="*/ 6 w 2532"/>
                <a:gd name="T5" fmla="*/ 3 h 723"/>
                <a:gd name="T6" fmla="*/ 6 w 2532"/>
                <a:gd name="T7" fmla="*/ 3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79" name="Freeform 1084"/>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80" name="Freeform 1085"/>
            <p:cNvSpPr>
              <a:spLocks/>
            </p:cNvSpPr>
            <p:nvPr/>
          </p:nvSpPr>
          <p:spPr bwMode="auto">
            <a:xfrm>
              <a:off x="1012" y="2611"/>
              <a:ext cx="730" cy="393"/>
            </a:xfrm>
            <a:custGeom>
              <a:avLst/>
              <a:gdLst>
                <a:gd name="T0" fmla="*/ 2 w 1176"/>
                <a:gd name="T1" fmla="*/ 0 h 606"/>
                <a:gd name="T2" fmla="*/ 0 w 1176"/>
                <a:gd name="T3" fmla="*/ 2 h 606"/>
                <a:gd name="T4" fmla="*/ 1 w 1176"/>
                <a:gd name="T5" fmla="*/ 2 h 606"/>
                <a:gd name="T6" fmla="*/ 2 w 1176"/>
                <a:gd name="T7" fmla="*/ 1 h 606"/>
                <a:gd name="T8" fmla="*/ 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81" name="Freeform 1086"/>
            <p:cNvSpPr>
              <a:spLocks/>
            </p:cNvSpPr>
            <p:nvPr/>
          </p:nvSpPr>
          <p:spPr bwMode="auto">
            <a:xfrm>
              <a:off x="1061" y="3018"/>
              <a:ext cx="1490" cy="451"/>
            </a:xfrm>
            <a:custGeom>
              <a:avLst/>
              <a:gdLst>
                <a:gd name="T0" fmla="*/ 1 w 2532"/>
                <a:gd name="T1" fmla="*/ 0 h 723"/>
                <a:gd name="T2" fmla="*/ 1 w 2532"/>
                <a:gd name="T3" fmla="*/ 0 h 723"/>
                <a:gd name="T4" fmla="*/ 2 w 2532"/>
                <a:gd name="T5" fmla="*/ 1 h 723"/>
                <a:gd name="T6" fmla="*/ 2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82" name="Freeform 1087"/>
            <p:cNvSpPr>
              <a:spLocks/>
            </p:cNvSpPr>
            <p:nvPr/>
          </p:nvSpPr>
          <p:spPr bwMode="auto">
            <a:xfrm flipV="1">
              <a:off x="2549" y="2986"/>
              <a:ext cx="608" cy="467"/>
            </a:xfrm>
            <a:custGeom>
              <a:avLst/>
              <a:gdLst>
                <a:gd name="T0" fmla="*/ 0 w 2532"/>
                <a:gd name="T1" fmla="*/ 0 h 723"/>
                <a:gd name="T2" fmla="*/ 0 w 2532"/>
                <a:gd name="T3" fmla="*/ 0 h 723"/>
                <a:gd name="T4" fmla="*/ 0 w 2532"/>
                <a:gd name="T5" fmla="*/ 3 h 723"/>
                <a:gd name="T6" fmla="*/ 0 w 2532"/>
                <a:gd name="T7" fmla="*/ 3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pic>
        <p:nvPicPr>
          <p:cNvPr id="611" name="Picture 1115" descr="antenna_stylized"/>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97021" y="3105640"/>
            <a:ext cx="347997" cy="1675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12" name="Picture 1116"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5513878" y="3291709"/>
            <a:ext cx="286699" cy="1194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13" name="Freeform 1117"/>
          <p:cNvSpPr>
            <a:spLocks/>
          </p:cNvSpPr>
          <p:nvPr/>
        </p:nvSpPr>
        <p:spPr bwMode="auto">
          <a:xfrm>
            <a:off x="5608891" y="3175799"/>
            <a:ext cx="230764" cy="155883"/>
          </a:xfrm>
          <a:custGeom>
            <a:avLst/>
            <a:gdLst>
              <a:gd name="T0" fmla="*/ 1856482 w 2982"/>
              <a:gd name="T1" fmla="*/ 0 h 2442"/>
              <a:gd name="T2" fmla="*/ 0 w 2982"/>
              <a:gd name="T3" fmla="*/ 1039092 h 2442"/>
              <a:gd name="T4" fmla="*/ 7413777 w 2982"/>
              <a:gd name="T5" fmla="*/ 1299855 h 2442"/>
              <a:gd name="T6" fmla="*/ 9270259 w 2982"/>
              <a:gd name="T7" fmla="*/ 260763 h 2442"/>
              <a:gd name="T8" fmla="*/ 1856482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dirty="0"/>
          </a:p>
        </p:txBody>
      </p:sp>
      <p:pic>
        <p:nvPicPr>
          <p:cNvPr id="614" name="Picture 1118" descr="scree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620257" y="3179808"/>
            <a:ext cx="209692" cy="1418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15" name="Freeform 1119"/>
          <p:cNvSpPr>
            <a:spLocks/>
          </p:cNvSpPr>
          <p:nvPr/>
        </p:nvSpPr>
        <p:spPr bwMode="auto">
          <a:xfrm>
            <a:off x="5650906" y="3171201"/>
            <a:ext cx="195517" cy="29007"/>
          </a:xfrm>
          <a:custGeom>
            <a:avLst/>
            <a:gdLst>
              <a:gd name="T0" fmla="*/ 460563 w 2528"/>
              <a:gd name="T1" fmla="*/ 0 h 455"/>
              <a:gd name="T2" fmla="*/ 7865770 w 2528"/>
              <a:gd name="T3" fmla="*/ 260107 h 455"/>
              <a:gd name="T4" fmla="*/ 7399174 w 2528"/>
              <a:gd name="T5" fmla="*/ 260107 h 455"/>
              <a:gd name="T6" fmla="*/ 0 w 2528"/>
              <a:gd name="T7" fmla="*/ 260107 h 455"/>
              <a:gd name="T8" fmla="*/ 460563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16" name="Freeform 1120"/>
          <p:cNvSpPr>
            <a:spLocks/>
          </p:cNvSpPr>
          <p:nvPr/>
        </p:nvSpPr>
        <p:spPr bwMode="auto">
          <a:xfrm>
            <a:off x="5606848" y="3170965"/>
            <a:ext cx="54275" cy="120745"/>
          </a:xfrm>
          <a:custGeom>
            <a:avLst/>
            <a:gdLst>
              <a:gd name="T0" fmla="*/ 1847051 w 702"/>
              <a:gd name="T1" fmla="*/ 0 h 1893"/>
              <a:gd name="T2" fmla="*/ 0 w 702"/>
              <a:gd name="T3" fmla="*/ 1037463 h 1893"/>
              <a:gd name="T4" fmla="*/ 460255 w 702"/>
              <a:gd name="T5" fmla="*/ 1037463 h 1893"/>
              <a:gd name="T6" fmla="*/ 2313337 w 702"/>
              <a:gd name="T7" fmla="*/ 260370 h 1893"/>
              <a:gd name="T8" fmla="*/ 184705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17" name="Freeform 1121"/>
          <p:cNvSpPr>
            <a:spLocks/>
          </p:cNvSpPr>
          <p:nvPr/>
        </p:nvSpPr>
        <p:spPr bwMode="auto">
          <a:xfrm>
            <a:off x="5786529" y="3192543"/>
            <a:ext cx="58489" cy="139375"/>
          </a:xfrm>
          <a:custGeom>
            <a:avLst/>
            <a:gdLst>
              <a:gd name="T0" fmla="*/ 2316427 w 756"/>
              <a:gd name="T1" fmla="*/ 0 h 2184"/>
              <a:gd name="T2" fmla="*/ 460872 w 756"/>
              <a:gd name="T3" fmla="*/ 1299110 h 2184"/>
              <a:gd name="T4" fmla="*/ 0 w 756"/>
              <a:gd name="T5" fmla="*/ 1299110 h 2184"/>
              <a:gd name="T6" fmla="*/ 1849521 w 756"/>
              <a:gd name="T7" fmla="*/ 260626 h 2184"/>
              <a:gd name="T8" fmla="*/ 23164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18" name="Freeform 1122"/>
          <p:cNvSpPr>
            <a:spLocks/>
          </p:cNvSpPr>
          <p:nvPr/>
        </p:nvSpPr>
        <p:spPr bwMode="auto">
          <a:xfrm>
            <a:off x="5606209" y="3285578"/>
            <a:ext cx="214545" cy="47048"/>
          </a:xfrm>
          <a:custGeom>
            <a:avLst/>
            <a:gdLst>
              <a:gd name="T0" fmla="*/ 460889 w 2773"/>
              <a:gd name="T1" fmla="*/ 0 h 738"/>
              <a:gd name="T2" fmla="*/ 0 w 2773"/>
              <a:gd name="T3" fmla="*/ 260103 h 738"/>
              <a:gd name="T4" fmla="*/ 7410661 w 2773"/>
              <a:gd name="T5" fmla="*/ 520206 h 738"/>
              <a:gd name="T6" fmla="*/ 7410661 w 2773"/>
              <a:gd name="T7" fmla="*/ 260103 h 738"/>
              <a:gd name="T8" fmla="*/ 460889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19" name="Freeform 1123"/>
          <p:cNvSpPr>
            <a:spLocks/>
          </p:cNvSpPr>
          <p:nvPr/>
        </p:nvSpPr>
        <p:spPr bwMode="auto">
          <a:xfrm>
            <a:off x="5793042" y="3193722"/>
            <a:ext cx="54786" cy="139965"/>
          </a:xfrm>
          <a:custGeom>
            <a:avLst/>
            <a:gdLst>
              <a:gd name="T0" fmla="*/ 7633745 w 637"/>
              <a:gd name="T1" fmla="*/ 0 h 1659"/>
              <a:gd name="T2" fmla="*/ 7633745 w 637"/>
              <a:gd name="T3" fmla="*/ 0 h 1659"/>
              <a:gd name="T4" fmla="*/ 636188 w 637"/>
              <a:gd name="T5" fmla="*/ 35432406 h 1659"/>
              <a:gd name="T6" fmla="*/ 0 w 637"/>
              <a:gd name="T7" fmla="*/ 34229500 h 1659"/>
              <a:gd name="T8" fmla="*/ 7633745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20" name="Freeform 1124"/>
          <p:cNvSpPr>
            <a:spLocks/>
          </p:cNvSpPr>
          <p:nvPr/>
        </p:nvSpPr>
        <p:spPr bwMode="auto">
          <a:xfrm>
            <a:off x="5606465" y="3291827"/>
            <a:ext cx="190792" cy="46458"/>
          </a:xfrm>
          <a:custGeom>
            <a:avLst/>
            <a:gdLst>
              <a:gd name="T0" fmla="*/ 0 w 2216"/>
              <a:gd name="T1" fmla="*/ 0 h 550"/>
              <a:gd name="T2" fmla="*/ 637466 w 2216"/>
              <a:gd name="T3" fmla="*/ 1205796 h 550"/>
              <a:gd name="T4" fmla="*/ 26804554 w 2216"/>
              <a:gd name="T5" fmla="*/ 12051036 h 550"/>
              <a:gd name="T6" fmla="*/ 26804554 w 2216"/>
              <a:gd name="T7" fmla="*/ 1024593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nvGrpSpPr>
          <p:cNvPr id="621" name="Group 1125"/>
          <p:cNvGrpSpPr>
            <a:grpSpLocks/>
          </p:cNvGrpSpPr>
          <p:nvPr/>
        </p:nvGrpSpPr>
        <p:grpSpPr bwMode="auto">
          <a:xfrm>
            <a:off x="5603272" y="3341469"/>
            <a:ext cx="64747" cy="27592"/>
            <a:chOff x="1740" y="2642"/>
            <a:chExt cx="752" cy="327"/>
          </a:xfrm>
        </p:grpSpPr>
        <p:sp>
          <p:nvSpPr>
            <p:cNvPr id="660" name="Freeform 112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61" name="Freeform 112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62" name="Freeform 112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63" name="Freeform 112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64" name="Freeform 113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65" name="Freeform 113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sp>
        <p:nvSpPr>
          <p:cNvPr id="622" name="Freeform 1132"/>
          <p:cNvSpPr>
            <a:spLocks/>
          </p:cNvSpPr>
          <p:nvPr/>
        </p:nvSpPr>
        <p:spPr bwMode="auto">
          <a:xfrm>
            <a:off x="5714120" y="3345596"/>
            <a:ext cx="78411" cy="60608"/>
          </a:xfrm>
          <a:custGeom>
            <a:avLst/>
            <a:gdLst>
              <a:gd name="T0" fmla="*/ 495573 w 990"/>
              <a:gd name="T1" fmla="*/ 4479941 h 792"/>
              <a:gd name="T2" fmla="*/ 4472754 w 990"/>
              <a:gd name="T3" fmla="*/ 0 h 792"/>
              <a:gd name="T4" fmla="*/ 4472754 w 990"/>
              <a:gd name="T5" fmla="*/ 450887 h 792"/>
              <a:gd name="T6" fmla="*/ 0 w 990"/>
              <a:gd name="T7" fmla="*/ 4479941 h 792"/>
              <a:gd name="T8" fmla="*/ 495573 w 990"/>
              <a:gd name="T9" fmla="*/ 447994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23" name="Freeform 1133"/>
          <p:cNvSpPr>
            <a:spLocks/>
          </p:cNvSpPr>
          <p:nvPr/>
        </p:nvSpPr>
        <p:spPr bwMode="auto">
          <a:xfrm>
            <a:off x="5514006" y="3350431"/>
            <a:ext cx="200625" cy="55302"/>
          </a:xfrm>
          <a:custGeom>
            <a:avLst/>
            <a:gdLst>
              <a:gd name="T0" fmla="*/ 496016 w 2532"/>
              <a:gd name="T1" fmla="*/ 0 h 723"/>
              <a:gd name="T2" fmla="*/ 496016 w 2532"/>
              <a:gd name="T3" fmla="*/ 0 h 723"/>
              <a:gd name="T4" fmla="*/ 10943095 w 2532"/>
              <a:gd name="T5" fmla="*/ 4025267 h 723"/>
              <a:gd name="T6" fmla="*/ 10943095 w 2532"/>
              <a:gd name="T7" fmla="*/ 4475790 h 723"/>
              <a:gd name="T8" fmla="*/ 0 w 2532"/>
              <a:gd name="T9" fmla="*/ 444634 h 723"/>
              <a:gd name="T10" fmla="*/ 4960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24" name="Freeform 1134"/>
          <p:cNvSpPr>
            <a:spLocks/>
          </p:cNvSpPr>
          <p:nvPr/>
        </p:nvSpPr>
        <p:spPr bwMode="auto">
          <a:xfrm>
            <a:off x="5514134" y="3340290"/>
            <a:ext cx="2171" cy="11202"/>
          </a:xfrm>
          <a:custGeom>
            <a:avLst/>
            <a:gdLst>
              <a:gd name="T0" fmla="*/ 585669 w 26"/>
              <a:gd name="T1" fmla="*/ 441374 h 147"/>
              <a:gd name="T2" fmla="*/ 585669 w 26"/>
              <a:gd name="T3" fmla="*/ 882672 h 147"/>
              <a:gd name="T4" fmla="*/ 0 w 26"/>
              <a:gd name="T5" fmla="*/ 882672 h 147"/>
              <a:gd name="T6" fmla="*/ 585669 w 26"/>
              <a:gd name="T7" fmla="*/ 0 h 147"/>
              <a:gd name="T8" fmla="*/ 585669 w 26"/>
              <a:gd name="T9" fmla="*/ 441374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25" name="Freeform 1135"/>
          <p:cNvSpPr>
            <a:spLocks/>
          </p:cNvSpPr>
          <p:nvPr/>
        </p:nvSpPr>
        <p:spPr bwMode="auto">
          <a:xfrm>
            <a:off x="5514261" y="3294657"/>
            <a:ext cx="93225" cy="46340"/>
          </a:xfrm>
          <a:custGeom>
            <a:avLst/>
            <a:gdLst>
              <a:gd name="T0" fmla="*/ 4983336 w 1176"/>
              <a:gd name="T1" fmla="*/ 0 h 606"/>
              <a:gd name="T2" fmla="*/ 0 w 1176"/>
              <a:gd name="T3" fmla="*/ 3578656 h 606"/>
              <a:gd name="T4" fmla="*/ 496487 w 1176"/>
              <a:gd name="T5" fmla="*/ 3578656 h 606"/>
              <a:gd name="T6" fmla="*/ 4983336 w 1176"/>
              <a:gd name="T7" fmla="*/ 444436 h 606"/>
              <a:gd name="T8" fmla="*/ 4983336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26" name="Freeform 1136"/>
          <p:cNvSpPr>
            <a:spLocks/>
          </p:cNvSpPr>
          <p:nvPr/>
        </p:nvSpPr>
        <p:spPr bwMode="auto">
          <a:xfrm>
            <a:off x="5520519" y="3342649"/>
            <a:ext cx="190281" cy="53180"/>
          </a:xfrm>
          <a:custGeom>
            <a:avLst/>
            <a:gdLst>
              <a:gd name="T0" fmla="*/ 423548 w 2532"/>
              <a:gd name="T1" fmla="*/ 0 h 723"/>
              <a:gd name="T2" fmla="*/ 423548 w 2532"/>
              <a:gd name="T3" fmla="*/ 0 h 723"/>
              <a:gd name="T4" fmla="*/ 5094150 w 2532"/>
              <a:gd name="T5" fmla="*/ 2385965 h 723"/>
              <a:gd name="T6" fmla="*/ 5094150 w 2532"/>
              <a:gd name="T7" fmla="*/ 2385965 h 723"/>
              <a:gd name="T8" fmla="*/ 0 w 2532"/>
              <a:gd name="T9" fmla="*/ 400358 h 723"/>
              <a:gd name="T10" fmla="*/ 423548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27" name="Freeform 1137"/>
          <p:cNvSpPr>
            <a:spLocks/>
          </p:cNvSpPr>
          <p:nvPr/>
        </p:nvSpPr>
        <p:spPr bwMode="auto">
          <a:xfrm flipV="1">
            <a:off x="5710545" y="3338875"/>
            <a:ext cx="77645" cy="55066"/>
          </a:xfrm>
          <a:custGeom>
            <a:avLst/>
            <a:gdLst>
              <a:gd name="T0" fmla="*/ 0 w 2532"/>
              <a:gd name="T1" fmla="*/ 0 h 723"/>
              <a:gd name="T2" fmla="*/ 0 w 2532"/>
              <a:gd name="T3" fmla="*/ 0 h 723"/>
              <a:gd name="T4" fmla="*/ 0 w 2532"/>
              <a:gd name="T5" fmla="*/ 3973587 h 723"/>
              <a:gd name="T6" fmla="*/ 0 w 2532"/>
              <a:gd name="T7" fmla="*/ 3973587 h 723"/>
              <a:gd name="T8" fmla="*/ 0 w 2532"/>
              <a:gd name="T9" fmla="*/ 440833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nvGrpSpPr>
          <p:cNvPr id="628" name="Group 1139"/>
          <p:cNvGrpSpPr>
            <a:grpSpLocks/>
          </p:cNvGrpSpPr>
          <p:nvPr/>
        </p:nvGrpSpPr>
        <p:grpSpPr bwMode="auto">
          <a:xfrm flipH="1">
            <a:off x="5995499" y="3253643"/>
            <a:ext cx="359261" cy="342045"/>
            <a:chOff x="2839" y="3501"/>
            <a:chExt cx="755" cy="803"/>
          </a:xfrm>
        </p:grpSpPr>
        <p:pic>
          <p:nvPicPr>
            <p:cNvPr id="658" name="Picture 114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59" name="Freeform 114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xmlns="" w="9525" cap="flat" cmpd="sng">
                  <a:solidFill>
                    <a:srgbClr val="000000"/>
                  </a:solidFill>
                  <a:prstDash val="solid"/>
                  <a:round/>
                  <a:headEnd/>
                  <a:tailEnd/>
                </a14:hiddenLine>
              </a:ext>
            </a:extLst>
          </p:spPr>
          <p:txBody>
            <a:bodyPr wrap="none"/>
            <a:lstStyle/>
            <a:p>
              <a:endParaRPr lang="en-US" dirty="0"/>
            </a:p>
          </p:txBody>
        </p:sp>
      </p:grpSp>
      <p:grpSp>
        <p:nvGrpSpPr>
          <p:cNvPr id="629" name="Group 1142"/>
          <p:cNvGrpSpPr>
            <a:grpSpLocks/>
          </p:cNvGrpSpPr>
          <p:nvPr/>
        </p:nvGrpSpPr>
        <p:grpSpPr bwMode="auto">
          <a:xfrm>
            <a:off x="7307263" y="5422900"/>
            <a:ext cx="474662" cy="407988"/>
            <a:chOff x="877" y="1008"/>
            <a:chExt cx="2747" cy="2591"/>
          </a:xfrm>
        </p:grpSpPr>
        <p:pic>
          <p:nvPicPr>
            <p:cNvPr id="635" name="Picture 1143"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36" name="Picture 1144"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37" name="Freeform 1145"/>
            <p:cNvSpPr>
              <a:spLocks/>
            </p:cNvSpPr>
            <p:nvPr/>
          </p:nvSpPr>
          <p:spPr bwMode="auto">
            <a:xfrm>
              <a:off x="1753" y="1603"/>
              <a:ext cx="1807" cy="1322"/>
            </a:xfrm>
            <a:custGeom>
              <a:avLst/>
              <a:gdLst>
                <a:gd name="T0" fmla="*/ 1 w 2982"/>
                <a:gd name="T1" fmla="*/ 0 h 2442"/>
                <a:gd name="T2" fmla="*/ 0 w 2982"/>
                <a:gd name="T3" fmla="*/ 1 h 2442"/>
                <a:gd name="T4" fmla="*/ 4 w 2982"/>
                <a:gd name="T5" fmla="*/ 1 h 2442"/>
                <a:gd name="T6" fmla="*/ 4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dirty="0"/>
            </a:p>
          </p:txBody>
        </p:sp>
        <p:pic>
          <p:nvPicPr>
            <p:cNvPr id="638" name="Picture 1146"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39" name="Freeform 1147"/>
            <p:cNvSpPr>
              <a:spLocks/>
            </p:cNvSpPr>
            <p:nvPr/>
          </p:nvSpPr>
          <p:spPr bwMode="auto">
            <a:xfrm>
              <a:off x="2082" y="1564"/>
              <a:ext cx="1531" cy="246"/>
            </a:xfrm>
            <a:custGeom>
              <a:avLst/>
              <a:gdLst>
                <a:gd name="T0" fmla="*/ 1 w 2528"/>
                <a:gd name="T1" fmla="*/ 0 h 455"/>
                <a:gd name="T2" fmla="*/ 4 w 2528"/>
                <a:gd name="T3" fmla="*/ 1 h 455"/>
                <a:gd name="T4" fmla="*/ 4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40" name="Freeform 1148"/>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41" name="Freeform 1149"/>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42" name="Freeform 1150"/>
            <p:cNvSpPr>
              <a:spLocks/>
            </p:cNvSpPr>
            <p:nvPr/>
          </p:nvSpPr>
          <p:spPr bwMode="auto">
            <a:xfrm>
              <a:off x="1732" y="2534"/>
              <a:ext cx="1680" cy="399"/>
            </a:xfrm>
            <a:custGeom>
              <a:avLst/>
              <a:gdLst>
                <a:gd name="T0" fmla="*/ 1 w 2773"/>
                <a:gd name="T1" fmla="*/ 0 h 738"/>
                <a:gd name="T2" fmla="*/ 0 w 2773"/>
                <a:gd name="T3" fmla="*/ 1 h 738"/>
                <a:gd name="T4" fmla="*/ 4 w 2773"/>
                <a:gd name="T5" fmla="*/ 1 h 738"/>
                <a:gd name="T6" fmla="*/ 4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43" name="Freeform 1151"/>
            <p:cNvSpPr>
              <a:spLocks/>
            </p:cNvSpPr>
            <p:nvPr/>
          </p:nvSpPr>
          <p:spPr bwMode="auto">
            <a:xfrm>
              <a:off x="3195" y="1755"/>
              <a:ext cx="429" cy="1187"/>
            </a:xfrm>
            <a:custGeom>
              <a:avLst/>
              <a:gdLst>
                <a:gd name="T0" fmla="*/ 3 w 637"/>
                <a:gd name="T1" fmla="*/ 0 h 1659"/>
                <a:gd name="T2" fmla="*/ 3 w 637"/>
                <a:gd name="T3" fmla="*/ 0 h 1659"/>
                <a:gd name="T4" fmla="*/ 1 w 637"/>
                <a:gd name="T5" fmla="*/ 21 h 1659"/>
                <a:gd name="T6" fmla="*/ 0 w 637"/>
                <a:gd name="T7" fmla="*/ 21 h 1659"/>
                <a:gd name="T8" fmla="*/ 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44" name="Freeform 1152"/>
            <p:cNvSpPr>
              <a:spLocks/>
            </p:cNvSpPr>
            <p:nvPr/>
          </p:nvSpPr>
          <p:spPr bwMode="auto">
            <a:xfrm>
              <a:off x="1734" y="2587"/>
              <a:ext cx="1494" cy="394"/>
            </a:xfrm>
            <a:custGeom>
              <a:avLst/>
              <a:gdLst>
                <a:gd name="T0" fmla="*/ 0 w 2216"/>
                <a:gd name="T1" fmla="*/ 0 h 550"/>
                <a:gd name="T2" fmla="*/ 1 w 2216"/>
                <a:gd name="T3" fmla="*/ 1 h 550"/>
                <a:gd name="T4" fmla="*/ 13 w 2216"/>
                <a:gd name="T5" fmla="*/ 7 h 550"/>
                <a:gd name="T6" fmla="*/ 13 w 2216"/>
                <a:gd name="T7" fmla="*/ 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nvGrpSpPr>
            <p:cNvPr id="645" name="Group 1153"/>
            <p:cNvGrpSpPr>
              <a:grpSpLocks/>
            </p:cNvGrpSpPr>
            <p:nvPr/>
          </p:nvGrpSpPr>
          <p:grpSpPr bwMode="auto">
            <a:xfrm>
              <a:off x="1709" y="3008"/>
              <a:ext cx="507" cy="234"/>
              <a:chOff x="1740" y="2642"/>
              <a:chExt cx="752" cy="327"/>
            </a:xfrm>
          </p:grpSpPr>
          <p:sp>
            <p:nvSpPr>
              <p:cNvPr id="652" name="Freeform 11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53" name="Freeform 11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54" name="Freeform 11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55" name="Freeform 11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56" name="Freeform 11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57" name="Freeform 11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sp>
          <p:nvSpPr>
            <p:cNvPr id="646" name="Freeform 1160"/>
            <p:cNvSpPr>
              <a:spLocks/>
            </p:cNvSpPr>
            <p:nvPr/>
          </p:nvSpPr>
          <p:spPr bwMode="auto">
            <a:xfrm>
              <a:off x="2577" y="3043"/>
              <a:ext cx="614" cy="514"/>
            </a:xfrm>
            <a:custGeom>
              <a:avLst/>
              <a:gdLst>
                <a:gd name="T0" fmla="*/ 1 w 990"/>
                <a:gd name="T1" fmla="*/ 3 h 792"/>
                <a:gd name="T2" fmla="*/ 2 w 990"/>
                <a:gd name="T3" fmla="*/ 0 h 792"/>
                <a:gd name="T4" fmla="*/ 2 w 990"/>
                <a:gd name="T5" fmla="*/ 1 h 792"/>
                <a:gd name="T6" fmla="*/ 0 w 990"/>
                <a:gd name="T7" fmla="*/ 3 h 792"/>
                <a:gd name="T8" fmla="*/ 1 w 990"/>
                <a:gd name="T9" fmla="*/ 3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47" name="Freeform 1161"/>
            <p:cNvSpPr>
              <a:spLocks/>
            </p:cNvSpPr>
            <p:nvPr/>
          </p:nvSpPr>
          <p:spPr bwMode="auto">
            <a:xfrm>
              <a:off x="1010" y="3084"/>
              <a:ext cx="1571" cy="469"/>
            </a:xfrm>
            <a:custGeom>
              <a:avLst/>
              <a:gdLst>
                <a:gd name="T0" fmla="*/ 1 w 2532"/>
                <a:gd name="T1" fmla="*/ 0 h 723"/>
                <a:gd name="T2" fmla="*/ 1 w 2532"/>
                <a:gd name="T3" fmla="*/ 0 h 723"/>
                <a:gd name="T4" fmla="*/ 6 w 2532"/>
                <a:gd name="T5" fmla="*/ 3 h 723"/>
                <a:gd name="T6" fmla="*/ 6 w 2532"/>
                <a:gd name="T7" fmla="*/ 3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48" name="Freeform 1162"/>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49" name="Freeform 1163"/>
            <p:cNvSpPr>
              <a:spLocks/>
            </p:cNvSpPr>
            <p:nvPr/>
          </p:nvSpPr>
          <p:spPr bwMode="auto">
            <a:xfrm>
              <a:off x="1012" y="2611"/>
              <a:ext cx="730" cy="393"/>
            </a:xfrm>
            <a:custGeom>
              <a:avLst/>
              <a:gdLst>
                <a:gd name="T0" fmla="*/ 2 w 1176"/>
                <a:gd name="T1" fmla="*/ 0 h 606"/>
                <a:gd name="T2" fmla="*/ 0 w 1176"/>
                <a:gd name="T3" fmla="*/ 2 h 606"/>
                <a:gd name="T4" fmla="*/ 1 w 1176"/>
                <a:gd name="T5" fmla="*/ 2 h 606"/>
                <a:gd name="T6" fmla="*/ 2 w 1176"/>
                <a:gd name="T7" fmla="*/ 1 h 606"/>
                <a:gd name="T8" fmla="*/ 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50" name="Freeform 1164"/>
            <p:cNvSpPr>
              <a:spLocks/>
            </p:cNvSpPr>
            <p:nvPr/>
          </p:nvSpPr>
          <p:spPr bwMode="auto">
            <a:xfrm>
              <a:off x="1061" y="3018"/>
              <a:ext cx="1490" cy="451"/>
            </a:xfrm>
            <a:custGeom>
              <a:avLst/>
              <a:gdLst>
                <a:gd name="T0" fmla="*/ 1 w 2532"/>
                <a:gd name="T1" fmla="*/ 0 h 723"/>
                <a:gd name="T2" fmla="*/ 1 w 2532"/>
                <a:gd name="T3" fmla="*/ 0 h 723"/>
                <a:gd name="T4" fmla="*/ 2 w 2532"/>
                <a:gd name="T5" fmla="*/ 1 h 723"/>
                <a:gd name="T6" fmla="*/ 2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51" name="Freeform 1165"/>
            <p:cNvSpPr>
              <a:spLocks/>
            </p:cNvSpPr>
            <p:nvPr/>
          </p:nvSpPr>
          <p:spPr bwMode="auto">
            <a:xfrm flipV="1">
              <a:off x="2549" y="2986"/>
              <a:ext cx="608" cy="467"/>
            </a:xfrm>
            <a:custGeom>
              <a:avLst/>
              <a:gdLst>
                <a:gd name="T0" fmla="*/ 0 w 2532"/>
                <a:gd name="T1" fmla="*/ 0 h 723"/>
                <a:gd name="T2" fmla="*/ 0 w 2532"/>
                <a:gd name="T3" fmla="*/ 0 h 723"/>
                <a:gd name="T4" fmla="*/ 0 w 2532"/>
                <a:gd name="T5" fmla="*/ 3 h 723"/>
                <a:gd name="T6" fmla="*/ 0 w 2532"/>
                <a:gd name="T7" fmla="*/ 3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pic>
        <p:nvPicPr>
          <p:cNvPr id="630" name="Picture 568" descr="light2.png"/>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flipH="1">
            <a:off x="6694843" y="2078789"/>
            <a:ext cx="92772" cy="4054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31" name="Picture 1017" descr="antenna_stylize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00957" y="2006227"/>
            <a:ext cx="530702" cy="223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32" name="Picture 1017" descr="antenna_stylize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74195" y="1745624"/>
            <a:ext cx="530702" cy="223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33" name="Picture 571" descr="fridge2.png"/>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5906702" y="3071517"/>
            <a:ext cx="189578" cy="3370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34" name="Picture 1115" descr="antenna_stylized"/>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806938" y="3011924"/>
            <a:ext cx="347997" cy="1675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458" name="Group 850"/>
          <p:cNvGrpSpPr>
            <a:grpSpLocks/>
          </p:cNvGrpSpPr>
          <p:nvPr/>
        </p:nvGrpSpPr>
        <p:grpSpPr bwMode="auto">
          <a:xfrm>
            <a:off x="5607471" y="1538038"/>
            <a:ext cx="448245" cy="96676"/>
            <a:chOff x="2199" y="955"/>
            <a:chExt cx="2547" cy="506"/>
          </a:xfrm>
        </p:grpSpPr>
        <p:sp>
          <p:nvSpPr>
            <p:cNvPr id="531" name="Freeform 85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32" name="Freeform 85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33" name="Freeform 85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34" name="Freeform 85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35" name="Freeform 855"/>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36" name="Freeform 85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grpSp>
        <p:nvGrpSpPr>
          <p:cNvPr id="459" name="Group 850"/>
          <p:cNvGrpSpPr>
            <a:grpSpLocks/>
          </p:cNvGrpSpPr>
          <p:nvPr/>
        </p:nvGrpSpPr>
        <p:grpSpPr bwMode="auto">
          <a:xfrm>
            <a:off x="5276468" y="2033201"/>
            <a:ext cx="448245" cy="96676"/>
            <a:chOff x="2199" y="955"/>
            <a:chExt cx="2547" cy="506"/>
          </a:xfrm>
        </p:grpSpPr>
        <p:sp>
          <p:nvSpPr>
            <p:cNvPr id="525" name="Freeform 85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26" name="Freeform 85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27" name="Freeform 85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28" name="Freeform 85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29" name="Freeform 855"/>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30" name="Freeform 85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grpSp>
        <p:nvGrpSpPr>
          <p:cNvPr id="460" name="Group 850"/>
          <p:cNvGrpSpPr>
            <a:grpSpLocks/>
          </p:cNvGrpSpPr>
          <p:nvPr/>
        </p:nvGrpSpPr>
        <p:grpSpPr bwMode="auto">
          <a:xfrm>
            <a:off x="6495173" y="2008238"/>
            <a:ext cx="427847" cy="76292"/>
            <a:chOff x="2199" y="955"/>
            <a:chExt cx="2547" cy="506"/>
          </a:xfrm>
        </p:grpSpPr>
        <p:sp>
          <p:nvSpPr>
            <p:cNvPr id="519" name="Freeform 85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20" name="Freeform 85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21" name="Freeform 85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22" name="Freeform 85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23" name="Freeform 855"/>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24" name="Freeform 85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grpSp>
        <p:nvGrpSpPr>
          <p:cNvPr id="461" name="Group 850"/>
          <p:cNvGrpSpPr>
            <a:grpSpLocks/>
          </p:cNvGrpSpPr>
          <p:nvPr/>
        </p:nvGrpSpPr>
        <p:grpSpPr bwMode="auto">
          <a:xfrm>
            <a:off x="6558106" y="1745978"/>
            <a:ext cx="427847" cy="76292"/>
            <a:chOff x="2199" y="955"/>
            <a:chExt cx="2547" cy="506"/>
          </a:xfrm>
        </p:grpSpPr>
        <p:sp>
          <p:nvSpPr>
            <p:cNvPr id="513" name="Freeform 85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14" name="Freeform 85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15" name="Freeform 85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16" name="Freeform 85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17" name="Freeform 855"/>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18" name="Freeform 85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grpSp>
        <p:nvGrpSpPr>
          <p:cNvPr id="462" name="Group 850"/>
          <p:cNvGrpSpPr>
            <a:grpSpLocks/>
          </p:cNvGrpSpPr>
          <p:nvPr/>
        </p:nvGrpSpPr>
        <p:grpSpPr bwMode="auto">
          <a:xfrm>
            <a:off x="5756886" y="2979399"/>
            <a:ext cx="375111" cy="76292"/>
            <a:chOff x="2199" y="955"/>
            <a:chExt cx="2547" cy="506"/>
          </a:xfrm>
        </p:grpSpPr>
        <p:sp>
          <p:nvSpPr>
            <p:cNvPr id="507" name="Freeform 85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08" name="Freeform 85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09" name="Freeform 85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10" name="Freeform 85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11" name="Freeform 855"/>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12" name="Freeform 85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grpSp>
        <p:nvGrpSpPr>
          <p:cNvPr id="463" name="Group 850"/>
          <p:cNvGrpSpPr>
            <a:grpSpLocks/>
          </p:cNvGrpSpPr>
          <p:nvPr/>
        </p:nvGrpSpPr>
        <p:grpSpPr bwMode="auto">
          <a:xfrm>
            <a:off x="5458054" y="3093653"/>
            <a:ext cx="373704" cy="70494"/>
            <a:chOff x="2199" y="955"/>
            <a:chExt cx="2547" cy="506"/>
          </a:xfrm>
        </p:grpSpPr>
        <p:sp>
          <p:nvSpPr>
            <p:cNvPr id="501" name="Freeform 85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02" name="Freeform 85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03" name="Freeform 85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04" name="Freeform 85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05" name="Freeform 855"/>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06" name="Freeform 85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grpSp>
        <p:nvGrpSpPr>
          <p:cNvPr id="464" name="Group 850"/>
          <p:cNvGrpSpPr>
            <a:grpSpLocks/>
          </p:cNvGrpSpPr>
          <p:nvPr/>
        </p:nvGrpSpPr>
        <p:grpSpPr bwMode="auto">
          <a:xfrm>
            <a:off x="5616258" y="3506728"/>
            <a:ext cx="496588" cy="96676"/>
            <a:chOff x="2199" y="955"/>
            <a:chExt cx="2547" cy="506"/>
          </a:xfrm>
        </p:grpSpPr>
        <p:sp>
          <p:nvSpPr>
            <p:cNvPr id="495" name="Freeform 85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96" name="Freeform 85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97" name="Freeform 85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98" name="Freeform 85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99" name="Freeform 855"/>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00" name="Freeform 85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grpSp>
        <p:nvGrpSpPr>
          <p:cNvPr id="465" name="Group 850"/>
          <p:cNvGrpSpPr>
            <a:grpSpLocks/>
          </p:cNvGrpSpPr>
          <p:nvPr/>
        </p:nvGrpSpPr>
        <p:grpSpPr bwMode="auto">
          <a:xfrm>
            <a:off x="7154356" y="5005218"/>
            <a:ext cx="536140" cy="131828"/>
            <a:chOff x="2199" y="955"/>
            <a:chExt cx="2547" cy="506"/>
          </a:xfrm>
        </p:grpSpPr>
        <p:sp>
          <p:nvSpPr>
            <p:cNvPr id="489" name="Freeform 85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90" name="Freeform 85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91" name="Freeform 85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92" name="Freeform 85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93" name="Freeform 855"/>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94" name="Freeform 85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grpSp>
        <p:nvGrpSpPr>
          <p:cNvPr id="466" name="Group 850"/>
          <p:cNvGrpSpPr>
            <a:grpSpLocks/>
          </p:cNvGrpSpPr>
          <p:nvPr/>
        </p:nvGrpSpPr>
        <p:grpSpPr bwMode="auto">
          <a:xfrm>
            <a:off x="7299376" y="5413893"/>
            <a:ext cx="408699" cy="92283"/>
            <a:chOff x="2199" y="955"/>
            <a:chExt cx="2547" cy="506"/>
          </a:xfrm>
        </p:grpSpPr>
        <p:sp>
          <p:nvSpPr>
            <p:cNvPr id="483" name="Freeform 85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84" name="Freeform 85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85" name="Freeform 85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86" name="Freeform 85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87" name="Freeform 855"/>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88" name="Freeform 85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grpSp>
        <p:nvGrpSpPr>
          <p:cNvPr id="467" name="Group 850"/>
          <p:cNvGrpSpPr>
            <a:grpSpLocks/>
          </p:cNvGrpSpPr>
          <p:nvPr/>
        </p:nvGrpSpPr>
        <p:grpSpPr bwMode="auto">
          <a:xfrm>
            <a:off x="6881891" y="5484200"/>
            <a:ext cx="408699" cy="92283"/>
            <a:chOff x="2199" y="955"/>
            <a:chExt cx="2547" cy="506"/>
          </a:xfrm>
        </p:grpSpPr>
        <p:sp>
          <p:nvSpPr>
            <p:cNvPr id="477" name="Freeform 85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78" name="Freeform 85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79" name="Freeform 85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80" name="Freeform 85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81" name="Freeform 855"/>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82" name="Freeform 85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grpSp>
        <p:nvGrpSpPr>
          <p:cNvPr id="468" name="Group 817"/>
          <p:cNvGrpSpPr>
            <a:grpSpLocks/>
          </p:cNvGrpSpPr>
          <p:nvPr/>
        </p:nvGrpSpPr>
        <p:grpSpPr bwMode="auto">
          <a:xfrm>
            <a:off x="5865009" y="1738313"/>
            <a:ext cx="517525" cy="508000"/>
            <a:chOff x="2920" y="1424"/>
            <a:chExt cx="326" cy="320"/>
          </a:xfrm>
        </p:grpSpPr>
        <p:sp>
          <p:nvSpPr>
            <p:cNvPr id="469" name="Oval 818"/>
            <p:cNvSpPr>
              <a:spLocks noChangeArrowheads="1"/>
            </p:cNvSpPr>
            <p:nvPr/>
          </p:nvSpPr>
          <p:spPr bwMode="auto">
            <a:xfrm>
              <a:off x="2920" y="1445"/>
              <a:ext cx="326" cy="289"/>
            </a:xfrm>
            <a:prstGeom prst="ellipse">
              <a:avLst/>
            </a:prstGeom>
            <a:noFill/>
            <a:ln w="19050">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nvGrpSpPr>
            <p:cNvPr id="470" name="Group 819"/>
            <p:cNvGrpSpPr>
              <a:grpSpLocks/>
            </p:cNvGrpSpPr>
            <p:nvPr/>
          </p:nvGrpSpPr>
          <p:grpSpPr bwMode="auto">
            <a:xfrm>
              <a:off x="2949" y="1424"/>
              <a:ext cx="265" cy="280"/>
              <a:chOff x="2949" y="1424"/>
              <a:chExt cx="265" cy="280"/>
            </a:xfrm>
          </p:grpSpPr>
          <p:sp>
            <p:nvSpPr>
              <p:cNvPr id="472" name="Oval 820"/>
              <p:cNvSpPr>
                <a:spLocks noChangeArrowheads="1"/>
              </p:cNvSpPr>
              <p:nvPr/>
            </p:nvSpPr>
            <p:spPr bwMode="auto">
              <a:xfrm>
                <a:off x="3030" y="1545"/>
                <a:ext cx="107" cy="92"/>
              </a:xfrm>
              <a:prstGeom prst="ellipse">
                <a:avLst/>
              </a:prstGeom>
              <a:noFill/>
              <a:ln w="19050">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473" name="Oval 821"/>
              <p:cNvSpPr>
                <a:spLocks noChangeArrowheads="1"/>
              </p:cNvSpPr>
              <p:nvPr/>
            </p:nvSpPr>
            <p:spPr bwMode="auto">
              <a:xfrm>
                <a:off x="3006" y="1525"/>
                <a:ext cx="154" cy="131"/>
              </a:xfrm>
              <a:prstGeom prst="ellipse">
                <a:avLst/>
              </a:prstGeom>
              <a:noFill/>
              <a:ln w="19050">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474" name="Oval 822"/>
              <p:cNvSpPr>
                <a:spLocks noChangeArrowheads="1"/>
              </p:cNvSpPr>
              <p:nvPr/>
            </p:nvSpPr>
            <p:spPr bwMode="auto">
              <a:xfrm>
                <a:off x="2983" y="1501"/>
                <a:ext cx="203" cy="179"/>
              </a:xfrm>
              <a:prstGeom prst="ellipse">
                <a:avLst/>
              </a:prstGeom>
              <a:noFill/>
              <a:ln w="19050">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475" name="Oval 823"/>
              <p:cNvSpPr>
                <a:spLocks noChangeArrowheads="1"/>
              </p:cNvSpPr>
              <p:nvPr/>
            </p:nvSpPr>
            <p:spPr bwMode="auto">
              <a:xfrm>
                <a:off x="2949" y="1476"/>
                <a:ext cx="265" cy="228"/>
              </a:xfrm>
              <a:prstGeom prst="ellipse">
                <a:avLst/>
              </a:prstGeom>
              <a:noFill/>
              <a:ln w="19050">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476" name="Freeform 824"/>
              <p:cNvSpPr>
                <a:spLocks/>
              </p:cNvSpPr>
              <p:nvPr/>
            </p:nvSpPr>
            <p:spPr bwMode="auto">
              <a:xfrm flipV="1">
                <a:off x="2987" y="1424"/>
                <a:ext cx="205" cy="143"/>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66CCFF"/>
              </a:solidFill>
              <a:ln>
                <a:noFill/>
              </a:ln>
              <a:effectLst/>
              <a:extLst>
                <a:ext uri="{91240B29-F687-4f45-9708-019B960494DF}">
                  <a14:hiddenLine xmlns:a14="http://schemas.microsoft.com/office/drawing/2010/main" xmlns="" w="19050" cmpd="sng">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sp>
          <p:nvSpPr>
            <p:cNvPr id="471" name="Freeform 825"/>
            <p:cNvSpPr>
              <a:spLocks/>
            </p:cNvSpPr>
            <p:nvPr/>
          </p:nvSpPr>
          <p:spPr bwMode="auto">
            <a:xfrm>
              <a:off x="2995" y="1615"/>
              <a:ext cx="178" cy="129"/>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66CCFF"/>
            </a:solidFill>
            <a:ln w="19050" cmpd="sng">
              <a:no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grpSp>
        <p:nvGrpSpPr>
          <p:cNvPr id="891" name="Group 347"/>
          <p:cNvGrpSpPr>
            <a:grpSpLocks/>
          </p:cNvGrpSpPr>
          <p:nvPr/>
        </p:nvGrpSpPr>
        <p:grpSpPr bwMode="auto">
          <a:xfrm>
            <a:off x="6326174" y="2477052"/>
            <a:ext cx="416744" cy="205711"/>
            <a:chOff x="1871277" y="1576300"/>
            <a:chExt cx="1128371" cy="437861"/>
          </a:xfrm>
        </p:grpSpPr>
        <p:sp>
          <p:nvSpPr>
            <p:cNvPr id="892" name="Oval 89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893" name="Rectangle 89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94" name="Oval 89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895" name="Freeform 89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96" name="Freeform 89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97" name="Freeform 89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98" name="Freeform 89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899" name="Straight Connector 898"/>
            <p:cNvCxnSpPr>
              <a:endCxn id="89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00" name="Straight Connector 89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901" name="Group 347"/>
          <p:cNvGrpSpPr>
            <a:grpSpLocks/>
          </p:cNvGrpSpPr>
          <p:nvPr/>
        </p:nvGrpSpPr>
        <p:grpSpPr bwMode="auto">
          <a:xfrm>
            <a:off x="7177349" y="2476441"/>
            <a:ext cx="416744" cy="205711"/>
            <a:chOff x="1871277" y="1576300"/>
            <a:chExt cx="1128371" cy="437861"/>
          </a:xfrm>
        </p:grpSpPr>
        <p:sp>
          <p:nvSpPr>
            <p:cNvPr id="902" name="Oval 90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03" name="Rectangle 90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04" name="Oval 90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05" name="Freeform 90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06" name="Freeform 90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07" name="Freeform 90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08" name="Freeform 90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909" name="Straight Connector 908"/>
            <p:cNvCxnSpPr>
              <a:endCxn id="90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10" name="Straight Connector 90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911" name="Group 347"/>
          <p:cNvGrpSpPr>
            <a:grpSpLocks/>
          </p:cNvGrpSpPr>
          <p:nvPr/>
        </p:nvGrpSpPr>
        <p:grpSpPr bwMode="auto">
          <a:xfrm>
            <a:off x="7686788" y="2399327"/>
            <a:ext cx="416744" cy="205711"/>
            <a:chOff x="1871277" y="1576300"/>
            <a:chExt cx="1128371" cy="437861"/>
          </a:xfrm>
        </p:grpSpPr>
        <p:sp>
          <p:nvSpPr>
            <p:cNvPr id="912" name="Oval 91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13" name="Rectangle 91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14" name="Oval 91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15" name="Freeform 91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16" name="Freeform 91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17" name="Freeform 91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18" name="Freeform 91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919" name="Straight Connector 918"/>
            <p:cNvCxnSpPr>
              <a:endCxn id="91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20" name="Straight Connector 91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921" name="Group 347"/>
          <p:cNvGrpSpPr>
            <a:grpSpLocks/>
          </p:cNvGrpSpPr>
          <p:nvPr/>
        </p:nvGrpSpPr>
        <p:grpSpPr bwMode="auto">
          <a:xfrm>
            <a:off x="7752480" y="2760839"/>
            <a:ext cx="416744" cy="205711"/>
            <a:chOff x="1871277" y="1576300"/>
            <a:chExt cx="1128371" cy="437861"/>
          </a:xfrm>
        </p:grpSpPr>
        <p:sp>
          <p:nvSpPr>
            <p:cNvPr id="922" name="Oval 92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23" name="Rectangle 92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24" name="Oval 92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25" name="Freeform 92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26" name="Freeform 92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27" name="Freeform 92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28" name="Freeform 92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929" name="Straight Connector 928"/>
            <p:cNvCxnSpPr>
              <a:endCxn id="92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30" name="Straight Connector 92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931" name="Group 347"/>
          <p:cNvGrpSpPr>
            <a:grpSpLocks/>
          </p:cNvGrpSpPr>
          <p:nvPr/>
        </p:nvGrpSpPr>
        <p:grpSpPr bwMode="auto">
          <a:xfrm>
            <a:off x="7201005" y="2760229"/>
            <a:ext cx="416744" cy="205711"/>
            <a:chOff x="1871277" y="1576300"/>
            <a:chExt cx="1128371" cy="437861"/>
          </a:xfrm>
        </p:grpSpPr>
        <p:sp>
          <p:nvSpPr>
            <p:cNvPr id="932" name="Oval 93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33" name="Rectangle 93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34" name="Oval 93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35" name="Freeform 93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36" name="Freeform 93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37" name="Freeform 93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38" name="Freeform 93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939" name="Straight Connector 938"/>
            <p:cNvCxnSpPr>
              <a:endCxn id="93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40" name="Straight Connector 93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941" name="Group 347"/>
          <p:cNvGrpSpPr>
            <a:grpSpLocks/>
          </p:cNvGrpSpPr>
          <p:nvPr/>
        </p:nvGrpSpPr>
        <p:grpSpPr bwMode="auto">
          <a:xfrm>
            <a:off x="7083692" y="3627282"/>
            <a:ext cx="416744" cy="205711"/>
            <a:chOff x="1871277" y="1576300"/>
            <a:chExt cx="1128371" cy="437861"/>
          </a:xfrm>
        </p:grpSpPr>
        <p:sp>
          <p:nvSpPr>
            <p:cNvPr id="942" name="Oval 94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43" name="Rectangle 94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44" name="Oval 94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45" name="Freeform 94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46" name="Freeform 94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47" name="Freeform 94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48" name="Freeform 94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949" name="Straight Connector 948"/>
            <p:cNvCxnSpPr>
              <a:endCxn id="94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50" name="Straight Connector 94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951" name="Group 347"/>
          <p:cNvGrpSpPr>
            <a:grpSpLocks/>
          </p:cNvGrpSpPr>
          <p:nvPr/>
        </p:nvGrpSpPr>
        <p:grpSpPr bwMode="auto">
          <a:xfrm>
            <a:off x="7424812" y="3896990"/>
            <a:ext cx="416744" cy="205711"/>
            <a:chOff x="1871277" y="1576300"/>
            <a:chExt cx="1128371" cy="437861"/>
          </a:xfrm>
        </p:grpSpPr>
        <p:sp>
          <p:nvSpPr>
            <p:cNvPr id="952" name="Oval 95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53" name="Rectangle 95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54" name="Oval 95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55" name="Freeform 95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56" name="Freeform 95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57" name="Freeform 95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58" name="Freeform 95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959" name="Straight Connector 958"/>
            <p:cNvCxnSpPr>
              <a:endCxn id="95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60" name="Straight Connector 95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961" name="Group 347"/>
          <p:cNvGrpSpPr>
            <a:grpSpLocks/>
          </p:cNvGrpSpPr>
          <p:nvPr/>
        </p:nvGrpSpPr>
        <p:grpSpPr bwMode="auto">
          <a:xfrm>
            <a:off x="7740429" y="3636266"/>
            <a:ext cx="416744" cy="205711"/>
            <a:chOff x="1871277" y="1576300"/>
            <a:chExt cx="1128371" cy="437861"/>
          </a:xfrm>
        </p:grpSpPr>
        <p:sp>
          <p:nvSpPr>
            <p:cNvPr id="962" name="Oval 96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63" name="Rectangle 96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64" name="Oval 96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65" name="Freeform 96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66" name="Freeform 96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67" name="Freeform 96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68" name="Freeform 96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969" name="Straight Connector 968"/>
            <p:cNvCxnSpPr>
              <a:endCxn id="96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70" name="Straight Connector 96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971" name="Group 347"/>
          <p:cNvGrpSpPr>
            <a:grpSpLocks/>
          </p:cNvGrpSpPr>
          <p:nvPr/>
        </p:nvGrpSpPr>
        <p:grpSpPr bwMode="auto">
          <a:xfrm>
            <a:off x="6056633" y="3656920"/>
            <a:ext cx="375153" cy="169148"/>
            <a:chOff x="1871277" y="1576300"/>
            <a:chExt cx="1128371" cy="437861"/>
          </a:xfrm>
        </p:grpSpPr>
        <p:sp>
          <p:nvSpPr>
            <p:cNvPr id="972" name="Oval 97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73" name="Rectangle 97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74" name="Oval 97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75" name="Freeform 97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76" name="Freeform 97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77" name="Freeform 97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78" name="Freeform 97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979" name="Straight Connector 978"/>
            <p:cNvCxnSpPr>
              <a:endCxn id="97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80" name="Straight Connector 97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981" name="Group 347"/>
          <p:cNvGrpSpPr>
            <a:grpSpLocks/>
          </p:cNvGrpSpPr>
          <p:nvPr/>
        </p:nvGrpSpPr>
        <p:grpSpPr bwMode="auto">
          <a:xfrm>
            <a:off x="6970247" y="4493117"/>
            <a:ext cx="522452" cy="260369"/>
            <a:chOff x="1871277" y="1576300"/>
            <a:chExt cx="1128371" cy="437861"/>
          </a:xfrm>
        </p:grpSpPr>
        <p:sp>
          <p:nvSpPr>
            <p:cNvPr id="982" name="Oval 98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83" name="Rectangle 98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84" name="Oval 98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85" name="Freeform 98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86" name="Freeform 98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87" name="Freeform 98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88" name="Freeform 98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989" name="Straight Connector 988"/>
            <p:cNvCxnSpPr>
              <a:endCxn id="98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90" name="Straight Connector 98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991" name="Group 347"/>
          <p:cNvGrpSpPr>
            <a:grpSpLocks/>
          </p:cNvGrpSpPr>
          <p:nvPr/>
        </p:nvGrpSpPr>
        <p:grpSpPr bwMode="auto">
          <a:xfrm>
            <a:off x="6260655" y="4818927"/>
            <a:ext cx="522452" cy="260369"/>
            <a:chOff x="1871277" y="1576300"/>
            <a:chExt cx="1128371" cy="437861"/>
          </a:xfrm>
        </p:grpSpPr>
        <p:sp>
          <p:nvSpPr>
            <p:cNvPr id="992" name="Oval 99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93" name="Rectangle 99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94" name="Oval 99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95" name="Freeform 99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96" name="Freeform 99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97" name="Freeform 99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98" name="Freeform 99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999" name="Straight Connector 998"/>
            <p:cNvCxnSpPr>
              <a:endCxn id="99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000" name="Straight Connector 99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1001" name="Group 347"/>
          <p:cNvGrpSpPr>
            <a:grpSpLocks/>
          </p:cNvGrpSpPr>
          <p:nvPr/>
        </p:nvGrpSpPr>
        <p:grpSpPr bwMode="auto">
          <a:xfrm>
            <a:off x="7693291" y="4813217"/>
            <a:ext cx="522452" cy="260369"/>
            <a:chOff x="1871277" y="1576300"/>
            <a:chExt cx="1128371" cy="437861"/>
          </a:xfrm>
        </p:grpSpPr>
        <p:sp>
          <p:nvSpPr>
            <p:cNvPr id="1002" name="Oval 100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003" name="Rectangle 100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04" name="Oval 100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005" name="Freeform 100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06" name="Freeform 100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07" name="Freeform 100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08" name="Freeform 100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1009" name="Straight Connector 1008"/>
            <p:cNvCxnSpPr>
              <a:endCxn id="100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010" name="Straight Connector 100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492374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2"/>
          <p:cNvSpPr>
            <a:spLocks noGrp="1" noChangeArrowheads="1"/>
          </p:cNvSpPr>
          <p:nvPr>
            <p:ph type="title"/>
          </p:nvPr>
        </p:nvSpPr>
        <p:spPr>
          <a:xfrm>
            <a:off x="421105" y="240632"/>
            <a:ext cx="8077200" cy="525379"/>
          </a:xfrm>
        </p:spPr>
        <p:txBody>
          <a:bodyPr/>
          <a:lstStyle/>
          <a:p>
            <a:pPr>
              <a:defRPr/>
            </a:pPr>
            <a:r>
              <a:rPr lang="en-US" sz="4000" dirty="0">
                <a:latin typeface="Gill Sans MT" charset="0"/>
                <a:cs typeface="+mj-cs"/>
              </a:rPr>
              <a:t>Ethernet frame structure (more)</a:t>
            </a:r>
          </a:p>
        </p:txBody>
      </p:sp>
      <p:sp>
        <p:nvSpPr>
          <p:cNvPr id="55301" name="Rectangle 3"/>
          <p:cNvSpPr>
            <a:spLocks noGrp="1" noChangeArrowheads="1"/>
          </p:cNvSpPr>
          <p:nvPr>
            <p:ph type="body" idx="1"/>
          </p:nvPr>
        </p:nvSpPr>
        <p:spPr>
          <a:xfrm>
            <a:off x="577287" y="1115884"/>
            <a:ext cx="8272463" cy="3626708"/>
          </a:xfrm>
        </p:spPr>
        <p:txBody>
          <a:bodyPr/>
          <a:lstStyle/>
          <a:p>
            <a:pPr>
              <a:defRPr/>
            </a:pPr>
            <a:r>
              <a:rPr lang="en-US" sz="2400" dirty="0">
                <a:solidFill>
                  <a:srgbClr val="CC0000"/>
                </a:solidFill>
                <a:latin typeface="Gill Sans MT" charset="0"/>
                <a:cs typeface="+mn-cs"/>
              </a:rPr>
              <a:t>destination and source address: </a:t>
            </a:r>
            <a:r>
              <a:rPr lang="en-US" sz="2400" dirty="0">
                <a:latin typeface="Gill Sans MT" charset="0"/>
                <a:cs typeface="+mn-cs"/>
              </a:rPr>
              <a:t>6 bytes (referred to as octets)</a:t>
            </a:r>
          </a:p>
          <a:p>
            <a:pPr lvl="1">
              <a:defRPr/>
            </a:pPr>
            <a:r>
              <a:rPr lang="en-US" sz="2000" dirty="0">
                <a:latin typeface="Gill Sans MT" charset="0"/>
              </a:rPr>
              <a:t>adapter accepts frames with matching destination address, or broadcast address or recognized multicast address</a:t>
            </a:r>
          </a:p>
          <a:p>
            <a:pPr lvl="2">
              <a:defRPr/>
            </a:pPr>
            <a:r>
              <a:rPr lang="en-US" sz="1800" dirty="0">
                <a:latin typeface="Gill Sans MT" charset="0"/>
              </a:rPr>
              <a:t>it strips data link layer header and trailer and passes the payload to protocol layer identified in type field</a:t>
            </a:r>
          </a:p>
          <a:p>
            <a:pPr lvl="1">
              <a:defRPr/>
            </a:pPr>
            <a:r>
              <a:rPr lang="en-US" sz="2000" dirty="0">
                <a:latin typeface="Gill Sans MT" charset="0"/>
              </a:rPr>
              <a:t>adapter discards frames with unrecognized destination address</a:t>
            </a:r>
          </a:p>
          <a:p>
            <a:pPr>
              <a:defRPr/>
            </a:pPr>
            <a:r>
              <a:rPr lang="en-US" sz="2400" dirty="0">
                <a:solidFill>
                  <a:srgbClr val="CC0000"/>
                </a:solidFill>
                <a:latin typeface="Gill Sans MT" charset="0"/>
                <a:cs typeface="+mn-cs"/>
              </a:rPr>
              <a:t>type:</a:t>
            </a:r>
            <a:r>
              <a:rPr lang="en-US" sz="2400" i="1" dirty="0">
                <a:solidFill>
                  <a:srgbClr val="CC0000"/>
                </a:solidFill>
                <a:latin typeface="Gill Sans MT" charset="0"/>
                <a:cs typeface="+mn-cs"/>
              </a:rPr>
              <a:t> </a:t>
            </a:r>
            <a:r>
              <a:rPr lang="en-US" sz="2400" dirty="0">
                <a:latin typeface="Gill Sans MT" charset="0"/>
                <a:cs typeface="+mn-cs"/>
              </a:rPr>
              <a:t>identifies which higher layer protocol’s data is being transported in the payload of the frame </a:t>
            </a:r>
          </a:p>
          <a:p>
            <a:pPr>
              <a:defRPr/>
            </a:pPr>
            <a:r>
              <a:rPr lang="en-US" sz="2400" dirty="0">
                <a:solidFill>
                  <a:srgbClr val="CC0000"/>
                </a:solidFill>
                <a:latin typeface="Gill Sans MT" charset="0"/>
                <a:cs typeface="+mn-cs"/>
              </a:rPr>
              <a:t>CRC: </a:t>
            </a:r>
            <a:r>
              <a:rPr lang="en-US" sz="2400" dirty="0">
                <a:latin typeface="Gill Sans MT" charset="0"/>
                <a:cs typeface="+mn-cs"/>
              </a:rPr>
              <a:t>cyclic redundancy check bits used by receiver to detect error</a:t>
            </a:r>
          </a:p>
          <a:p>
            <a:pPr lvl="1">
              <a:defRPr/>
            </a:pPr>
            <a:r>
              <a:rPr lang="en-US" sz="2000" dirty="0">
                <a:latin typeface="Gill Sans MT" charset="0"/>
              </a:rPr>
              <a:t>error detected: frame is dropped, no recovery</a:t>
            </a:r>
          </a:p>
        </p:txBody>
      </p:sp>
      <p:pic>
        <p:nvPicPr>
          <p:cNvPr id="152581" name="Picture 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05" y="730513"/>
            <a:ext cx="6859337" cy="232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52582" name="Group 8"/>
          <p:cNvGrpSpPr>
            <a:grpSpLocks/>
          </p:cNvGrpSpPr>
          <p:nvPr/>
        </p:nvGrpSpPr>
        <p:grpSpPr bwMode="auto">
          <a:xfrm>
            <a:off x="1172969" y="4893984"/>
            <a:ext cx="6291263" cy="993775"/>
            <a:chOff x="940711" y="4902593"/>
            <a:chExt cx="6291001" cy="992895"/>
          </a:xfrm>
        </p:grpSpPr>
        <p:sp>
          <p:nvSpPr>
            <p:cNvPr id="152583" name="Line 10"/>
            <p:cNvSpPr>
              <a:spLocks noChangeShapeType="1"/>
            </p:cNvSpPr>
            <p:nvPr/>
          </p:nvSpPr>
          <p:spPr bwMode="auto">
            <a:xfrm>
              <a:off x="3570934" y="5199463"/>
              <a:ext cx="0" cy="20464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152584" name="Rectangle 1"/>
            <p:cNvSpPr>
              <a:spLocks noChangeArrowheads="1"/>
            </p:cNvSpPr>
            <p:nvPr/>
          </p:nvSpPr>
          <p:spPr bwMode="auto">
            <a:xfrm>
              <a:off x="976959" y="5272489"/>
              <a:ext cx="6254753" cy="547846"/>
            </a:xfrm>
            <a:prstGeom prst="rect">
              <a:avLst/>
            </a:prstGeom>
            <a:solidFill>
              <a:srgbClr val="00B050"/>
            </a:solidFill>
            <a:ln w="9525">
              <a:solidFill>
                <a:schemeClr val="bg1"/>
              </a:solidFill>
              <a:round/>
              <a:headEnd/>
              <a:tailEnd/>
            </a:ln>
          </p:spPr>
          <p:txBody>
            <a:bodyPr wrap="none"/>
            <a:lstStyle/>
            <a:p>
              <a:endParaRPr lang="en-US" dirty="0"/>
            </a:p>
          </p:txBody>
        </p:sp>
        <p:cxnSp>
          <p:nvCxnSpPr>
            <p:cNvPr id="12" name="Straight Connector 3"/>
            <p:cNvCxnSpPr>
              <a:cxnSpLocks noChangeShapeType="1"/>
            </p:cNvCxnSpPr>
            <p:nvPr/>
          </p:nvCxnSpPr>
          <p:spPr bwMode="auto">
            <a:xfrm>
              <a:off x="1970956" y="5262636"/>
              <a:ext cx="0" cy="550375"/>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Connector 32"/>
            <p:cNvCxnSpPr>
              <a:cxnSpLocks noChangeShapeType="1"/>
            </p:cNvCxnSpPr>
            <p:nvPr/>
          </p:nvCxnSpPr>
          <p:spPr bwMode="auto">
            <a:xfrm>
              <a:off x="2701176" y="5265808"/>
              <a:ext cx="0" cy="583683"/>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4" name="Straight Connector 33"/>
            <p:cNvCxnSpPr>
              <a:cxnSpLocks noChangeShapeType="1"/>
            </p:cNvCxnSpPr>
            <p:nvPr/>
          </p:nvCxnSpPr>
          <p:spPr bwMode="auto">
            <a:xfrm>
              <a:off x="3429807" y="5270567"/>
              <a:ext cx="0" cy="548789"/>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5" name="Straight Connector 34"/>
            <p:cNvCxnSpPr>
              <a:cxnSpLocks noChangeShapeType="1"/>
            </p:cNvCxnSpPr>
            <p:nvPr/>
          </p:nvCxnSpPr>
          <p:spPr bwMode="auto">
            <a:xfrm>
              <a:off x="3683797" y="5265808"/>
              <a:ext cx="0" cy="580510"/>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Connector 35"/>
            <p:cNvCxnSpPr>
              <a:cxnSpLocks noChangeShapeType="1"/>
            </p:cNvCxnSpPr>
            <p:nvPr/>
          </p:nvCxnSpPr>
          <p:spPr bwMode="auto">
            <a:xfrm>
              <a:off x="5650628" y="5272152"/>
              <a:ext cx="0" cy="623336"/>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52590" name="TextBox 5"/>
            <p:cNvSpPr txBox="1">
              <a:spLocks noChangeArrowheads="1"/>
            </p:cNvSpPr>
            <p:nvPr/>
          </p:nvSpPr>
          <p:spPr bwMode="auto">
            <a:xfrm>
              <a:off x="1910352" y="5332220"/>
              <a:ext cx="844810" cy="4103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400" dirty="0">
                  <a:solidFill>
                    <a:schemeClr val="bg1"/>
                  </a:solidFill>
                  <a:latin typeface="Arial" charset="0"/>
                  <a:cs typeface="Arial" charset="0"/>
                </a:rPr>
                <a:t>dest.</a:t>
              </a:r>
            </a:p>
            <a:p>
              <a:pPr algn="ctr">
                <a:lnSpc>
                  <a:spcPts val="1200"/>
                </a:lnSpc>
              </a:pPr>
              <a:r>
                <a:rPr lang="en-US" sz="1400" dirty="0">
                  <a:solidFill>
                    <a:schemeClr val="bg1"/>
                  </a:solidFill>
                  <a:latin typeface="Arial" charset="0"/>
                  <a:cs typeface="Arial" charset="0"/>
                </a:rPr>
                <a:t>address</a:t>
              </a:r>
            </a:p>
          </p:txBody>
        </p:sp>
        <p:sp>
          <p:nvSpPr>
            <p:cNvPr id="152591" name="TextBox 37"/>
            <p:cNvSpPr txBox="1">
              <a:spLocks noChangeArrowheads="1"/>
            </p:cNvSpPr>
            <p:nvPr/>
          </p:nvSpPr>
          <p:spPr bwMode="auto">
            <a:xfrm>
              <a:off x="2673645" y="5340803"/>
              <a:ext cx="844810" cy="4103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400" dirty="0">
                  <a:solidFill>
                    <a:schemeClr val="bg1"/>
                  </a:solidFill>
                  <a:latin typeface="Arial" charset="0"/>
                  <a:cs typeface="Arial" charset="0"/>
                </a:rPr>
                <a:t>source</a:t>
              </a:r>
            </a:p>
            <a:p>
              <a:pPr algn="ctr">
                <a:lnSpc>
                  <a:spcPts val="1200"/>
                </a:lnSpc>
              </a:pPr>
              <a:r>
                <a:rPr lang="en-US" sz="1400" dirty="0">
                  <a:solidFill>
                    <a:schemeClr val="bg1"/>
                  </a:solidFill>
                  <a:latin typeface="Arial" charset="0"/>
                  <a:cs typeface="Arial" charset="0"/>
                </a:rPr>
                <a:t>address</a:t>
              </a:r>
            </a:p>
          </p:txBody>
        </p:sp>
        <p:sp>
          <p:nvSpPr>
            <p:cNvPr id="152592" name="TextBox 38"/>
            <p:cNvSpPr txBox="1">
              <a:spLocks noChangeArrowheads="1"/>
            </p:cNvSpPr>
            <p:nvPr/>
          </p:nvSpPr>
          <p:spPr bwMode="auto">
            <a:xfrm>
              <a:off x="4053534" y="5353451"/>
              <a:ext cx="1377407" cy="4154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600" dirty="0">
                  <a:solidFill>
                    <a:schemeClr val="bg1"/>
                  </a:solidFill>
                  <a:latin typeface="Arial" charset="0"/>
                  <a:cs typeface="Arial" charset="0"/>
                </a:rPr>
                <a:t>data (payload)</a:t>
              </a:r>
            </a:p>
          </p:txBody>
        </p:sp>
        <p:sp>
          <p:nvSpPr>
            <p:cNvPr id="152593" name="TextBox 39"/>
            <p:cNvSpPr txBox="1">
              <a:spLocks noChangeArrowheads="1"/>
            </p:cNvSpPr>
            <p:nvPr/>
          </p:nvSpPr>
          <p:spPr bwMode="auto">
            <a:xfrm>
              <a:off x="5941065" y="5431291"/>
              <a:ext cx="855572"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600" dirty="0">
                  <a:solidFill>
                    <a:schemeClr val="bg1"/>
                  </a:solidFill>
                  <a:latin typeface="Arial" charset="0"/>
                  <a:cs typeface="Arial" charset="0"/>
                </a:rPr>
                <a:t>CRC</a:t>
              </a:r>
            </a:p>
          </p:txBody>
        </p:sp>
        <p:sp>
          <p:nvSpPr>
            <p:cNvPr id="152594" name="TextBox 40"/>
            <p:cNvSpPr txBox="1">
              <a:spLocks noChangeArrowheads="1"/>
            </p:cNvSpPr>
            <p:nvPr/>
          </p:nvSpPr>
          <p:spPr bwMode="auto">
            <a:xfrm>
              <a:off x="940711" y="5444340"/>
              <a:ext cx="1070128"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600" dirty="0">
                  <a:solidFill>
                    <a:schemeClr val="bg1"/>
                  </a:solidFill>
                  <a:latin typeface="Arial" charset="0"/>
                  <a:cs typeface="Arial" charset="0"/>
                </a:rPr>
                <a:t>preamble</a:t>
              </a:r>
            </a:p>
          </p:txBody>
        </p:sp>
        <p:sp>
          <p:nvSpPr>
            <p:cNvPr id="152595" name="Text Box 9"/>
            <p:cNvSpPr txBox="1">
              <a:spLocks noChangeArrowheads="1"/>
            </p:cNvSpPr>
            <p:nvPr/>
          </p:nvSpPr>
          <p:spPr bwMode="auto">
            <a:xfrm>
              <a:off x="3321504" y="4902593"/>
              <a:ext cx="77026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600" dirty="0">
                  <a:solidFill>
                    <a:srgbClr val="000000"/>
                  </a:solidFill>
                  <a:latin typeface="Arial" charset="0"/>
                </a:rPr>
                <a:t>type</a:t>
              </a:r>
            </a:p>
          </p:txBody>
        </p:sp>
      </p:grpSp>
      <p:sp>
        <p:nvSpPr>
          <p:cNvPr id="21"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30</a:t>
            </a:fld>
            <a:endParaRPr lang="en-US" sz="1200" dirty="0">
              <a:latin typeface="Tahoma" charset="0"/>
            </a:endParaRPr>
          </a:p>
        </p:txBody>
      </p:sp>
      <p:sp>
        <p:nvSpPr>
          <p:cNvPr id="22"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4827359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2"/>
          <p:cNvSpPr>
            <a:spLocks noGrp="1" noChangeArrowheads="1"/>
          </p:cNvSpPr>
          <p:nvPr>
            <p:ph type="title"/>
          </p:nvPr>
        </p:nvSpPr>
        <p:spPr>
          <a:xfrm>
            <a:off x="152401" y="95250"/>
            <a:ext cx="3641834" cy="666751"/>
          </a:xfrm>
        </p:spPr>
        <p:txBody>
          <a:bodyPr/>
          <a:lstStyle/>
          <a:p>
            <a:pPr>
              <a:defRPr/>
            </a:pPr>
            <a:r>
              <a:rPr lang="en-US" sz="3200" dirty="0">
                <a:latin typeface="Gill Sans MT" charset="0"/>
                <a:cs typeface="+mj-cs"/>
              </a:rPr>
              <a:t>Ethernet standards</a:t>
            </a:r>
          </a:p>
        </p:txBody>
      </p:sp>
      <p:sp>
        <p:nvSpPr>
          <p:cNvPr id="59397" name="Rectangle 3"/>
          <p:cNvSpPr>
            <a:spLocks noGrp="1" noChangeArrowheads="1"/>
          </p:cNvSpPr>
          <p:nvPr>
            <p:ph type="body" idx="1"/>
          </p:nvPr>
        </p:nvSpPr>
        <p:spPr>
          <a:xfrm>
            <a:off x="391007" y="1040606"/>
            <a:ext cx="8059256" cy="2836070"/>
          </a:xfrm>
        </p:spPr>
        <p:txBody>
          <a:bodyPr/>
          <a:lstStyle/>
          <a:p>
            <a:pPr>
              <a:lnSpc>
                <a:spcPct val="90000"/>
              </a:lnSpc>
              <a:defRPr/>
            </a:pPr>
            <a:r>
              <a:rPr lang="en-US" i="1" dirty="0">
                <a:solidFill>
                  <a:srgbClr val="CC0000"/>
                </a:solidFill>
                <a:latin typeface="Gill Sans MT" charset="0"/>
                <a:cs typeface="+mn-cs"/>
              </a:rPr>
              <a:t>many</a:t>
            </a:r>
            <a:r>
              <a:rPr lang="en-US" dirty="0">
                <a:solidFill>
                  <a:srgbClr val="CC0000"/>
                </a:solidFill>
                <a:latin typeface="Gill Sans MT" charset="0"/>
                <a:cs typeface="+mn-cs"/>
              </a:rPr>
              <a:t> </a:t>
            </a:r>
            <a:r>
              <a:rPr lang="en-US" dirty="0">
                <a:latin typeface="Gill Sans MT" charset="0"/>
                <a:cs typeface="+mn-cs"/>
              </a:rPr>
              <a:t>different Ethernet standards exist do accommodate new physical layer speeds and mediums</a:t>
            </a:r>
          </a:p>
          <a:p>
            <a:pPr lvl="1">
              <a:lnSpc>
                <a:spcPct val="90000"/>
              </a:lnSpc>
              <a:defRPr/>
            </a:pPr>
            <a:r>
              <a:rPr lang="en-US" dirty="0">
                <a:latin typeface="Gill Sans MT" charset="0"/>
              </a:rPr>
              <a:t>different speeds: 2 Mbps, 10 Mbps, 100 Mbps, 1Gbps, 10 Gbps, 40 Gbps</a:t>
            </a:r>
          </a:p>
          <a:p>
            <a:pPr lvl="1">
              <a:lnSpc>
                <a:spcPct val="90000"/>
              </a:lnSpc>
              <a:defRPr/>
            </a:pPr>
            <a:r>
              <a:rPr lang="en-US" dirty="0">
                <a:latin typeface="Gill Sans MT" charset="0"/>
              </a:rPr>
              <a:t>different physical layer media: fiber, cable</a:t>
            </a:r>
            <a:endParaRPr lang="en-US" dirty="0">
              <a:latin typeface="Gill Sans MT" charset="0"/>
              <a:cs typeface="+mn-cs"/>
            </a:endParaRPr>
          </a:p>
          <a:p>
            <a:pPr>
              <a:lnSpc>
                <a:spcPct val="90000"/>
              </a:lnSpc>
              <a:defRPr/>
            </a:pPr>
            <a:r>
              <a:rPr lang="en-US" dirty="0">
                <a:latin typeface="Gill Sans MT" charset="0"/>
                <a:cs typeface="+mn-cs"/>
              </a:rPr>
              <a:t>all have </a:t>
            </a:r>
            <a:r>
              <a:rPr lang="en-US" dirty="0">
                <a:latin typeface="Gill Sans MT" charset="0"/>
              </a:rPr>
              <a:t>common frame format and MAC protocol</a:t>
            </a:r>
          </a:p>
        </p:txBody>
      </p:sp>
      <p:sp>
        <p:nvSpPr>
          <p:cNvPr id="156677" name="Freeform 39"/>
          <p:cNvSpPr>
            <a:spLocks/>
          </p:cNvSpPr>
          <p:nvPr/>
        </p:nvSpPr>
        <p:spPr bwMode="auto">
          <a:xfrm>
            <a:off x="2873375" y="4075113"/>
            <a:ext cx="1393825" cy="1527175"/>
          </a:xfrm>
          <a:custGeom>
            <a:avLst/>
            <a:gdLst>
              <a:gd name="T0" fmla="*/ 2147483647 w 878"/>
              <a:gd name="T1" fmla="*/ 0 h 962"/>
              <a:gd name="T2" fmla="*/ 0 w 878"/>
              <a:gd name="T3" fmla="*/ 2147483647 h 962"/>
              <a:gd name="T4" fmla="*/ 2147483647 w 878"/>
              <a:gd name="T5" fmla="*/ 2147483647 h 962"/>
              <a:gd name="T6" fmla="*/ 2147483647 w 878"/>
              <a:gd name="T7" fmla="*/ 2147483647 h 962"/>
              <a:gd name="T8" fmla="*/ 2147483647 w 878"/>
              <a:gd name="T9" fmla="*/ 0 h 9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8" h="962">
                <a:moveTo>
                  <a:pt x="851" y="0"/>
                </a:moveTo>
                <a:lnTo>
                  <a:pt x="0" y="622"/>
                </a:lnTo>
                <a:lnTo>
                  <a:pt x="7" y="962"/>
                </a:lnTo>
                <a:lnTo>
                  <a:pt x="878" y="960"/>
                </a:lnTo>
                <a:lnTo>
                  <a:pt x="851" y="0"/>
                </a:lnTo>
                <a:close/>
              </a:path>
            </a:pathLst>
          </a:custGeom>
          <a:gradFill rotWithShape="1">
            <a:gsLst>
              <a:gs pos="0">
                <a:srgbClr val="DDDDDD"/>
              </a:gs>
              <a:gs pos="100000">
                <a:schemeClr val="bg1"/>
              </a:gs>
            </a:gsLst>
            <a:lin ang="0" scaled="1"/>
          </a:gradFill>
          <a:ln w="9525" cap="flat">
            <a:solidFill>
              <a:schemeClr val="tx1"/>
            </a:solidFill>
            <a:prstDash val="dash"/>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156678" name="Group 40"/>
          <p:cNvGrpSpPr>
            <a:grpSpLocks/>
          </p:cNvGrpSpPr>
          <p:nvPr/>
        </p:nvGrpSpPr>
        <p:grpSpPr bwMode="auto">
          <a:xfrm>
            <a:off x="1577975" y="4189413"/>
            <a:ext cx="1300163" cy="1465262"/>
            <a:chOff x="921" y="785"/>
            <a:chExt cx="819" cy="923"/>
          </a:xfrm>
        </p:grpSpPr>
        <p:sp>
          <p:nvSpPr>
            <p:cNvPr id="59419" name="Rectangle 41"/>
            <p:cNvSpPr>
              <a:spLocks noChangeArrowheads="1"/>
            </p:cNvSpPr>
            <p:nvPr/>
          </p:nvSpPr>
          <p:spPr bwMode="auto">
            <a:xfrm>
              <a:off x="924" y="810"/>
              <a:ext cx="816" cy="864"/>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59420" name="Text Box 42"/>
            <p:cNvSpPr txBox="1">
              <a:spLocks noChangeArrowheads="1"/>
            </p:cNvSpPr>
            <p:nvPr/>
          </p:nvSpPr>
          <p:spPr bwMode="auto">
            <a:xfrm>
              <a:off x="922" y="785"/>
              <a:ext cx="804" cy="92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eaLnBrk="1" hangingPunct="1">
                <a:defRPr/>
              </a:pPr>
              <a:r>
                <a:rPr lang="en-US" i="0" dirty="0">
                  <a:latin typeface="Arial" charset="0"/>
                  <a:cs typeface="+mn-cs"/>
                </a:rPr>
                <a:t>application</a:t>
              </a:r>
            </a:p>
            <a:p>
              <a:pPr algn="ctr" eaLnBrk="1" hangingPunct="1">
                <a:defRPr/>
              </a:pPr>
              <a:r>
                <a:rPr lang="en-US" i="0" dirty="0">
                  <a:latin typeface="Arial" charset="0"/>
                  <a:cs typeface="+mn-cs"/>
                </a:rPr>
                <a:t>transport</a:t>
              </a:r>
            </a:p>
            <a:p>
              <a:pPr algn="ctr" eaLnBrk="1" hangingPunct="1">
                <a:defRPr/>
              </a:pPr>
              <a:r>
                <a:rPr lang="en-US" i="0" dirty="0">
                  <a:latin typeface="Arial" charset="0"/>
                  <a:cs typeface="+mn-cs"/>
                </a:rPr>
                <a:t>network</a:t>
              </a:r>
            </a:p>
            <a:p>
              <a:pPr algn="ctr" eaLnBrk="1" hangingPunct="1">
                <a:defRPr/>
              </a:pPr>
              <a:r>
                <a:rPr lang="en-US" i="0" dirty="0">
                  <a:latin typeface="Arial" charset="0"/>
                  <a:cs typeface="+mn-cs"/>
                </a:rPr>
                <a:t>link</a:t>
              </a:r>
            </a:p>
            <a:p>
              <a:pPr algn="ctr" eaLnBrk="1" hangingPunct="1">
                <a:defRPr/>
              </a:pPr>
              <a:r>
                <a:rPr lang="en-US" i="0" dirty="0">
                  <a:latin typeface="Arial" charset="0"/>
                  <a:cs typeface="+mn-cs"/>
                </a:rPr>
                <a:t>physical</a:t>
              </a:r>
            </a:p>
          </p:txBody>
        </p:sp>
        <p:sp>
          <p:nvSpPr>
            <p:cNvPr id="59421" name="Line 43"/>
            <p:cNvSpPr>
              <a:spLocks noChangeShapeType="1"/>
            </p:cNvSpPr>
            <p:nvPr/>
          </p:nvSpPr>
          <p:spPr bwMode="auto">
            <a:xfrm>
              <a:off x="924" y="993"/>
              <a:ext cx="816"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9422" name="Line 44"/>
            <p:cNvSpPr>
              <a:spLocks noChangeShapeType="1"/>
            </p:cNvSpPr>
            <p:nvPr/>
          </p:nvSpPr>
          <p:spPr bwMode="auto">
            <a:xfrm>
              <a:off x="924" y="1167"/>
              <a:ext cx="816"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9423" name="Line 45"/>
            <p:cNvSpPr>
              <a:spLocks noChangeShapeType="1"/>
            </p:cNvSpPr>
            <p:nvPr/>
          </p:nvSpPr>
          <p:spPr bwMode="auto">
            <a:xfrm>
              <a:off x="921" y="1344"/>
              <a:ext cx="816"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9424" name="Line 46"/>
            <p:cNvSpPr>
              <a:spLocks noChangeShapeType="1"/>
            </p:cNvSpPr>
            <p:nvPr/>
          </p:nvSpPr>
          <p:spPr bwMode="auto">
            <a:xfrm>
              <a:off x="926" y="1501"/>
              <a:ext cx="808" cy="3"/>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9425" name="Line 47"/>
            <p:cNvSpPr>
              <a:spLocks noChangeShapeType="1"/>
            </p:cNvSpPr>
            <p:nvPr/>
          </p:nvSpPr>
          <p:spPr bwMode="auto">
            <a:xfrm>
              <a:off x="926" y="1552"/>
              <a:ext cx="0" cy="106"/>
            </a:xfrm>
            <a:prstGeom prst="line">
              <a:avLst/>
            </a:prstGeom>
            <a:noFill/>
            <a:ln w="9525">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9426" name="Line 48"/>
            <p:cNvSpPr>
              <a:spLocks noChangeShapeType="1"/>
            </p:cNvSpPr>
            <p:nvPr/>
          </p:nvSpPr>
          <p:spPr bwMode="auto">
            <a:xfrm>
              <a:off x="1739" y="1541"/>
              <a:ext cx="0" cy="106"/>
            </a:xfrm>
            <a:prstGeom prst="line">
              <a:avLst/>
            </a:prstGeom>
            <a:noFill/>
            <a:ln w="9525">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grpSp>
      <p:sp>
        <p:nvSpPr>
          <p:cNvPr id="59400" name="Rectangle 49"/>
          <p:cNvSpPr>
            <a:spLocks noChangeArrowheads="1"/>
          </p:cNvSpPr>
          <p:nvPr/>
        </p:nvSpPr>
        <p:spPr bwMode="auto">
          <a:xfrm>
            <a:off x="4230688" y="4038600"/>
            <a:ext cx="4195762" cy="156845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59401" name="Line 50"/>
          <p:cNvSpPr>
            <a:spLocks noChangeShapeType="1"/>
          </p:cNvSpPr>
          <p:nvPr/>
        </p:nvSpPr>
        <p:spPr bwMode="auto">
          <a:xfrm flipV="1">
            <a:off x="4244975" y="4703763"/>
            <a:ext cx="41783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9402" name="Text Box 51"/>
          <p:cNvSpPr txBox="1">
            <a:spLocks noChangeArrowheads="1"/>
          </p:cNvSpPr>
          <p:nvPr/>
        </p:nvSpPr>
        <p:spPr bwMode="auto">
          <a:xfrm>
            <a:off x="5413375" y="4079875"/>
            <a:ext cx="1735138" cy="58102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eaLnBrk="1" hangingPunct="1">
              <a:defRPr/>
            </a:pPr>
            <a:r>
              <a:rPr lang="en-US" sz="1600" i="0" dirty="0">
                <a:latin typeface="Arial" charset="0"/>
                <a:cs typeface="+mn-cs"/>
              </a:rPr>
              <a:t>MAC protocol</a:t>
            </a:r>
          </a:p>
          <a:p>
            <a:pPr algn="ctr" eaLnBrk="1" hangingPunct="1">
              <a:defRPr/>
            </a:pPr>
            <a:r>
              <a:rPr lang="en-US" sz="1600" i="0" dirty="0">
                <a:latin typeface="Arial" charset="0"/>
                <a:cs typeface="+mn-cs"/>
              </a:rPr>
              <a:t>and frame format</a:t>
            </a:r>
          </a:p>
        </p:txBody>
      </p:sp>
      <p:sp>
        <p:nvSpPr>
          <p:cNvPr id="59403" name="Text Box 52"/>
          <p:cNvSpPr txBox="1">
            <a:spLocks noChangeArrowheads="1"/>
          </p:cNvSpPr>
          <p:nvPr/>
        </p:nvSpPr>
        <p:spPr bwMode="auto">
          <a:xfrm>
            <a:off x="4398963" y="4794250"/>
            <a:ext cx="1250950" cy="314325"/>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400" i="0" dirty="0">
                <a:latin typeface="Arial" charset="0"/>
                <a:cs typeface="+mn-cs"/>
              </a:rPr>
              <a:t>100BASE-TX</a:t>
            </a:r>
          </a:p>
        </p:txBody>
      </p:sp>
      <p:sp>
        <p:nvSpPr>
          <p:cNvPr id="59404" name="Text Box 53"/>
          <p:cNvSpPr txBox="1">
            <a:spLocks noChangeArrowheads="1"/>
          </p:cNvSpPr>
          <p:nvPr/>
        </p:nvSpPr>
        <p:spPr bwMode="auto">
          <a:xfrm>
            <a:off x="4410075" y="5154613"/>
            <a:ext cx="1230313" cy="314325"/>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400" i="0" dirty="0">
                <a:latin typeface="Arial" charset="0"/>
                <a:cs typeface="+mn-cs"/>
              </a:rPr>
              <a:t>100BASE-T4</a:t>
            </a:r>
          </a:p>
        </p:txBody>
      </p:sp>
      <p:sp>
        <p:nvSpPr>
          <p:cNvPr id="59405" name="Text Box 54"/>
          <p:cNvSpPr txBox="1">
            <a:spLocks noChangeArrowheads="1"/>
          </p:cNvSpPr>
          <p:nvPr/>
        </p:nvSpPr>
        <p:spPr bwMode="auto">
          <a:xfrm>
            <a:off x="7081838" y="4789488"/>
            <a:ext cx="1250950" cy="314325"/>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400" i="0" dirty="0">
                <a:latin typeface="Arial" charset="0"/>
                <a:cs typeface="+mn-cs"/>
              </a:rPr>
              <a:t>100BASE-FX</a:t>
            </a:r>
          </a:p>
        </p:txBody>
      </p:sp>
      <p:sp>
        <p:nvSpPr>
          <p:cNvPr id="156685" name="Freeform 55"/>
          <p:cNvSpPr>
            <a:spLocks/>
          </p:cNvSpPr>
          <p:nvPr/>
        </p:nvSpPr>
        <p:spPr bwMode="auto">
          <a:xfrm>
            <a:off x="2887663" y="4684713"/>
            <a:ext cx="1393825" cy="611187"/>
          </a:xfrm>
          <a:custGeom>
            <a:avLst/>
            <a:gdLst>
              <a:gd name="T0" fmla="*/ 0 w 878"/>
              <a:gd name="T1" fmla="*/ 2147483647 h 385"/>
              <a:gd name="T2" fmla="*/ 2147483647 w 878"/>
              <a:gd name="T3" fmla="*/ 0 h 385"/>
              <a:gd name="T4" fmla="*/ 0 60000 65536"/>
              <a:gd name="T5" fmla="*/ 0 60000 65536"/>
            </a:gdLst>
            <a:ahLst/>
            <a:cxnLst>
              <a:cxn ang="T4">
                <a:pos x="T0" y="T1"/>
              </a:cxn>
              <a:cxn ang="T5">
                <a:pos x="T2" y="T3"/>
              </a:cxn>
            </a:cxnLst>
            <a:rect l="0" t="0" r="r" b="b"/>
            <a:pathLst>
              <a:path w="878" h="385">
                <a:moveTo>
                  <a:pt x="0" y="385"/>
                </a:moveTo>
                <a:lnTo>
                  <a:pt x="878" y="0"/>
                </a:lnTo>
              </a:path>
            </a:pathLst>
          </a:custGeom>
          <a:noFill/>
          <a:ln w="9525" cap="flat">
            <a:solidFill>
              <a:schemeClr val="tx1"/>
            </a:solidFill>
            <a:prstDash val="dash"/>
            <a:round/>
            <a:headEnd type="none" w="med" len="med"/>
            <a:tailEnd type="none" w="med" len="me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9407" name="Text Box 56"/>
          <p:cNvSpPr txBox="1">
            <a:spLocks noChangeArrowheads="1"/>
          </p:cNvSpPr>
          <p:nvPr/>
        </p:nvSpPr>
        <p:spPr bwMode="auto">
          <a:xfrm>
            <a:off x="5741988" y="4787900"/>
            <a:ext cx="1230312" cy="314325"/>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400" i="0" dirty="0">
                <a:latin typeface="Arial" charset="0"/>
                <a:cs typeface="+mn-cs"/>
              </a:rPr>
              <a:t>100BASE-T2</a:t>
            </a:r>
          </a:p>
        </p:txBody>
      </p:sp>
      <p:sp>
        <p:nvSpPr>
          <p:cNvPr id="59408" name="Text Box 57"/>
          <p:cNvSpPr txBox="1">
            <a:spLocks noChangeArrowheads="1"/>
          </p:cNvSpPr>
          <p:nvPr/>
        </p:nvSpPr>
        <p:spPr bwMode="auto">
          <a:xfrm>
            <a:off x="5724525" y="5148263"/>
            <a:ext cx="1262063" cy="314325"/>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400" i="0" dirty="0">
                <a:latin typeface="Arial" charset="0"/>
                <a:cs typeface="+mn-cs"/>
              </a:rPr>
              <a:t>100BASE-SX</a:t>
            </a:r>
          </a:p>
        </p:txBody>
      </p:sp>
      <p:sp>
        <p:nvSpPr>
          <p:cNvPr id="59409" name="Text Box 58"/>
          <p:cNvSpPr txBox="1">
            <a:spLocks noChangeArrowheads="1"/>
          </p:cNvSpPr>
          <p:nvPr/>
        </p:nvSpPr>
        <p:spPr bwMode="auto">
          <a:xfrm>
            <a:off x="7088188" y="5143500"/>
            <a:ext cx="1262062" cy="314325"/>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400" i="0" dirty="0">
                <a:latin typeface="Arial" charset="0"/>
                <a:cs typeface="+mn-cs"/>
              </a:rPr>
              <a:t>100BASE-BX</a:t>
            </a:r>
          </a:p>
        </p:txBody>
      </p:sp>
      <p:grpSp>
        <p:nvGrpSpPr>
          <p:cNvPr id="412739" name="Group 67"/>
          <p:cNvGrpSpPr>
            <a:grpSpLocks/>
          </p:cNvGrpSpPr>
          <p:nvPr/>
        </p:nvGrpSpPr>
        <p:grpSpPr bwMode="auto">
          <a:xfrm>
            <a:off x="5681663" y="4743450"/>
            <a:ext cx="2768600" cy="1565275"/>
            <a:chOff x="3579" y="2988"/>
            <a:chExt cx="1744" cy="986"/>
          </a:xfrm>
        </p:grpSpPr>
        <p:sp>
          <p:nvSpPr>
            <p:cNvPr id="156695" name="Freeform 59"/>
            <p:cNvSpPr>
              <a:spLocks/>
            </p:cNvSpPr>
            <p:nvPr/>
          </p:nvSpPr>
          <p:spPr bwMode="auto">
            <a:xfrm>
              <a:off x="3579" y="2988"/>
              <a:ext cx="1709" cy="489"/>
            </a:xfrm>
            <a:custGeom>
              <a:avLst/>
              <a:gdLst>
                <a:gd name="T0" fmla="*/ 842 w 1709"/>
                <a:gd name="T1" fmla="*/ 0 h 489"/>
                <a:gd name="T2" fmla="*/ 843 w 1709"/>
                <a:gd name="T3" fmla="*/ 239 h 489"/>
                <a:gd name="T4" fmla="*/ 5 w 1709"/>
                <a:gd name="T5" fmla="*/ 239 h 489"/>
                <a:gd name="T6" fmla="*/ 0 w 1709"/>
                <a:gd name="T7" fmla="*/ 489 h 489"/>
                <a:gd name="T8" fmla="*/ 1709 w 1709"/>
                <a:gd name="T9" fmla="*/ 489 h 489"/>
                <a:gd name="T10" fmla="*/ 1704 w 1709"/>
                <a:gd name="T11" fmla="*/ 0 h 489"/>
                <a:gd name="T12" fmla="*/ 842 w 1709"/>
                <a:gd name="T13" fmla="*/ 0 h 4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09" h="489">
                  <a:moveTo>
                    <a:pt x="842" y="0"/>
                  </a:moveTo>
                  <a:lnTo>
                    <a:pt x="843" y="239"/>
                  </a:lnTo>
                  <a:lnTo>
                    <a:pt x="5" y="239"/>
                  </a:lnTo>
                  <a:lnTo>
                    <a:pt x="0" y="489"/>
                  </a:lnTo>
                  <a:lnTo>
                    <a:pt x="1709" y="489"/>
                  </a:lnTo>
                  <a:cubicBezTo>
                    <a:pt x="1707" y="330"/>
                    <a:pt x="1706" y="159"/>
                    <a:pt x="1704" y="0"/>
                  </a:cubicBezTo>
                  <a:lnTo>
                    <a:pt x="842" y="0"/>
                  </a:lnTo>
                  <a:close/>
                </a:path>
              </a:pathLst>
            </a:custGeom>
            <a:noFill/>
            <a:ln w="19050" cap="flat" cmpd="sng">
              <a:solidFill>
                <a:srgbClr val="FF0000"/>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59417" name="Line 60"/>
            <p:cNvSpPr>
              <a:spLocks noChangeShapeType="1"/>
            </p:cNvSpPr>
            <p:nvPr/>
          </p:nvSpPr>
          <p:spPr bwMode="auto">
            <a:xfrm>
              <a:off x="4410" y="3494"/>
              <a:ext cx="227" cy="291"/>
            </a:xfrm>
            <a:prstGeom prst="line">
              <a:avLst/>
            </a:prstGeom>
            <a:noFill/>
            <a:ln w="28575">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9418" name="Text Box 61"/>
            <p:cNvSpPr txBox="1">
              <a:spLocks noChangeArrowheads="1"/>
            </p:cNvSpPr>
            <p:nvPr/>
          </p:nvSpPr>
          <p:spPr bwMode="auto">
            <a:xfrm>
              <a:off x="4003" y="3741"/>
              <a:ext cx="1320"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CC0000"/>
                  </a:solidFill>
                  <a:latin typeface="Arial" charset="0"/>
                  <a:cs typeface="Arial" charset="0"/>
                </a:rPr>
                <a:t>fiber physical layer</a:t>
              </a:r>
            </a:p>
          </p:txBody>
        </p:sp>
      </p:grpSp>
      <p:grpSp>
        <p:nvGrpSpPr>
          <p:cNvPr id="412738" name="Group 66"/>
          <p:cNvGrpSpPr>
            <a:grpSpLocks/>
          </p:cNvGrpSpPr>
          <p:nvPr/>
        </p:nvGrpSpPr>
        <p:grpSpPr bwMode="auto">
          <a:xfrm>
            <a:off x="3689350" y="4733925"/>
            <a:ext cx="3303588" cy="1874838"/>
            <a:chOff x="2324" y="2982"/>
            <a:chExt cx="2081" cy="1181"/>
          </a:xfrm>
        </p:grpSpPr>
        <p:sp>
          <p:nvSpPr>
            <p:cNvPr id="156692" name="Freeform 62"/>
            <p:cNvSpPr>
              <a:spLocks/>
            </p:cNvSpPr>
            <p:nvPr/>
          </p:nvSpPr>
          <p:spPr bwMode="auto">
            <a:xfrm>
              <a:off x="2741" y="2982"/>
              <a:ext cx="1664" cy="495"/>
            </a:xfrm>
            <a:custGeom>
              <a:avLst/>
              <a:gdLst>
                <a:gd name="T0" fmla="*/ 1664 w 1664"/>
                <a:gd name="T1" fmla="*/ 0 h 495"/>
                <a:gd name="T2" fmla="*/ 1652 w 1664"/>
                <a:gd name="T3" fmla="*/ 233 h 495"/>
                <a:gd name="T4" fmla="*/ 820 w 1664"/>
                <a:gd name="T5" fmla="*/ 233 h 495"/>
                <a:gd name="T6" fmla="*/ 814 w 1664"/>
                <a:gd name="T7" fmla="*/ 495 h 495"/>
                <a:gd name="T8" fmla="*/ 0 w 1664"/>
                <a:gd name="T9" fmla="*/ 495 h 495"/>
                <a:gd name="T10" fmla="*/ 0 w 1664"/>
                <a:gd name="T11" fmla="*/ 0 h 495"/>
                <a:gd name="T12" fmla="*/ 1664 w 1664"/>
                <a:gd name="T13" fmla="*/ 0 h 49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64" h="495">
                  <a:moveTo>
                    <a:pt x="1664" y="0"/>
                  </a:moveTo>
                  <a:lnTo>
                    <a:pt x="1652" y="233"/>
                  </a:lnTo>
                  <a:lnTo>
                    <a:pt x="820" y="233"/>
                  </a:lnTo>
                  <a:lnTo>
                    <a:pt x="814" y="495"/>
                  </a:lnTo>
                  <a:lnTo>
                    <a:pt x="0" y="495"/>
                  </a:lnTo>
                  <a:lnTo>
                    <a:pt x="0" y="0"/>
                  </a:lnTo>
                  <a:lnTo>
                    <a:pt x="1664" y="0"/>
                  </a:lnTo>
                  <a:close/>
                </a:path>
              </a:pathLst>
            </a:custGeom>
            <a:noFill/>
            <a:ln w="28575" cap="flat" cmpd="sng">
              <a:solidFill>
                <a:schemeClr val="accent2"/>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59414" name="Line 63"/>
            <p:cNvSpPr>
              <a:spLocks noChangeShapeType="1"/>
            </p:cNvSpPr>
            <p:nvPr/>
          </p:nvSpPr>
          <p:spPr bwMode="auto">
            <a:xfrm flipH="1">
              <a:off x="2929" y="3503"/>
              <a:ext cx="227" cy="291"/>
            </a:xfrm>
            <a:prstGeom prst="line">
              <a:avLst/>
            </a:prstGeom>
            <a:noFill/>
            <a:ln w="28575">
              <a:solidFill>
                <a:schemeClr val="accent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9415" name="Text Box 65"/>
            <p:cNvSpPr txBox="1">
              <a:spLocks noChangeArrowheads="1"/>
            </p:cNvSpPr>
            <p:nvPr/>
          </p:nvSpPr>
          <p:spPr bwMode="auto">
            <a:xfrm>
              <a:off x="2324" y="3756"/>
              <a:ext cx="1328" cy="4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99"/>
                  </a:solidFill>
                  <a:latin typeface="Arial" charset="0"/>
                  <a:cs typeface="Arial" charset="0"/>
                </a:rPr>
                <a:t>copper (twisted</a:t>
              </a:r>
            </a:p>
            <a:p>
              <a:pPr>
                <a:defRPr/>
              </a:pPr>
              <a:r>
                <a:rPr lang="en-US" i="0" dirty="0">
                  <a:solidFill>
                    <a:srgbClr val="000099"/>
                  </a:solidFill>
                  <a:latin typeface="Arial" charset="0"/>
                  <a:cs typeface="Arial" charset="0"/>
                </a:rPr>
                <a:t>pair) physical layer</a:t>
              </a:r>
            </a:p>
          </p:txBody>
        </p:sp>
      </p:grpSp>
      <p:pic>
        <p:nvPicPr>
          <p:cNvPr id="156691" name="Picture 1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1" y="642145"/>
            <a:ext cx="3210910" cy="1579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5"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31</a:t>
            </a:fld>
            <a:endParaRPr lang="en-US" sz="1200" dirty="0">
              <a:latin typeface="Tahoma" charset="0"/>
            </a:endParaRPr>
          </a:p>
        </p:txBody>
      </p:sp>
      <p:sp>
        <p:nvSpPr>
          <p:cNvPr id="36"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21535325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7" name="Picture 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028700"/>
            <a:ext cx="5942013"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7" name="Rectangle 2"/>
          <p:cNvSpPr>
            <a:spLocks noGrp="1" noChangeArrowheads="1"/>
          </p:cNvSpPr>
          <p:nvPr>
            <p:ph type="title"/>
          </p:nvPr>
        </p:nvSpPr>
        <p:spPr>
          <a:xfrm>
            <a:off x="533400" y="228600"/>
            <a:ext cx="7772400" cy="821267"/>
          </a:xfrm>
        </p:spPr>
        <p:txBody>
          <a:bodyPr/>
          <a:lstStyle/>
          <a:p>
            <a:pPr>
              <a:defRPr/>
            </a:pPr>
            <a:r>
              <a:rPr lang="en-US" dirty="0">
                <a:latin typeface="Gill Sans MT" charset="0"/>
                <a:cs typeface="+mj-cs"/>
              </a:rPr>
              <a:t>Link layer, </a:t>
            </a:r>
            <a:r>
              <a:rPr lang="en-US" sz="4000" dirty="0">
                <a:latin typeface="Gill Sans MT" charset="0"/>
                <a:cs typeface="+mj-cs"/>
              </a:rPr>
              <a:t>LAN</a:t>
            </a:r>
            <a:r>
              <a:rPr lang="en-US" dirty="0">
                <a:latin typeface="Gill Sans MT" charset="0"/>
                <a:cs typeface="+mj-cs"/>
              </a:rPr>
              <a:t>s: outline</a:t>
            </a:r>
          </a:p>
        </p:txBody>
      </p:sp>
      <p:sp>
        <p:nvSpPr>
          <p:cNvPr id="3078" name="Rectangle 3"/>
          <p:cNvSpPr>
            <a:spLocks noGrp="1" noChangeArrowheads="1"/>
          </p:cNvSpPr>
          <p:nvPr>
            <p:ph type="body" sz="half" idx="1"/>
          </p:nvPr>
        </p:nvSpPr>
        <p:spPr>
          <a:xfrm>
            <a:off x="533400" y="1600200"/>
            <a:ext cx="4889500" cy="4648200"/>
          </a:xfrm>
        </p:spPr>
        <p:txBody>
          <a:bodyPr/>
          <a:lstStyle/>
          <a:p>
            <a:pPr marL="457200" indent="-457200">
              <a:buFont typeface="Wingdings" charset="0"/>
              <a:buNone/>
              <a:defRPr/>
            </a:pPr>
            <a:r>
              <a:rPr lang="en-US" dirty="0">
                <a:solidFill>
                  <a:srgbClr val="000099"/>
                </a:solidFill>
                <a:latin typeface="Gill Sans MT" charset="0"/>
                <a:cs typeface="+mn-cs"/>
              </a:rPr>
              <a:t>6.1</a:t>
            </a:r>
            <a:r>
              <a:rPr lang="en-US" dirty="0">
                <a:solidFill>
                  <a:srgbClr val="CC0000"/>
                </a:solidFill>
                <a:latin typeface="Gill Sans MT" charset="0"/>
                <a:cs typeface="+mn-cs"/>
              </a:rPr>
              <a:t> </a:t>
            </a:r>
            <a:r>
              <a:rPr lang="en-US" dirty="0">
                <a:latin typeface="Gill Sans MT" charset="0"/>
                <a:cs typeface="+mn-cs"/>
              </a:rPr>
              <a:t>introduction, services</a:t>
            </a:r>
          </a:p>
          <a:p>
            <a:pPr marL="457200" indent="-457200">
              <a:buFont typeface="Wingdings" charset="0"/>
              <a:buNone/>
              <a:defRPr/>
            </a:pPr>
            <a:r>
              <a:rPr lang="en-US" dirty="0">
                <a:solidFill>
                  <a:srgbClr val="000099"/>
                </a:solidFill>
                <a:latin typeface="Gill Sans MT" charset="0"/>
                <a:cs typeface="+mn-cs"/>
              </a:rPr>
              <a:t>6.2</a:t>
            </a:r>
            <a:r>
              <a:rPr lang="en-US" dirty="0">
                <a:solidFill>
                  <a:srgbClr val="CC0000"/>
                </a:solidFill>
                <a:latin typeface="Gill Sans MT" charset="0"/>
                <a:cs typeface="+mn-cs"/>
              </a:rPr>
              <a:t> </a:t>
            </a:r>
            <a:r>
              <a:rPr lang="en-US" dirty="0">
                <a:latin typeface="Gill Sans MT" charset="0"/>
                <a:cs typeface="+mn-cs"/>
              </a:rPr>
              <a:t>error detection, correction </a:t>
            </a:r>
          </a:p>
          <a:p>
            <a:pPr marL="457200" indent="-457200">
              <a:buFont typeface="Wingdings" charset="0"/>
              <a:buNone/>
              <a:defRPr/>
            </a:pPr>
            <a:r>
              <a:rPr lang="en-US" dirty="0">
                <a:solidFill>
                  <a:srgbClr val="000099"/>
                </a:solidFill>
                <a:latin typeface="Gill Sans MT" charset="0"/>
                <a:cs typeface="+mn-cs"/>
              </a:rPr>
              <a:t>6.3</a:t>
            </a:r>
            <a:r>
              <a:rPr lang="en-US" dirty="0">
                <a:solidFill>
                  <a:srgbClr val="CC0000"/>
                </a:solidFill>
                <a:latin typeface="Gill Sans MT" charset="0"/>
                <a:cs typeface="+mn-cs"/>
              </a:rPr>
              <a:t> </a:t>
            </a:r>
            <a:r>
              <a:rPr lang="en-US" dirty="0">
                <a:latin typeface="Gill Sans MT" charset="0"/>
                <a:cs typeface="+mn-cs"/>
              </a:rPr>
              <a:t>multiple access protocols</a:t>
            </a:r>
          </a:p>
          <a:p>
            <a:pPr marL="457200" indent="-457200">
              <a:buFont typeface="Wingdings" charset="0"/>
              <a:buNone/>
              <a:defRPr/>
            </a:pPr>
            <a:r>
              <a:rPr lang="en-US" dirty="0">
                <a:solidFill>
                  <a:srgbClr val="CC0000"/>
                </a:solidFill>
                <a:latin typeface="Gill Sans MT" charset="0"/>
                <a:cs typeface="+mn-cs"/>
              </a:rPr>
              <a:t>6.4 LANs</a:t>
            </a:r>
            <a:endParaRPr lang="en-US" dirty="0">
              <a:latin typeface="Gill Sans MT" charset="0"/>
            </a:endParaRPr>
          </a:p>
          <a:p>
            <a:pPr lvl="1">
              <a:defRPr/>
            </a:pPr>
            <a:r>
              <a:rPr lang="en-US" dirty="0">
                <a:latin typeface="Gill Sans MT" charset="0"/>
              </a:rPr>
              <a:t>Ethernet</a:t>
            </a:r>
          </a:p>
          <a:p>
            <a:pPr lvl="1">
              <a:defRPr/>
            </a:pPr>
            <a:r>
              <a:rPr lang="en-US" dirty="0">
                <a:solidFill>
                  <a:srgbClr val="C00000"/>
                </a:solidFill>
                <a:latin typeface="Gill Sans MT" charset="0"/>
              </a:rPr>
              <a:t>IP and Link/MAC addresses </a:t>
            </a:r>
          </a:p>
          <a:p>
            <a:pPr lvl="1">
              <a:defRPr/>
            </a:pPr>
            <a:r>
              <a:rPr lang="en-US" dirty="0">
                <a:latin typeface="Gill Sans MT" charset="0"/>
              </a:rPr>
              <a:t>IPv4 and ARP</a:t>
            </a:r>
          </a:p>
          <a:p>
            <a:pPr lvl="1">
              <a:defRPr/>
            </a:pPr>
            <a:r>
              <a:rPr lang="en-US" dirty="0">
                <a:latin typeface="Gill Sans MT" charset="0"/>
              </a:rPr>
              <a:t>IPv6 addressing modes and NDP</a:t>
            </a:r>
          </a:p>
        </p:txBody>
      </p:sp>
      <p:sp>
        <p:nvSpPr>
          <p:cNvPr id="8"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32</a:t>
            </a:fld>
            <a:endParaRPr lang="en-US" sz="1200" dirty="0">
              <a:latin typeface="Tahoma" charset="0"/>
            </a:endParaRPr>
          </a:p>
        </p:txBody>
      </p:sp>
      <p:sp>
        <p:nvSpPr>
          <p:cNvPr id="9"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4258661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2"/>
          <p:cNvSpPr>
            <a:spLocks noGrp="1" noChangeArrowheads="1"/>
          </p:cNvSpPr>
          <p:nvPr>
            <p:ph type="title"/>
          </p:nvPr>
        </p:nvSpPr>
        <p:spPr>
          <a:xfrm>
            <a:off x="148856" y="128574"/>
            <a:ext cx="7772400" cy="446315"/>
          </a:xfrm>
        </p:spPr>
        <p:txBody>
          <a:bodyPr/>
          <a:lstStyle/>
          <a:p>
            <a:pPr>
              <a:defRPr/>
            </a:pPr>
            <a:r>
              <a:rPr lang="en-US" sz="4000" dirty="0">
                <a:latin typeface="Gill Sans MT" charset="0"/>
                <a:cs typeface="+mj-cs"/>
              </a:rPr>
              <a:t>Data link layer </a:t>
            </a:r>
            <a:r>
              <a:rPr lang="en-US" dirty="0">
                <a:latin typeface="Gill Sans MT" charset="0"/>
                <a:cs typeface="+mj-cs"/>
              </a:rPr>
              <a:t>addresses</a:t>
            </a:r>
            <a:endParaRPr lang="en-US" sz="4000" dirty="0">
              <a:latin typeface="Gill Sans MT" charset="0"/>
              <a:cs typeface="+mj-cs"/>
            </a:endParaRPr>
          </a:p>
        </p:txBody>
      </p:sp>
      <p:sp>
        <p:nvSpPr>
          <p:cNvPr id="39941" name="Rectangle 3"/>
          <p:cNvSpPr>
            <a:spLocks noGrp="1" noChangeArrowheads="1"/>
          </p:cNvSpPr>
          <p:nvPr>
            <p:ph type="body" idx="1"/>
          </p:nvPr>
        </p:nvSpPr>
        <p:spPr>
          <a:xfrm>
            <a:off x="148856" y="1063256"/>
            <a:ext cx="8846288" cy="5635256"/>
          </a:xfrm>
        </p:spPr>
        <p:txBody>
          <a:bodyPr/>
          <a:lstStyle/>
          <a:p>
            <a:pPr>
              <a:defRPr/>
            </a:pPr>
            <a:r>
              <a:rPr lang="en-US" dirty="0">
                <a:latin typeface="Gill Sans MT" charset="0"/>
                <a:cs typeface="+mn-cs"/>
              </a:rPr>
              <a:t>a device interface address can also be referred to as: Link/MAC/LAN/Ethernet/physical/hardware address</a:t>
            </a:r>
            <a:r>
              <a:rPr lang="en-US" dirty="0">
                <a:solidFill>
                  <a:srgbClr val="FF0000"/>
                </a:solidFill>
                <a:latin typeface="Gill Sans MT" charset="0"/>
                <a:cs typeface="+mn-cs"/>
              </a:rPr>
              <a:t> </a:t>
            </a:r>
          </a:p>
          <a:p>
            <a:pPr>
              <a:defRPr/>
            </a:pPr>
            <a:r>
              <a:rPr lang="en-US" dirty="0">
                <a:latin typeface="Gill Sans MT" charset="0"/>
              </a:rPr>
              <a:t>function:</a:t>
            </a:r>
            <a:r>
              <a:rPr lang="en-US" dirty="0">
                <a:solidFill>
                  <a:schemeClr val="accent2"/>
                </a:solidFill>
                <a:latin typeface="Gill Sans MT" charset="0"/>
              </a:rPr>
              <a:t> </a:t>
            </a:r>
            <a:r>
              <a:rPr lang="en-US" i="1" dirty="0">
                <a:solidFill>
                  <a:srgbClr val="CC0000"/>
                </a:solidFill>
                <a:latin typeface="Gill Sans MT" charset="0"/>
              </a:rPr>
              <a:t>used ‘locally” to get data frame from one device interface to another device interface on </a:t>
            </a:r>
            <a:r>
              <a:rPr lang="en-US" b="1" i="1" u="sng" dirty="0">
                <a:solidFill>
                  <a:srgbClr val="CC0000"/>
                </a:solidFill>
                <a:latin typeface="Gill Sans MT" charset="0"/>
              </a:rPr>
              <a:t>same</a:t>
            </a:r>
            <a:r>
              <a:rPr lang="en-US" i="1" dirty="0">
                <a:solidFill>
                  <a:srgbClr val="CC0000"/>
                </a:solidFill>
                <a:latin typeface="Gill Sans MT" charset="0"/>
              </a:rPr>
              <a:t> physical layer network – Ethernet, </a:t>
            </a:r>
            <a:r>
              <a:rPr lang="en-US" i="1" dirty="0" err="1">
                <a:solidFill>
                  <a:srgbClr val="CC0000"/>
                </a:solidFill>
                <a:latin typeface="Gill Sans MT" charset="0"/>
              </a:rPr>
              <a:t>WiFi</a:t>
            </a:r>
            <a:r>
              <a:rPr lang="en-US" i="1" dirty="0">
                <a:solidFill>
                  <a:srgbClr val="CC0000"/>
                </a:solidFill>
                <a:latin typeface="Gill Sans MT" charset="0"/>
              </a:rPr>
              <a:t>,….., </a:t>
            </a:r>
          </a:p>
          <a:p>
            <a:pPr lvl="1">
              <a:defRPr/>
            </a:pPr>
            <a:r>
              <a:rPr lang="en-US" dirty="0">
                <a:latin typeface="Gill Sans MT" charset="0"/>
              </a:rPr>
              <a:t>address bits burned in ROM of device interface, also sometimes software settable</a:t>
            </a:r>
          </a:p>
          <a:p>
            <a:pPr lvl="1">
              <a:lnSpc>
                <a:spcPct val="90000"/>
              </a:lnSpc>
              <a:defRPr/>
            </a:pPr>
            <a:r>
              <a:rPr lang="en-US" dirty="0">
                <a:latin typeface="Gill Sans MT" charset="0"/>
              </a:rPr>
              <a:t>e.g.: Ethernet – 48bits (6octets): 1a-2f-bb-76-09-ad</a:t>
            </a:r>
            <a:endParaRPr lang="en-US" sz="2800" dirty="0">
              <a:latin typeface="Gill Sans MT" charset="0"/>
            </a:endParaRPr>
          </a:p>
          <a:p>
            <a:pPr lvl="1">
              <a:lnSpc>
                <a:spcPct val="90000"/>
              </a:lnSpc>
              <a:defRPr/>
            </a:pPr>
            <a:endParaRPr lang="en-US" sz="2800" dirty="0">
              <a:latin typeface="Gill Sans MT" charset="0"/>
            </a:endParaRPr>
          </a:p>
          <a:p>
            <a:pPr lvl="1">
              <a:lnSpc>
                <a:spcPct val="90000"/>
              </a:lnSpc>
              <a:defRPr/>
            </a:pPr>
            <a:endParaRPr lang="en-US" sz="2800" dirty="0">
              <a:latin typeface="Gill Sans MT" charset="0"/>
            </a:endParaRPr>
          </a:p>
          <a:p>
            <a:pPr lvl="1">
              <a:lnSpc>
                <a:spcPct val="90000"/>
              </a:lnSpc>
              <a:defRPr/>
            </a:pPr>
            <a:endParaRPr lang="en-US" sz="2800" dirty="0">
              <a:latin typeface="Gill Sans MT" charset="0"/>
            </a:endParaRPr>
          </a:p>
          <a:p>
            <a:pPr lvl="1">
              <a:lnSpc>
                <a:spcPct val="90000"/>
              </a:lnSpc>
              <a:defRPr/>
            </a:pPr>
            <a:r>
              <a:rPr lang="en-US" sz="2800" dirty="0" err="1">
                <a:latin typeface="Gill Sans MT" charset="0"/>
              </a:rPr>
              <a:t>ff:ff:ff:ff:ff:ff</a:t>
            </a:r>
            <a:r>
              <a:rPr lang="en-US" sz="2800" dirty="0">
                <a:latin typeface="Gill Sans MT" charset="0"/>
              </a:rPr>
              <a:t> – all “1”s -&gt; </a:t>
            </a:r>
            <a:r>
              <a:rPr lang="en-US" sz="2800" dirty="0">
                <a:solidFill>
                  <a:srgbClr val="C00000"/>
                </a:solidFill>
                <a:latin typeface="Gill Sans MT" charset="0"/>
              </a:rPr>
              <a:t>broadcast</a:t>
            </a:r>
            <a:r>
              <a:rPr lang="en-US" sz="2800" dirty="0">
                <a:latin typeface="Gill Sans MT" charset="0"/>
              </a:rPr>
              <a:t> address on local network</a:t>
            </a:r>
          </a:p>
          <a:p>
            <a:pPr lvl="1">
              <a:lnSpc>
                <a:spcPct val="90000"/>
              </a:lnSpc>
              <a:defRPr/>
            </a:pPr>
            <a:endParaRPr lang="en-US" dirty="0">
              <a:latin typeface="Gill Sans MT" charset="0"/>
            </a:endParaRPr>
          </a:p>
        </p:txBody>
      </p:sp>
      <p:pic>
        <p:nvPicPr>
          <p:cNvPr id="121861" name="Picture 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856" y="668867"/>
            <a:ext cx="5434363" cy="1795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9943" name="Text Box 6"/>
          <p:cNvSpPr txBox="1">
            <a:spLocks noChangeArrowheads="1"/>
          </p:cNvSpPr>
          <p:nvPr/>
        </p:nvSpPr>
        <p:spPr bwMode="auto">
          <a:xfrm>
            <a:off x="58020" y="4268319"/>
            <a:ext cx="4884671" cy="923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i="0" dirty="0">
                <a:solidFill>
                  <a:srgbClr val="000099"/>
                </a:solidFill>
                <a:latin typeface="Arial" charset="0"/>
                <a:cs typeface="+mn-cs"/>
              </a:rPr>
              <a:t>hexadecimal (base 16 - 2</a:t>
            </a:r>
            <a:r>
              <a:rPr lang="en-US" i="0" baseline="30000" dirty="0">
                <a:solidFill>
                  <a:srgbClr val="000099"/>
                </a:solidFill>
                <a:latin typeface="Arial" charset="0"/>
                <a:cs typeface="+mn-cs"/>
              </a:rPr>
              <a:t>4</a:t>
            </a:r>
            <a:r>
              <a:rPr lang="en-US" i="0" dirty="0">
                <a:solidFill>
                  <a:srgbClr val="000099"/>
                </a:solidFill>
                <a:latin typeface="Arial" charset="0"/>
                <a:cs typeface="+mn-cs"/>
              </a:rPr>
              <a:t>) notation</a:t>
            </a:r>
          </a:p>
          <a:p>
            <a:pPr algn="ctr">
              <a:defRPr/>
            </a:pPr>
            <a:r>
              <a:rPr lang="en-US" i="0" dirty="0">
                <a:solidFill>
                  <a:srgbClr val="000099"/>
                </a:solidFill>
                <a:latin typeface="Arial" charset="0"/>
                <a:cs typeface="+mn-cs"/>
              </a:rPr>
              <a:t>(each </a:t>
            </a:r>
            <a:r>
              <a:rPr lang="ja-JP" altLang="en-US" i="0" dirty="0">
                <a:solidFill>
                  <a:srgbClr val="000099"/>
                </a:solidFill>
                <a:latin typeface="Arial" charset="0"/>
                <a:cs typeface="+mn-cs"/>
              </a:rPr>
              <a:t>“</a:t>
            </a:r>
            <a:r>
              <a:rPr lang="en-US" i="0" dirty="0">
                <a:solidFill>
                  <a:srgbClr val="000099"/>
                </a:solidFill>
                <a:latin typeface="Arial" charset="0"/>
                <a:cs typeface="+mn-cs"/>
              </a:rPr>
              <a:t>numeral</a:t>
            </a:r>
            <a:r>
              <a:rPr lang="ja-JP" altLang="en-US" i="0" dirty="0">
                <a:solidFill>
                  <a:srgbClr val="000099"/>
                </a:solidFill>
                <a:latin typeface="Arial" charset="0"/>
                <a:cs typeface="+mn-cs"/>
              </a:rPr>
              <a:t>”</a:t>
            </a:r>
            <a:r>
              <a:rPr lang="en-US" i="0" dirty="0">
                <a:solidFill>
                  <a:srgbClr val="000099"/>
                </a:solidFill>
                <a:latin typeface="Arial" charset="0"/>
                <a:cs typeface="+mn-cs"/>
              </a:rPr>
              <a:t> represents 4 bits – 12x4=48)</a:t>
            </a:r>
          </a:p>
          <a:p>
            <a:pPr algn="ctr">
              <a:defRPr/>
            </a:pPr>
            <a:r>
              <a:rPr lang="en-US" i="0" dirty="0">
                <a:solidFill>
                  <a:srgbClr val="000099"/>
                </a:solidFill>
                <a:latin typeface="Arial" charset="0"/>
                <a:cs typeface="+mn-cs"/>
              </a:rPr>
              <a:t>2numerals = octet</a:t>
            </a:r>
          </a:p>
        </p:txBody>
      </p:sp>
      <p:sp>
        <p:nvSpPr>
          <p:cNvPr id="9"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33</a:t>
            </a:fld>
            <a:endParaRPr lang="en-US" sz="1200" dirty="0">
              <a:latin typeface="Tahoma" charset="0"/>
            </a:endParaRPr>
          </a:p>
        </p:txBody>
      </p:sp>
      <p:sp>
        <p:nvSpPr>
          <p:cNvPr id="10"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cxnSp>
        <p:nvCxnSpPr>
          <p:cNvPr id="3" name="Straight Arrow Connector 2">
            <a:extLst>
              <a:ext uri="{FF2B5EF4-FFF2-40B4-BE49-F238E27FC236}">
                <a16:creationId xmlns:a16="http://schemas.microsoft.com/office/drawing/2014/main" id="{92C432FE-092E-DE4B-9F6E-95C1BC633839}"/>
              </a:ext>
            </a:extLst>
          </p:cNvPr>
          <p:cNvCxnSpPr>
            <a:cxnSpLocks/>
          </p:cNvCxnSpPr>
          <p:nvPr/>
        </p:nvCxnSpPr>
        <p:spPr bwMode="auto">
          <a:xfrm flipV="1">
            <a:off x="4189109" y="4089262"/>
            <a:ext cx="935007" cy="52276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4" name="Left Brace 3">
            <a:extLst>
              <a:ext uri="{FF2B5EF4-FFF2-40B4-BE49-F238E27FC236}">
                <a16:creationId xmlns:a16="http://schemas.microsoft.com/office/drawing/2014/main" id="{6707093F-2FB6-B74C-AB0D-E0EB3246AB2C}"/>
              </a:ext>
            </a:extLst>
          </p:cNvPr>
          <p:cNvSpPr/>
          <p:nvPr/>
        </p:nvSpPr>
        <p:spPr bwMode="auto">
          <a:xfrm rot="5400000">
            <a:off x="6604590" y="3910599"/>
            <a:ext cx="304445" cy="482462"/>
          </a:xfrm>
          <a:prstGeom prst="leftBrace">
            <a:avLst/>
          </a:prstGeom>
          <a:no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1" name="Straight Arrow Connector 10">
            <a:extLst>
              <a:ext uri="{FF2B5EF4-FFF2-40B4-BE49-F238E27FC236}">
                <a16:creationId xmlns:a16="http://schemas.microsoft.com/office/drawing/2014/main" id="{C60DC46B-984F-7F42-BB70-072701692090}"/>
              </a:ext>
            </a:extLst>
          </p:cNvPr>
          <p:cNvCxnSpPr>
            <a:cxnSpLocks/>
          </p:cNvCxnSpPr>
          <p:nvPr/>
        </p:nvCxnSpPr>
        <p:spPr bwMode="auto">
          <a:xfrm flipV="1">
            <a:off x="3797719" y="4089262"/>
            <a:ext cx="2832060" cy="24663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5" name="TextBox 14">
            <a:extLst>
              <a:ext uri="{FF2B5EF4-FFF2-40B4-BE49-F238E27FC236}">
                <a16:creationId xmlns:a16="http://schemas.microsoft.com/office/drawing/2014/main" id="{F2A77458-7D66-334A-AF41-692E701A8513}"/>
              </a:ext>
            </a:extLst>
          </p:cNvPr>
          <p:cNvSpPr txBox="1"/>
          <p:nvPr/>
        </p:nvSpPr>
        <p:spPr>
          <a:xfrm>
            <a:off x="5249480" y="4266248"/>
            <a:ext cx="3835089" cy="646331"/>
          </a:xfrm>
          <a:prstGeom prst="rect">
            <a:avLst/>
          </a:prstGeom>
          <a:noFill/>
          <a:ln>
            <a:solidFill>
              <a:schemeClr val="accent6"/>
            </a:solidFill>
          </a:ln>
        </p:spPr>
        <p:txBody>
          <a:bodyPr wrap="none" rtlCol="0">
            <a:spAutoFit/>
          </a:bodyPr>
          <a:lstStyle/>
          <a:p>
            <a:r>
              <a:rPr lang="en-US" dirty="0">
                <a:solidFill>
                  <a:schemeClr val="accent6"/>
                </a:solidFill>
              </a:rPr>
              <a:t>1=0001, 9=1001, 10=a=1010</a:t>
            </a:r>
          </a:p>
          <a:p>
            <a:r>
              <a:rPr lang="en-US" dirty="0">
                <a:solidFill>
                  <a:schemeClr val="accent6"/>
                </a:solidFill>
              </a:rPr>
              <a:t>11=b=1011, 14=e=1110, 15=f=1111</a:t>
            </a:r>
          </a:p>
        </p:txBody>
      </p:sp>
    </p:spTree>
    <p:extLst>
      <p:ext uri="{BB962C8B-B14F-4D97-AF65-F5344CB8AC3E}">
        <p14:creationId xmlns:p14="http://schemas.microsoft.com/office/powerpoint/2010/main" val="964745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943">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943">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94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994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3" grpId="0" build="allAtOnce"/>
      <p:bldP spid="4" grpId="0" animBg="1"/>
      <p:bldP spid="1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2"/>
          <p:cNvSpPr>
            <a:spLocks noGrp="1" noChangeArrowheads="1"/>
          </p:cNvSpPr>
          <p:nvPr>
            <p:ph type="title"/>
          </p:nvPr>
        </p:nvSpPr>
        <p:spPr>
          <a:xfrm>
            <a:off x="533400" y="135661"/>
            <a:ext cx="7772400" cy="486640"/>
          </a:xfrm>
        </p:spPr>
        <p:txBody>
          <a:bodyPr/>
          <a:lstStyle/>
          <a:p>
            <a:pPr>
              <a:defRPr/>
            </a:pPr>
            <a:r>
              <a:rPr lang="en-US" dirty="0">
                <a:latin typeface="Gill Sans MT" charset="0"/>
                <a:cs typeface="+mj-cs"/>
              </a:rPr>
              <a:t>Link addresses</a:t>
            </a:r>
          </a:p>
        </p:txBody>
      </p:sp>
      <p:sp>
        <p:nvSpPr>
          <p:cNvPr id="40965" name="Text Box 4"/>
          <p:cNvSpPr txBox="1">
            <a:spLocks noChangeArrowheads="1"/>
          </p:cNvSpPr>
          <p:nvPr/>
        </p:nvSpPr>
        <p:spPr bwMode="auto">
          <a:xfrm>
            <a:off x="114300" y="745726"/>
            <a:ext cx="8432799" cy="212365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457200" indent="-457200">
              <a:buFont typeface="Arial" panose="020B0604020202020204" pitchFamily="34" charset="0"/>
              <a:buChar char="•"/>
              <a:defRPr/>
            </a:pPr>
            <a:r>
              <a:rPr lang="en-US" sz="2400" i="0" dirty="0">
                <a:latin typeface="Gill Sans MT" charset="0"/>
                <a:cs typeface="+mn-cs"/>
              </a:rPr>
              <a:t>each device on shared </a:t>
            </a:r>
            <a:r>
              <a:rPr lang="en-US" sz="2400" i="0" dirty="0">
                <a:solidFill>
                  <a:srgbClr val="C00000"/>
                </a:solidFill>
                <a:latin typeface="Gill Sans MT" charset="0"/>
                <a:cs typeface="+mn-cs"/>
              </a:rPr>
              <a:t>link</a:t>
            </a:r>
            <a:r>
              <a:rPr lang="en-US" sz="2400" i="0" dirty="0">
                <a:latin typeface="Gill Sans MT" charset="0"/>
                <a:cs typeface="+mn-cs"/>
              </a:rPr>
              <a:t> has a unique </a:t>
            </a:r>
            <a:r>
              <a:rPr lang="en-US" sz="2400" i="0" dirty="0">
                <a:solidFill>
                  <a:srgbClr val="C00000"/>
                </a:solidFill>
                <a:latin typeface="Gill Sans MT" charset="0"/>
                <a:cs typeface="+mn-cs"/>
              </a:rPr>
              <a:t>link address</a:t>
            </a:r>
            <a:r>
              <a:rPr lang="en-US" sz="2400" i="0" dirty="0">
                <a:latin typeface="Gill Sans MT" charset="0"/>
                <a:cs typeface="+mn-cs"/>
              </a:rPr>
              <a:t>, usually referred to as the </a:t>
            </a:r>
            <a:r>
              <a:rPr lang="en-US" sz="2400" i="0" dirty="0">
                <a:solidFill>
                  <a:srgbClr val="C00000"/>
                </a:solidFill>
                <a:latin typeface="Gill Sans MT" charset="0"/>
                <a:cs typeface="+mn-cs"/>
              </a:rPr>
              <a:t>MAC address</a:t>
            </a:r>
            <a:r>
              <a:rPr lang="en-US" sz="2400" i="0" dirty="0">
                <a:latin typeface="Gill Sans MT" charset="0"/>
                <a:cs typeface="+mn-cs"/>
              </a:rPr>
              <a:t>, associated with interface card</a:t>
            </a:r>
          </a:p>
          <a:p>
            <a:pPr marL="457200" indent="-457200">
              <a:buFont typeface="Arial" panose="020B0604020202020204" pitchFamily="34" charset="0"/>
              <a:buChar char="•"/>
              <a:defRPr/>
            </a:pPr>
            <a:r>
              <a:rPr lang="en-US" sz="2400" i="0" dirty="0">
                <a:latin typeface="Gill Sans MT" charset="0"/>
                <a:cs typeface="+mn-cs"/>
              </a:rPr>
              <a:t>devices can have more than one interface/adapter</a:t>
            </a:r>
          </a:p>
          <a:p>
            <a:pPr marL="1200150" lvl="1" indent="-457200">
              <a:buFont typeface="Arial" panose="020B0604020202020204" pitchFamily="34" charset="0"/>
              <a:buChar char="•"/>
              <a:defRPr/>
            </a:pPr>
            <a:r>
              <a:rPr lang="en-US" sz="2000" i="0" dirty="0">
                <a:latin typeface="Gill Sans MT" charset="0"/>
                <a:cs typeface="+mn-cs"/>
              </a:rPr>
              <a:t>devices can be attached to multiple networks</a:t>
            </a:r>
          </a:p>
          <a:p>
            <a:pPr marL="1200150" lvl="1" indent="-457200">
              <a:buFont typeface="Arial" panose="020B0604020202020204" pitchFamily="34" charset="0"/>
              <a:buChar char="•"/>
              <a:defRPr/>
            </a:pPr>
            <a:r>
              <a:rPr lang="en-US" sz="2000" i="0" dirty="0">
                <a:latin typeface="Gill Sans MT" charset="0"/>
                <a:cs typeface="+mn-cs"/>
              </a:rPr>
              <a:t>one link address per adapter (Ethernet, </a:t>
            </a:r>
            <a:r>
              <a:rPr lang="en-US" sz="2000" i="0" dirty="0" err="1">
                <a:latin typeface="Gill Sans MT" charset="0"/>
                <a:cs typeface="+mn-cs"/>
              </a:rPr>
              <a:t>WiFi</a:t>
            </a:r>
            <a:r>
              <a:rPr lang="en-US" sz="2000" i="0" dirty="0">
                <a:latin typeface="Gill Sans MT" charset="0"/>
                <a:cs typeface="+mn-cs"/>
              </a:rPr>
              <a:t>, cellular)</a:t>
            </a:r>
          </a:p>
          <a:p>
            <a:pPr marL="1200150" lvl="1" indent="-457200">
              <a:buFont typeface="Arial" panose="020B0604020202020204" pitchFamily="34" charset="0"/>
              <a:buChar char="•"/>
              <a:defRPr/>
            </a:pPr>
            <a:r>
              <a:rPr lang="en-US" sz="2000" i="0" dirty="0">
                <a:latin typeface="Gill Sans MT" charset="0"/>
                <a:cs typeface="+mn-cs"/>
              </a:rPr>
              <a:t>if point to point no address necessary</a:t>
            </a:r>
            <a:endParaRPr lang="en-US" sz="2800" i="0" dirty="0">
              <a:latin typeface="Gill Sans MT" charset="0"/>
              <a:cs typeface="+mn-cs"/>
            </a:endParaRPr>
          </a:p>
        </p:txBody>
      </p:sp>
      <p:grpSp>
        <p:nvGrpSpPr>
          <p:cNvPr id="2" name="Group 1">
            <a:extLst>
              <a:ext uri="{FF2B5EF4-FFF2-40B4-BE49-F238E27FC236}">
                <a16:creationId xmlns:a16="http://schemas.microsoft.com/office/drawing/2014/main" id="{5690008E-180E-DB4C-B412-EE69D1282798}"/>
              </a:ext>
            </a:extLst>
          </p:cNvPr>
          <p:cNvGrpSpPr/>
          <p:nvPr/>
        </p:nvGrpSpPr>
        <p:grpSpPr>
          <a:xfrm>
            <a:off x="1785769" y="2777704"/>
            <a:ext cx="5916269" cy="3985388"/>
            <a:chOff x="351558" y="2025650"/>
            <a:chExt cx="5871184" cy="4367213"/>
          </a:xfrm>
        </p:grpSpPr>
        <p:sp>
          <p:nvSpPr>
            <p:cNvPr id="40966" name="Text Box 18"/>
            <p:cNvSpPr txBox="1">
              <a:spLocks noChangeArrowheads="1"/>
            </p:cNvSpPr>
            <p:nvPr/>
          </p:nvSpPr>
          <p:spPr bwMode="auto">
            <a:xfrm>
              <a:off x="1537613" y="2277845"/>
              <a:ext cx="966931" cy="3832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i="0" dirty="0">
                  <a:latin typeface="Arial" charset="0"/>
                  <a:cs typeface="+mn-cs"/>
                </a:rPr>
                <a:t>adapter</a:t>
              </a:r>
            </a:p>
          </p:txBody>
        </p:sp>
        <p:sp>
          <p:nvSpPr>
            <p:cNvPr id="123910" name="Freeform 8"/>
            <p:cNvSpPr>
              <a:spLocks/>
            </p:cNvSpPr>
            <p:nvPr/>
          </p:nvSpPr>
          <p:spPr bwMode="auto">
            <a:xfrm>
              <a:off x="2152650" y="3262313"/>
              <a:ext cx="2046288" cy="204946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endParaRPr lang="en-US" dirty="0"/>
            </a:p>
          </p:txBody>
        </p:sp>
        <p:sp>
          <p:nvSpPr>
            <p:cNvPr id="40968" name="Line 19"/>
            <p:cNvSpPr>
              <a:spLocks noChangeShapeType="1"/>
            </p:cNvSpPr>
            <p:nvPr/>
          </p:nvSpPr>
          <p:spPr bwMode="auto">
            <a:xfrm>
              <a:off x="1300163" y="3940175"/>
              <a:ext cx="9017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dirty="0">
                <a:cs typeface="+mn-cs"/>
              </a:endParaRPr>
            </a:p>
          </p:txBody>
        </p:sp>
        <p:sp>
          <p:nvSpPr>
            <p:cNvPr id="40969" name="Line 20"/>
            <p:cNvSpPr>
              <a:spLocks noChangeShapeType="1"/>
            </p:cNvSpPr>
            <p:nvPr/>
          </p:nvSpPr>
          <p:spPr bwMode="auto">
            <a:xfrm>
              <a:off x="3309938" y="2808288"/>
              <a:ext cx="0" cy="65563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dirty="0">
                <a:cs typeface="+mn-cs"/>
              </a:endParaRPr>
            </a:p>
          </p:txBody>
        </p:sp>
        <p:sp>
          <p:nvSpPr>
            <p:cNvPr id="40970" name="Line 21"/>
            <p:cNvSpPr>
              <a:spLocks noChangeShapeType="1"/>
            </p:cNvSpPr>
            <p:nvPr/>
          </p:nvSpPr>
          <p:spPr bwMode="auto">
            <a:xfrm flipH="1">
              <a:off x="4173538" y="4108450"/>
              <a:ext cx="79692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dirty="0">
                <a:cs typeface="+mn-cs"/>
              </a:endParaRPr>
            </a:p>
          </p:txBody>
        </p:sp>
        <p:sp>
          <p:nvSpPr>
            <p:cNvPr id="40971" name="Line 22"/>
            <p:cNvSpPr>
              <a:spLocks noChangeShapeType="1"/>
            </p:cNvSpPr>
            <p:nvPr/>
          </p:nvSpPr>
          <p:spPr bwMode="auto">
            <a:xfrm flipV="1">
              <a:off x="3271838" y="5113338"/>
              <a:ext cx="0" cy="43815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dirty="0">
                <a:cs typeface="+mn-cs"/>
              </a:endParaRPr>
            </a:p>
          </p:txBody>
        </p:sp>
        <p:sp>
          <p:nvSpPr>
            <p:cNvPr id="40972" name="Text Box 24"/>
            <p:cNvSpPr txBox="1">
              <a:spLocks noChangeArrowheads="1"/>
            </p:cNvSpPr>
            <p:nvPr/>
          </p:nvSpPr>
          <p:spPr bwMode="auto">
            <a:xfrm>
              <a:off x="3709118" y="2513013"/>
              <a:ext cx="1624163" cy="3193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400" i="0" dirty="0">
                  <a:latin typeface="Arial" charset="0"/>
                  <a:cs typeface="+mn-cs"/>
                </a:rPr>
                <a:t>1a-2f-bb-76-09-ad</a:t>
              </a:r>
            </a:p>
          </p:txBody>
        </p:sp>
        <p:sp>
          <p:nvSpPr>
            <p:cNvPr id="40973" name="Line 25"/>
            <p:cNvSpPr>
              <a:spLocks noChangeShapeType="1"/>
            </p:cNvSpPr>
            <p:nvPr/>
          </p:nvSpPr>
          <p:spPr bwMode="auto">
            <a:xfrm flipH="1" flipV="1">
              <a:off x="3449638" y="2652713"/>
              <a:ext cx="257175" cy="127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dirty="0">
                <a:cs typeface="+mn-cs"/>
              </a:endParaRPr>
            </a:p>
          </p:txBody>
        </p:sp>
        <p:sp>
          <p:nvSpPr>
            <p:cNvPr id="40974" name="Line 26"/>
            <p:cNvSpPr>
              <a:spLocks noChangeShapeType="1"/>
            </p:cNvSpPr>
            <p:nvPr/>
          </p:nvSpPr>
          <p:spPr bwMode="auto">
            <a:xfrm flipV="1">
              <a:off x="4999038" y="4289425"/>
              <a:ext cx="0" cy="373063"/>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dirty="0">
                <a:cs typeface="+mn-cs"/>
              </a:endParaRPr>
            </a:p>
          </p:txBody>
        </p:sp>
        <p:sp>
          <p:nvSpPr>
            <p:cNvPr id="40975" name="Text Box 27"/>
            <p:cNvSpPr txBox="1">
              <a:spLocks noChangeArrowheads="1"/>
            </p:cNvSpPr>
            <p:nvPr/>
          </p:nvSpPr>
          <p:spPr bwMode="auto">
            <a:xfrm>
              <a:off x="4477008" y="4662488"/>
              <a:ext cx="1745734" cy="3193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400" i="0" dirty="0">
                  <a:latin typeface="Arial" charset="0"/>
                  <a:cs typeface="+mn-cs"/>
                </a:rPr>
                <a:t>58-23-D7-FA-20-B0</a:t>
              </a:r>
            </a:p>
          </p:txBody>
        </p:sp>
        <p:sp>
          <p:nvSpPr>
            <p:cNvPr id="40976" name="Line 28"/>
            <p:cNvSpPr>
              <a:spLocks noChangeShapeType="1"/>
            </p:cNvSpPr>
            <p:nvPr/>
          </p:nvSpPr>
          <p:spPr bwMode="auto">
            <a:xfrm flipH="1">
              <a:off x="3375025" y="5667375"/>
              <a:ext cx="360363"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dirty="0">
                <a:cs typeface="+mn-cs"/>
              </a:endParaRPr>
            </a:p>
          </p:txBody>
        </p:sp>
        <p:sp>
          <p:nvSpPr>
            <p:cNvPr id="40977" name="Text Box 29"/>
            <p:cNvSpPr txBox="1">
              <a:spLocks noChangeArrowheads="1"/>
            </p:cNvSpPr>
            <p:nvPr/>
          </p:nvSpPr>
          <p:spPr bwMode="auto">
            <a:xfrm>
              <a:off x="3876218" y="5551488"/>
              <a:ext cx="1591591" cy="3193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400" i="0" dirty="0">
                  <a:latin typeface="Arial" charset="0"/>
                  <a:cs typeface="+mn-cs"/>
                </a:rPr>
                <a:t>0c-c4-11-6f-e3-98</a:t>
              </a:r>
            </a:p>
          </p:txBody>
        </p:sp>
        <p:sp>
          <p:nvSpPr>
            <p:cNvPr id="40978" name="Line 30"/>
            <p:cNvSpPr>
              <a:spLocks noChangeShapeType="1"/>
            </p:cNvSpPr>
            <p:nvPr/>
          </p:nvSpPr>
          <p:spPr bwMode="auto">
            <a:xfrm flipV="1">
              <a:off x="1236663" y="4095750"/>
              <a:ext cx="0" cy="373063"/>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dirty="0">
                <a:cs typeface="+mn-cs"/>
              </a:endParaRPr>
            </a:p>
          </p:txBody>
        </p:sp>
        <p:sp>
          <p:nvSpPr>
            <p:cNvPr id="40979" name="Text Box 31"/>
            <p:cNvSpPr txBox="1">
              <a:spLocks noChangeArrowheads="1"/>
            </p:cNvSpPr>
            <p:nvPr/>
          </p:nvSpPr>
          <p:spPr bwMode="auto">
            <a:xfrm>
              <a:off x="351558" y="4470400"/>
              <a:ext cx="1624163" cy="3193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400" i="0" dirty="0">
                  <a:latin typeface="Arial" charset="0"/>
                  <a:cs typeface="+mn-cs"/>
                </a:rPr>
                <a:t>71-65-f7-2b-08-53</a:t>
              </a:r>
            </a:p>
          </p:txBody>
        </p:sp>
        <p:sp>
          <p:nvSpPr>
            <p:cNvPr id="40980" name="Text Box 32"/>
            <p:cNvSpPr txBox="1">
              <a:spLocks noChangeArrowheads="1"/>
            </p:cNvSpPr>
            <p:nvPr/>
          </p:nvSpPr>
          <p:spPr bwMode="auto">
            <a:xfrm>
              <a:off x="2571217" y="3702368"/>
              <a:ext cx="1095172" cy="95815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i="0" dirty="0">
                  <a:latin typeface="Arial" charset="0"/>
                  <a:cs typeface="+mn-cs"/>
                </a:rPr>
                <a:t>   LAN</a:t>
              </a:r>
            </a:p>
            <a:p>
              <a:pPr algn="ctr">
                <a:defRPr/>
              </a:pPr>
              <a:r>
                <a:rPr lang="en-US" i="0" dirty="0">
                  <a:latin typeface="Arial" charset="0"/>
                  <a:cs typeface="+mn-cs"/>
                </a:rPr>
                <a:t>(wired or</a:t>
              </a:r>
            </a:p>
            <a:p>
              <a:pPr algn="ctr">
                <a:defRPr/>
              </a:pPr>
              <a:r>
                <a:rPr lang="en-US" i="0" dirty="0">
                  <a:latin typeface="Arial" charset="0"/>
                  <a:cs typeface="+mn-cs"/>
                </a:rPr>
                <a:t>wireless)</a:t>
              </a:r>
            </a:p>
          </p:txBody>
        </p:sp>
        <p:sp>
          <p:nvSpPr>
            <p:cNvPr id="526373" name="Rectangle 37"/>
            <p:cNvSpPr>
              <a:spLocks noChangeArrowheads="1"/>
            </p:cNvSpPr>
            <p:nvPr/>
          </p:nvSpPr>
          <p:spPr bwMode="auto">
            <a:xfrm>
              <a:off x="1351153" y="2328645"/>
              <a:ext cx="160338" cy="25558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en-US" dirty="0">
                <a:latin typeface="Comic Sans MS" pitchFamily="66" charset="0"/>
                <a:ea typeface="+mn-ea"/>
                <a:cs typeface="+mn-cs"/>
              </a:endParaRPr>
            </a:p>
          </p:txBody>
        </p:sp>
        <p:grpSp>
          <p:nvGrpSpPr>
            <p:cNvPr id="123925" name="Group 51"/>
            <p:cNvGrpSpPr>
              <a:grpSpLocks/>
            </p:cNvGrpSpPr>
            <p:nvPr/>
          </p:nvGrpSpPr>
          <p:grpSpPr bwMode="auto">
            <a:xfrm>
              <a:off x="423863" y="3562350"/>
              <a:ext cx="922337" cy="658813"/>
              <a:chOff x="267" y="2244"/>
              <a:chExt cx="581" cy="415"/>
            </a:xfrm>
          </p:grpSpPr>
          <p:sp>
            <p:nvSpPr>
              <p:cNvPr id="526372" name="Rectangle 36"/>
              <p:cNvSpPr>
                <a:spLocks noChangeArrowheads="1"/>
              </p:cNvSpPr>
              <p:nvPr/>
            </p:nvSpPr>
            <p:spPr bwMode="auto">
              <a:xfrm rot="-5400000">
                <a:off x="717" y="2400"/>
                <a:ext cx="101"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en-US" dirty="0">
                  <a:latin typeface="Comic Sans MS" pitchFamily="66" charset="0"/>
                  <a:ea typeface="+mn-ea"/>
                  <a:cs typeface="+mn-cs"/>
                </a:endParaRPr>
              </a:p>
            </p:txBody>
          </p:sp>
          <p:grpSp>
            <p:nvGrpSpPr>
              <p:cNvPr id="123943" name="Group 38"/>
              <p:cNvGrpSpPr>
                <a:grpSpLocks/>
              </p:cNvGrpSpPr>
              <p:nvPr/>
            </p:nvGrpSpPr>
            <p:grpSpPr bwMode="auto">
              <a:xfrm>
                <a:off x="267" y="2244"/>
                <a:ext cx="512" cy="415"/>
                <a:chOff x="-44" y="1473"/>
                <a:chExt cx="981" cy="1105"/>
              </a:xfrm>
            </p:grpSpPr>
            <p:pic>
              <p:nvPicPr>
                <p:cNvPr id="123944" name="Picture 3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3945" name="Freeform 40"/>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algn="ctr"/>
                  <a:endParaRPr lang="en-US" dirty="0"/>
                </a:p>
              </p:txBody>
            </p:sp>
          </p:grpSp>
        </p:grpSp>
        <p:grpSp>
          <p:nvGrpSpPr>
            <p:cNvPr id="123926" name="Group 50"/>
            <p:cNvGrpSpPr>
              <a:grpSpLocks/>
            </p:cNvGrpSpPr>
            <p:nvPr/>
          </p:nvGrpSpPr>
          <p:grpSpPr bwMode="auto">
            <a:xfrm>
              <a:off x="2744788" y="5559425"/>
              <a:ext cx="812800" cy="833438"/>
              <a:chOff x="1729" y="3502"/>
              <a:chExt cx="512" cy="525"/>
            </a:xfrm>
          </p:grpSpPr>
          <p:sp>
            <p:nvSpPr>
              <p:cNvPr id="526370" name="Rectangle 34"/>
              <p:cNvSpPr>
                <a:spLocks noChangeArrowheads="1"/>
              </p:cNvSpPr>
              <p:nvPr/>
            </p:nvSpPr>
            <p:spPr bwMode="auto">
              <a:xfrm>
                <a:off x="2021" y="3502"/>
                <a:ext cx="101"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en-US" dirty="0">
                  <a:latin typeface="Comic Sans MS" pitchFamily="66" charset="0"/>
                  <a:ea typeface="+mn-ea"/>
                  <a:cs typeface="+mn-cs"/>
                </a:endParaRPr>
              </a:p>
            </p:txBody>
          </p:sp>
          <p:grpSp>
            <p:nvGrpSpPr>
              <p:cNvPr id="123939" name="Group 41"/>
              <p:cNvGrpSpPr>
                <a:grpSpLocks/>
              </p:cNvGrpSpPr>
              <p:nvPr/>
            </p:nvGrpSpPr>
            <p:grpSpPr bwMode="auto">
              <a:xfrm>
                <a:off x="1729" y="3612"/>
                <a:ext cx="512" cy="415"/>
                <a:chOff x="-44" y="1473"/>
                <a:chExt cx="981" cy="1105"/>
              </a:xfrm>
            </p:grpSpPr>
            <p:pic>
              <p:nvPicPr>
                <p:cNvPr id="123940" name="Picture 4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3941" name="Freeform 43"/>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algn="ctr"/>
                  <a:endParaRPr lang="en-US" dirty="0"/>
                </a:p>
              </p:txBody>
            </p:sp>
          </p:grpSp>
        </p:grpSp>
        <p:grpSp>
          <p:nvGrpSpPr>
            <p:cNvPr id="123927" name="Group 52"/>
            <p:cNvGrpSpPr>
              <a:grpSpLocks/>
            </p:cNvGrpSpPr>
            <p:nvPr/>
          </p:nvGrpSpPr>
          <p:grpSpPr bwMode="auto">
            <a:xfrm>
              <a:off x="2770188" y="2025650"/>
              <a:ext cx="812800" cy="776288"/>
              <a:chOff x="1745" y="1276"/>
              <a:chExt cx="512" cy="489"/>
            </a:xfrm>
          </p:grpSpPr>
          <p:sp>
            <p:nvSpPr>
              <p:cNvPr id="526350" name="Rectangle 14"/>
              <p:cNvSpPr>
                <a:spLocks noChangeArrowheads="1"/>
              </p:cNvSpPr>
              <p:nvPr/>
            </p:nvSpPr>
            <p:spPr bwMode="auto">
              <a:xfrm>
                <a:off x="2039" y="1604"/>
                <a:ext cx="101"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en-US" dirty="0">
                  <a:latin typeface="Comic Sans MS" pitchFamily="66" charset="0"/>
                  <a:ea typeface="+mn-ea"/>
                  <a:cs typeface="+mn-cs"/>
                </a:endParaRPr>
              </a:p>
            </p:txBody>
          </p:sp>
          <p:grpSp>
            <p:nvGrpSpPr>
              <p:cNvPr id="123935" name="Group 44"/>
              <p:cNvGrpSpPr>
                <a:grpSpLocks/>
              </p:cNvGrpSpPr>
              <p:nvPr/>
            </p:nvGrpSpPr>
            <p:grpSpPr bwMode="auto">
              <a:xfrm>
                <a:off x="1745" y="1276"/>
                <a:ext cx="512" cy="415"/>
                <a:chOff x="-44" y="1473"/>
                <a:chExt cx="981" cy="1105"/>
              </a:xfrm>
            </p:grpSpPr>
            <p:pic>
              <p:nvPicPr>
                <p:cNvPr id="12393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3937"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algn="ctr"/>
                  <a:endParaRPr lang="en-US" dirty="0"/>
                </a:p>
              </p:txBody>
            </p:sp>
          </p:grpSp>
        </p:grpSp>
        <p:grpSp>
          <p:nvGrpSpPr>
            <p:cNvPr id="123928" name="Group 53"/>
            <p:cNvGrpSpPr>
              <a:grpSpLocks/>
            </p:cNvGrpSpPr>
            <p:nvPr/>
          </p:nvGrpSpPr>
          <p:grpSpPr bwMode="auto">
            <a:xfrm>
              <a:off x="4868863" y="3836988"/>
              <a:ext cx="812800" cy="658812"/>
              <a:chOff x="3067" y="2417"/>
              <a:chExt cx="512" cy="415"/>
            </a:xfrm>
          </p:grpSpPr>
          <p:sp>
            <p:nvSpPr>
              <p:cNvPr id="526371" name="Rectangle 35"/>
              <p:cNvSpPr>
                <a:spLocks noChangeArrowheads="1"/>
              </p:cNvSpPr>
              <p:nvPr/>
            </p:nvSpPr>
            <p:spPr bwMode="auto">
              <a:xfrm rot="-5400000">
                <a:off x="3162" y="2514"/>
                <a:ext cx="101"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en-US" dirty="0">
                  <a:latin typeface="Comic Sans MS" pitchFamily="66" charset="0"/>
                  <a:ea typeface="+mn-ea"/>
                  <a:cs typeface="+mn-cs"/>
                </a:endParaRPr>
              </a:p>
            </p:txBody>
          </p:sp>
          <p:grpSp>
            <p:nvGrpSpPr>
              <p:cNvPr id="123931" name="Group 47"/>
              <p:cNvGrpSpPr>
                <a:grpSpLocks/>
              </p:cNvGrpSpPr>
              <p:nvPr/>
            </p:nvGrpSpPr>
            <p:grpSpPr bwMode="auto">
              <a:xfrm>
                <a:off x="3067" y="2417"/>
                <a:ext cx="512" cy="415"/>
                <a:chOff x="-44" y="1473"/>
                <a:chExt cx="981" cy="1105"/>
              </a:xfrm>
            </p:grpSpPr>
            <p:pic>
              <p:nvPicPr>
                <p:cNvPr id="123932" name="Picture 4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3933" name="Freeform 49"/>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algn="ctr"/>
                  <a:endParaRPr lang="en-US" dirty="0"/>
                </a:p>
              </p:txBody>
            </p:sp>
          </p:grpSp>
        </p:grpSp>
      </p:grpSp>
      <p:pic>
        <p:nvPicPr>
          <p:cNvPr id="123929" name="Picture 20"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399" y="635139"/>
            <a:ext cx="4620491" cy="1349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34</a:t>
            </a:fld>
            <a:endParaRPr lang="en-US" sz="1200" dirty="0">
              <a:latin typeface="Tahoma" charset="0"/>
            </a:endParaRPr>
          </a:p>
        </p:txBody>
      </p:sp>
      <p:sp>
        <p:nvSpPr>
          <p:cNvPr id="44"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24788919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5" name="Picture 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404" y="675940"/>
            <a:ext cx="6444432" cy="2107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989" name="Rectangle 2"/>
          <p:cNvSpPr>
            <a:spLocks noGrp="1" noChangeArrowheads="1"/>
          </p:cNvSpPr>
          <p:nvPr>
            <p:ph type="title"/>
          </p:nvPr>
        </p:nvSpPr>
        <p:spPr>
          <a:xfrm>
            <a:off x="533400" y="135660"/>
            <a:ext cx="7772400" cy="626340"/>
          </a:xfrm>
        </p:spPr>
        <p:txBody>
          <a:bodyPr/>
          <a:lstStyle/>
          <a:p>
            <a:pPr>
              <a:defRPr/>
            </a:pPr>
            <a:r>
              <a:rPr lang="en-US" dirty="0">
                <a:latin typeface="Gill Sans MT" charset="0"/>
                <a:cs typeface="+mj-cs"/>
              </a:rPr>
              <a:t>MAC/Link addresses (more)</a:t>
            </a:r>
          </a:p>
        </p:txBody>
      </p:sp>
      <p:sp>
        <p:nvSpPr>
          <p:cNvPr id="41990" name="Rectangle 3"/>
          <p:cNvSpPr>
            <a:spLocks noGrp="1" noChangeArrowheads="1"/>
          </p:cNvSpPr>
          <p:nvPr>
            <p:ph type="body" idx="1"/>
          </p:nvPr>
        </p:nvSpPr>
        <p:spPr>
          <a:xfrm>
            <a:off x="550332" y="863599"/>
            <a:ext cx="8288867" cy="5672667"/>
          </a:xfrm>
        </p:spPr>
        <p:txBody>
          <a:bodyPr/>
          <a:lstStyle/>
          <a:p>
            <a:pPr>
              <a:defRPr/>
            </a:pPr>
            <a:r>
              <a:rPr lang="en-US" sz="2400" dirty="0">
                <a:latin typeface="Gill Sans MT" charset="0"/>
                <a:cs typeface="+mn-cs"/>
              </a:rPr>
              <a:t>MAC/link address allocation administered by IEEE</a:t>
            </a:r>
          </a:p>
          <a:p>
            <a:pPr>
              <a:defRPr/>
            </a:pPr>
            <a:r>
              <a:rPr lang="en-US" sz="2400" dirty="0">
                <a:latin typeface="Gill Sans MT" charset="0"/>
                <a:cs typeface="+mn-cs"/>
              </a:rPr>
              <a:t>manufacturers buy a range of MAC address space (to assure uniqueness)</a:t>
            </a:r>
          </a:p>
          <a:p>
            <a:pPr>
              <a:defRPr/>
            </a:pPr>
            <a:r>
              <a:rPr lang="en-US" sz="2400" dirty="0">
                <a:latin typeface="Gill Sans MT" charset="0"/>
                <a:cs typeface="+mn-cs"/>
              </a:rPr>
              <a:t>address analogy:</a:t>
            </a:r>
          </a:p>
          <a:p>
            <a:pPr lvl="1">
              <a:defRPr/>
            </a:pPr>
            <a:r>
              <a:rPr lang="en-US" sz="2000" dirty="0">
                <a:latin typeface="Gill Sans MT" charset="0"/>
              </a:rPr>
              <a:t>MAC/link address: like </a:t>
            </a:r>
            <a:r>
              <a:rPr lang="en-US" sz="2000" dirty="0">
                <a:solidFill>
                  <a:srgbClr val="C00000"/>
                </a:solidFill>
                <a:latin typeface="Gill Sans MT" charset="0"/>
              </a:rPr>
              <a:t>Social Security Number </a:t>
            </a:r>
            <a:r>
              <a:rPr lang="en-US" sz="2000" dirty="0">
                <a:latin typeface="Gill Sans MT" charset="0"/>
              </a:rPr>
              <a:t>(SSN)</a:t>
            </a:r>
          </a:p>
          <a:p>
            <a:pPr lvl="1">
              <a:defRPr/>
            </a:pPr>
            <a:r>
              <a:rPr lang="en-US" sz="2000" dirty="0">
                <a:latin typeface="Gill Sans MT" charset="0"/>
              </a:rPr>
              <a:t>Internet address: like </a:t>
            </a:r>
            <a:r>
              <a:rPr lang="en-US" sz="2000" dirty="0">
                <a:solidFill>
                  <a:srgbClr val="C00000"/>
                </a:solidFill>
                <a:latin typeface="Gill Sans MT" charset="0"/>
              </a:rPr>
              <a:t>postal address</a:t>
            </a:r>
          </a:p>
          <a:p>
            <a:pPr>
              <a:defRPr/>
            </a:pPr>
            <a:r>
              <a:rPr lang="en-US" sz="2400" dirty="0">
                <a:latin typeface="Gill Sans MT" charset="0"/>
                <a:cs typeface="+mn-cs"/>
              </a:rPr>
              <a:t> MAC/link -&gt; flat address, not location aware  </a:t>
            </a:r>
            <a:r>
              <a:rPr lang="en-US" sz="2400" dirty="0">
                <a:latin typeface="MS Mincho" charset="0"/>
                <a:ea typeface="MS Mincho" charset="0"/>
                <a:cs typeface="MS Mincho" charset="0"/>
              </a:rPr>
              <a:t>➜</a:t>
            </a:r>
            <a:r>
              <a:rPr lang="en-US" sz="2400" dirty="0">
                <a:latin typeface="Gill Sans MT" charset="0"/>
                <a:cs typeface="+mn-cs"/>
              </a:rPr>
              <a:t> </a:t>
            </a:r>
            <a:r>
              <a:rPr lang="en-US" sz="2400" dirty="0">
                <a:solidFill>
                  <a:srgbClr val="C00000"/>
                </a:solidFill>
                <a:latin typeface="Gill Sans MT" charset="0"/>
                <a:cs typeface="+mn-cs"/>
              </a:rPr>
              <a:t>portable</a:t>
            </a:r>
            <a:r>
              <a:rPr lang="en-US" sz="2400" dirty="0">
                <a:latin typeface="Gill Sans MT" charset="0"/>
                <a:cs typeface="+mn-cs"/>
              </a:rPr>
              <a:t> </a:t>
            </a:r>
          </a:p>
          <a:p>
            <a:pPr lvl="1">
              <a:defRPr/>
            </a:pPr>
            <a:r>
              <a:rPr lang="en-US" sz="2000" dirty="0">
                <a:latin typeface="Gill Sans MT" charset="0"/>
              </a:rPr>
              <a:t>device mobility - a device’s link card moves with the device</a:t>
            </a:r>
          </a:p>
          <a:p>
            <a:pPr lvl="1">
              <a:defRPr/>
            </a:pPr>
            <a:r>
              <a:rPr lang="en-US" sz="2000" dirty="0">
                <a:latin typeface="Gill Sans MT" charset="0"/>
              </a:rPr>
              <a:t>people move - their SSN goes along, does not change </a:t>
            </a:r>
          </a:p>
          <a:p>
            <a:pPr>
              <a:defRPr/>
            </a:pPr>
            <a:r>
              <a:rPr lang="en-US" sz="2400" dirty="0">
                <a:latin typeface="Gill Sans MT" charset="0"/>
                <a:cs typeface="+mn-cs"/>
              </a:rPr>
              <a:t>Internet -&gt; hierarchical address, location based </a:t>
            </a:r>
            <a:r>
              <a:rPr lang="en-US" sz="2400" dirty="0">
                <a:latin typeface="MS Mincho" charset="0"/>
                <a:ea typeface="MS Mincho" charset="0"/>
                <a:cs typeface="MS Mincho" charset="0"/>
              </a:rPr>
              <a:t>➜</a:t>
            </a:r>
            <a:r>
              <a:rPr lang="en-US" sz="2400" dirty="0">
                <a:latin typeface="Gill Sans MT" charset="0"/>
                <a:cs typeface="+mn-cs"/>
              </a:rPr>
              <a:t> </a:t>
            </a:r>
            <a:r>
              <a:rPr lang="en-US" sz="2400" i="1" dirty="0">
                <a:solidFill>
                  <a:srgbClr val="C00000"/>
                </a:solidFill>
                <a:latin typeface="Gill Sans MT" charset="0"/>
                <a:cs typeface="+mn-cs"/>
              </a:rPr>
              <a:t>not</a:t>
            </a:r>
            <a:r>
              <a:rPr lang="en-US" sz="2400" dirty="0">
                <a:solidFill>
                  <a:srgbClr val="C00000"/>
                </a:solidFill>
                <a:latin typeface="Gill Sans MT" charset="0"/>
                <a:cs typeface="+mn-cs"/>
              </a:rPr>
              <a:t> portable</a:t>
            </a:r>
          </a:p>
          <a:p>
            <a:pPr lvl="1">
              <a:defRPr/>
            </a:pPr>
            <a:r>
              <a:rPr lang="en-US" sz="2000" dirty="0">
                <a:latin typeface="Gill Sans MT" charset="0"/>
              </a:rPr>
              <a:t>address changes based on which (sub)</a:t>
            </a:r>
            <a:r>
              <a:rPr lang="en-US" sz="2000" dirty="0">
                <a:solidFill>
                  <a:srgbClr val="C00000"/>
                </a:solidFill>
                <a:latin typeface="Gill Sans MT" charset="0"/>
              </a:rPr>
              <a:t>network</a:t>
            </a:r>
            <a:r>
              <a:rPr lang="en-US" sz="2000" dirty="0">
                <a:latin typeface="Gill Sans MT" charset="0"/>
              </a:rPr>
              <a:t> the device is currently located in, e.g., UCI, Cox OC, Sprint, Starbucks </a:t>
            </a:r>
          </a:p>
          <a:p>
            <a:pPr lvl="1">
              <a:defRPr/>
            </a:pPr>
            <a:r>
              <a:rPr lang="en-US" sz="2000" dirty="0">
                <a:latin typeface="Gill Sans MT" charset="0"/>
              </a:rPr>
              <a:t>people move - their postal address changes</a:t>
            </a:r>
          </a:p>
          <a:p>
            <a:pPr>
              <a:defRPr/>
            </a:pPr>
            <a:endParaRPr lang="en-US" sz="3200" dirty="0">
              <a:latin typeface="Gill Sans MT" charset="0"/>
              <a:cs typeface="+mn-cs"/>
            </a:endParaRPr>
          </a:p>
        </p:txBody>
      </p:sp>
      <p:sp>
        <p:nvSpPr>
          <p:cNvPr id="7"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35</a:t>
            </a:fld>
            <a:endParaRPr lang="en-US" sz="1200" dirty="0">
              <a:latin typeface="Tahoma" charset="0"/>
            </a:endParaRPr>
          </a:p>
        </p:txBody>
      </p:sp>
      <p:sp>
        <p:nvSpPr>
          <p:cNvPr id="8"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22264374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Footer Placeholder 2">
            <a:extLst>
              <a:ext uri="{FF2B5EF4-FFF2-40B4-BE49-F238E27FC236}">
                <a16:creationId xmlns:a16="http://schemas.microsoft.com/office/drawing/2014/main" id="{7F2AE78F-A23D-3149-8BEC-C8F11ED2F1D1}"/>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latin typeface="Tahoma" panose="020B0604030504040204" pitchFamily="34" charset="0"/>
              </a:rPr>
              <a:t>Introduction</a:t>
            </a:r>
          </a:p>
        </p:txBody>
      </p:sp>
      <p:pic>
        <p:nvPicPr>
          <p:cNvPr id="131076" name="Picture 193" descr="underline_base">
            <a:extLst>
              <a:ext uri="{FF2B5EF4-FFF2-40B4-BE49-F238E27FC236}">
                <a16:creationId xmlns:a16="http://schemas.microsoft.com/office/drawing/2014/main" id="{BBE3A79B-F00A-844D-8738-AF7A4F8CC50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0819" y="918906"/>
            <a:ext cx="2269095" cy="18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9" name="Freeform 2">
            <a:extLst>
              <a:ext uri="{FF2B5EF4-FFF2-40B4-BE49-F238E27FC236}">
                <a16:creationId xmlns:a16="http://schemas.microsoft.com/office/drawing/2014/main" id="{3656B41F-964D-2344-A18A-025174EFACE3}"/>
              </a:ext>
            </a:extLst>
          </p:cNvPr>
          <p:cNvSpPr>
            <a:spLocks/>
          </p:cNvSpPr>
          <p:nvPr/>
        </p:nvSpPr>
        <p:spPr bwMode="auto">
          <a:xfrm>
            <a:off x="3817938" y="1447800"/>
            <a:ext cx="4048125" cy="3833813"/>
          </a:xfrm>
          <a:custGeom>
            <a:avLst/>
            <a:gdLst>
              <a:gd name="T0" fmla="*/ 2147483647 w 2550"/>
              <a:gd name="T1" fmla="*/ 0 h 2415"/>
              <a:gd name="T2" fmla="*/ 2147483647 w 2550"/>
              <a:gd name="T3" fmla="*/ 0 h 2415"/>
              <a:gd name="T4" fmla="*/ 2147483647 w 2550"/>
              <a:gd name="T5" fmla="*/ 2147483647 h 2415"/>
              <a:gd name="T6" fmla="*/ 0 w 2550"/>
              <a:gd name="T7" fmla="*/ 2147483647 h 2415"/>
              <a:gd name="T8" fmla="*/ 0 60000 65536"/>
              <a:gd name="T9" fmla="*/ 0 60000 65536"/>
              <a:gd name="T10" fmla="*/ 0 60000 65536"/>
              <a:gd name="T11" fmla="*/ 0 60000 65536"/>
              <a:gd name="T12" fmla="*/ 0 w 2550"/>
              <a:gd name="T13" fmla="*/ 0 h 2415"/>
              <a:gd name="T14" fmla="*/ 2550 w 2550"/>
              <a:gd name="T15" fmla="*/ 2415 h 2415"/>
            </a:gdLst>
            <a:ahLst/>
            <a:cxnLst>
              <a:cxn ang="T8">
                <a:pos x="T0" y="T1"/>
              </a:cxn>
              <a:cxn ang="T9">
                <a:pos x="T2" y="T3"/>
              </a:cxn>
              <a:cxn ang="T10">
                <a:pos x="T4" y="T5"/>
              </a:cxn>
              <a:cxn ang="T11">
                <a:pos x="T6" y="T7"/>
              </a:cxn>
            </a:cxnLst>
            <a:rect l="T12" t="T13" r="T14" b="T15"/>
            <a:pathLst>
              <a:path w="2550" h="2415">
                <a:moveTo>
                  <a:pt x="592" y="0"/>
                </a:moveTo>
                <a:lnTo>
                  <a:pt x="2544" y="0"/>
                </a:lnTo>
                <a:lnTo>
                  <a:pt x="2550" y="2415"/>
                </a:lnTo>
                <a:lnTo>
                  <a:pt x="0" y="2415"/>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080" name="Text Box 8">
            <a:extLst>
              <a:ext uri="{FF2B5EF4-FFF2-40B4-BE49-F238E27FC236}">
                <a16:creationId xmlns:a16="http://schemas.microsoft.com/office/drawing/2014/main" id="{C2C48E59-6EB2-3E4B-8CCF-2E713395D998}"/>
              </a:ext>
            </a:extLst>
          </p:cNvPr>
          <p:cNvSpPr txBox="1">
            <a:spLocks noChangeArrowheads="1"/>
          </p:cNvSpPr>
          <p:nvPr/>
        </p:nvSpPr>
        <p:spPr bwMode="auto">
          <a:xfrm>
            <a:off x="2716213" y="223838"/>
            <a:ext cx="1100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i="1">
                <a:solidFill>
                  <a:srgbClr val="000099"/>
                </a:solidFill>
              </a:rPr>
              <a:t>source</a:t>
            </a:r>
          </a:p>
        </p:txBody>
      </p:sp>
      <p:sp>
        <p:nvSpPr>
          <p:cNvPr id="131081" name="Freeform 10">
            <a:extLst>
              <a:ext uri="{FF2B5EF4-FFF2-40B4-BE49-F238E27FC236}">
                <a16:creationId xmlns:a16="http://schemas.microsoft.com/office/drawing/2014/main" id="{89F668ED-CB1A-CE46-B863-8966ADEE37C7}"/>
              </a:ext>
            </a:extLst>
          </p:cNvPr>
          <p:cNvSpPr>
            <a:spLocks/>
          </p:cNvSpPr>
          <p:nvPr/>
        </p:nvSpPr>
        <p:spPr bwMode="auto">
          <a:xfrm>
            <a:off x="3868738" y="650875"/>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1082" name="Rectangle 23">
            <a:extLst>
              <a:ext uri="{FF2B5EF4-FFF2-40B4-BE49-F238E27FC236}">
                <a16:creationId xmlns:a16="http://schemas.microsoft.com/office/drawing/2014/main" id="{CC7639A9-311D-E842-9EBF-237D5D21998E}"/>
              </a:ext>
            </a:extLst>
          </p:cNvPr>
          <p:cNvSpPr>
            <a:spLocks noChangeArrowheads="1"/>
          </p:cNvSpPr>
          <p:nvPr/>
        </p:nvSpPr>
        <p:spPr bwMode="auto">
          <a:xfrm>
            <a:off x="2644775" y="660400"/>
            <a:ext cx="1296988" cy="15462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1083" name="Rectangle 24">
            <a:extLst>
              <a:ext uri="{FF2B5EF4-FFF2-40B4-BE49-F238E27FC236}">
                <a16:creationId xmlns:a16="http://schemas.microsoft.com/office/drawing/2014/main" id="{89270A01-91CE-7441-B659-77F507A88C6E}"/>
              </a:ext>
            </a:extLst>
          </p:cNvPr>
          <p:cNvSpPr>
            <a:spLocks noChangeArrowheads="1"/>
          </p:cNvSpPr>
          <p:nvPr/>
        </p:nvSpPr>
        <p:spPr bwMode="auto">
          <a:xfrm>
            <a:off x="2597150" y="731838"/>
            <a:ext cx="1273175" cy="1536700"/>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1084" name="Line 25">
            <a:extLst>
              <a:ext uri="{FF2B5EF4-FFF2-40B4-BE49-F238E27FC236}">
                <a16:creationId xmlns:a16="http://schemas.microsoft.com/office/drawing/2014/main" id="{D58C4E12-6BC9-5A47-9FBD-56CCF1891E38}"/>
              </a:ext>
            </a:extLst>
          </p:cNvPr>
          <p:cNvSpPr>
            <a:spLocks noChangeShapeType="1"/>
          </p:cNvSpPr>
          <p:nvPr/>
        </p:nvSpPr>
        <p:spPr bwMode="auto">
          <a:xfrm>
            <a:off x="2597150" y="1049338"/>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085" name="Text Box 26">
            <a:extLst>
              <a:ext uri="{FF2B5EF4-FFF2-40B4-BE49-F238E27FC236}">
                <a16:creationId xmlns:a16="http://schemas.microsoft.com/office/drawing/2014/main" id="{E20C434E-0840-D647-A292-05F0761CCE6A}"/>
              </a:ext>
            </a:extLst>
          </p:cNvPr>
          <p:cNvSpPr txBox="1">
            <a:spLocks noChangeArrowheads="1"/>
          </p:cNvSpPr>
          <p:nvPr/>
        </p:nvSpPr>
        <p:spPr bwMode="auto">
          <a:xfrm>
            <a:off x="2554288" y="698500"/>
            <a:ext cx="1317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110000"/>
              </a:lnSpc>
            </a:pPr>
            <a:r>
              <a:rPr lang="en-US" altLang="en-US" sz="1800"/>
              <a:t>application</a:t>
            </a:r>
          </a:p>
          <a:p>
            <a:pPr algn="ctr">
              <a:lnSpc>
                <a:spcPct val="110000"/>
              </a:lnSpc>
            </a:pPr>
            <a:r>
              <a:rPr lang="en-US" altLang="en-US" sz="1800"/>
              <a:t>transport</a:t>
            </a:r>
          </a:p>
          <a:p>
            <a:pPr algn="ctr">
              <a:lnSpc>
                <a:spcPct val="110000"/>
              </a:lnSpc>
            </a:pPr>
            <a:r>
              <a:rPr lang="en-US" altLang="en-US" sz="1800"/>
              <a:t>network</a:t>
            </a:r>
          </a:p>
          <a:p>
            <a:pPr algn="ctr">
              <a:lnSpc>
                <a:spcPct val="110000"/>
              </a:lnSpc>
            </a:pPr>
            <a:r>
              <a:rPr lang="en-US" altLang="en-US" sz="1800"/>
              <a:t>link</a:t>
            </a:r>
          </a:p>
          <a:p>
            <a:pPr algn="ctr">
              <a:lnSpc>
                <a:spcPct val="110000"/>
              </a:lnSpc>
            </a:pPr>
            <a:r>
              <a:rPr lang="en-US" altLang="en-US" sz="1800"/>
              <a:t>physical</a:t>
            </a:r>
          </a:p>
        </p:txBody>
      </p:sp>
      <p:sp>
        <p:nvSpPr>
          <p:cNvPr id="131086" name="Line 27">
            <a:extLst>
              <a:ext uri="{FF2B5EF4-FFF2-40B4-BE49-F238E27FC236}">
                <a16:creationId xmlns:a16="http://schemas.microsoft.com/office/drawing/2014/main" id="{DEDF7519-0845-034E-902A-E0B61C15F27B}"/>
              </a:ext>
            </a:extLst>
          </p:cNvPr>
          <p:cNvSpPr>
            <a:spLocks noChangeShapeType="1"/>
          </p:cNvSpPr>
          <p:nvPr/>
        </p:nvSpPr>
        <p:spPr bwMode="auto">
          <a:xfrm>
            <a:off x="2605088" y="1370013"/>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087" name="Line 28">
            <a:extLst>
              <a:ext uri="{FF2B5EF4-FFF2-40B4-BE49-F238E27FC236}">
                <a16:creationId xmlns:a16="http://schemas.microsoft.com/office/drawing/2014/main" id="{2693BE66-C31C-214C-AF75-C34E22C0031C}"/>
              </a:ext>
            </a:extLst>
          </p:cNvPr>
          <p:cNvSpPr>
            <a:spLocks noChangeShapeType="1"/>
          </p:cNvSpPr>
          <p:nvPr/>
        </p:nvSpPr>
        <p:spPr bwMode="auto">
          <a:xfrm>
            <a:off x="2609850" y="1651000"/>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088" name="Line 29">
            <a:extLst>
              <a:ext uri="{FF2B5EF4-FFF2-40B4-BE49-F238E27FC236}">
                <a16:creationId xmlns:a16="http://schemas.microsoft.com/office/drawing/2014/main" id="{FEDD6F8A-0BF5-6F43-A28C-06A1F1D1E7A4}"/>
              </a:ext>
            </a:extLst>
          </p:cNvPr>
          <p:cNvSpPr>
            <a:spLocks noChangeShapeType="1"/>
          </p:cNvSpPr>
          <p:nvPr/>
        </p:nvSpPr>
        <p:spPr bwMode="auto">
          <a:xfrm>
            <a:off x="2609850" y="1927225"/>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5" name="Group 39">
            <a:extLst>
              <a:ext uri="{FF2B5EF4-FFF2-40B4-BE49-F238E27FC236}">
                <a16:creationId xmlns:a16="http://schemas.microsoft.com/office/drawing/2014/main" id="{2DB06614-F87A-3A48-A0C0-375D42342D57}"/>
              </a:ext>
            </a:extLst>
          </p:cNvPr>
          <p:cNvGrpSpPr>
            <a:grpSpLocks/>
          </p:cNvGrpSpPr>
          <p:nvPr/>
        </p:nvGrpSpPr>
        <p:grpSpPr bwMode="auto">
          <a:xfrm>
            <a:off x="1219200" y="1368425"/>
            <a:ext cx="1208088" cy="303213"/>
            <a:chOff x="501" y="1990"/>
            <a:chExt cx="761" cy="191"/>
          </a:xfrm>
        </p:grpSpPr>
        <p:sp>
          <p:nvSpPr>
            <p:cNvPr id="131199" name="Rectangle 40">
              <a:extLst>
                <a:ext uri="{FF2B5EF4-FFF2-40B4-BE49-F238E27FC236}">
                  <a16:creationId xmlns:a16="http://schemas.microsoft.com/office/drawing/2014/main" id="{6AF14F20-316E-FF4F-AF4A-6AC587F303D9}"/>
                </a:ext>
              </a:extLst>
            </p:cNvPr>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1200" name="Rectangle 41">
              <a:extLst>
                <a:ext uri="{FF2B5EF4-FFF2-40B4-BE49-F238E27FC236}">
                  <a16:creationId xmlns:a16="http://schemas.microsoft.com/office/drawing/2014/main" id="{E9834897-2C15-F343-8E5F-B33F9D0E4436}"/>
                </a:ext>
              </a:extLst>
            </p:cNvPr>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H</a:t>
              </a:r>
              <a:r>
                <a:rPr lang="en-US" altLang="en-US" sz="1800" baseline="-25000"/>
                <a:t>t</a:t>
              </a:r>
            </a:p>
          </p:txBody>
        </p:sp>
        <p:sp>
          <p:nvSpPr>
            <p:cNvPr id="131201" name="Rectangle 42">
              <a:extLst>
                <a:ext uri="{FF2B5EF4-FFF2-40B4-BE49-F238E27FC236}">
                  <a16:creationId xmlns:a16="http://schemas.microsoft.com/office/drawing/2014/main" id="{8499A68F-90CD-5F44-8022-947F0D2D86E8}"/>
                </a:ext>
              </a:extLst>
            </p:cNvPr>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H</a:t>
              </a:r>
              <a:r>
                <a:rPr lang="en-US" altLang="en-US" sz="1800" baseline="-25000"/>
                <a:t>n</a:t>
              </a:r>
            </a:p>
          </p:txBody>
        </p:sp>
        <p:sp>
          <p:nvSpPr>
            <p:cNvPr id="131202" name="Rectangle 43">
              <a:extLst>
                <a:ext uri="{FF2B5EF4-FFF2-40B4-BE49-F238E27FC236}">
                  <a16:creationId xmlns:a16="http://schemas.microsoft.com/office/drawing/2014/main" id="{F410FF63-CDF6-C246-8B0B-D2B216E726DB}"/>
                </a:ext>
              </a:extLst>
            </p:cNvPr>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M</a:t>
              </a:r>
            </a:p>
          </p:txBody>
        </p:sp>
        <p:sp>
          <p:nvSpPr>
            <p:cNvPr id="131203" name="Line 44">
              <a:extLst>
                <a:ext uri="{FF2B5EF4-FFF2-40B4-BE49-F238E27FC236}">
                  <a16:creationId xmlns:a16="http://schemas.microsoft.com/office/drawing/2014/main" id="{42365AE7-BFC9-9A42-BB3A-E10F44DF33E9}"/>
                </a:ext>
              </a:extLst>
            </p:cNvPr>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204" name="Line 45">
              <a:extLst>
                <a:ext uri="{FF2B5EF4-FFF2-40B4-BE49-F238E27FC236}">
                  <a16:creationId xmlns:a16="http://schemas.microsoft.com/office/drawing/2014/main" id="{CA868B09-4C04-4846-9DF1-B529A65A02CE}"/>
                </a:ext>
              </a:extLst>
            </p:cNvPr>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2645" name="Text Box 5">
            <a:extLst>
              <a:ext uri="{FF2B5EF4-FFF2-40B4-BE49-F238E27FC236}">
                <a16:creationId xmlns:a16="http://schemas.microsoft.com/office/drawing/2014/main" id="{193B1602-99BB-E644-8F12-4FBE12FF685B}"/>
              </a:ext>
            </a:extLst>
          </p:cNvPr>
          <p:cNvSpPr txBox="1">
            <a:spLocks noChangeArrowheads="1"/>
          </p:cNvSpPr>
          <p:nvPr/>
        </p:nvSpPr>
        <p:spPr bwMode="auto">
          <a:xfrm>
            <a:off x="395288" y="996950"/>
            <a:ext cx="9636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CC0000"/>
                </a:solidFill>
              </a:rPr>
              <a:t>segment</a:t>
            </a:r>
          </a:p>
        </p:txBody>
      </p:sp>
      <p:grpSp>
        <p:nvGrpSpPr>
          <p:cNvPr id="6" name="Group 178">
            <a:extLst>
              <a:ext uri="{FF2B5EF4-FFF2-40B4-BE49-F238E27FC236}">
                <a16:creationId xmlns:a16="http://schemas.microsoft.com/office/drawing/2014/main" id="{9FDD0422-B149-B843-AD57-8C993E0184BB}"/>
              </a:ext>
            </a:extLst>
          </p:cNvPr>
          <p:cNvGrpSpPr>
            <a:grpSpLocks/>
          </p:cNvGrpSpPr>
          <p:nvPr/>
        </p:nvGrpSpPr>
        <p:grpSpPr bwMode="auto">
          <a:xfrm>
            <a:off x="1533525" y="1033463"/>
            <a:ext cx="301625" cy="292100"/>
            <a:chOff x="1962" y="2058"/>
            <a:chExt cx="190" cy="184"/>
          </a:xfrm>
        </p:grpSpPr>
        <p:sp>
          <p:nvSpPr>
            <p:cNvPr id="131197" name="Rectangle 47">
              <a:extLst>
                <a:ext uri="{FF2B5EF4-FFF2-40B4-BE49-F238E27FC236}">
                  <a16:creationId xmlns:a16="http://schemas.microsoft.com/office/drawing/2014/main" id="{CF3C5AF6-EEA2-1246-ADE4-78550BAE3C6C}"/>
                </a:ext>
              </a:extLst>
            </p:cNvPr>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1198" name="Rectangle 48">
              <a:extLst>
                <a:ext uri="{FF2B5EF4-FFF2-40B4-BE49-F238E27FC236}">
                  <a16:creationId xmlns:a16="http://schemas.microsoft.com/office/drawing/2014/main" id="{983D0125-7382-3D4A-B726-C78A3F312E04}"/>
                </a:ext>
              </a:extLst>
            </p:cNvPr>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H</a:t>
              </a:r>
              <a:r>
                <a:rPr lang="en-US" altLang="en-US" sz="1800" baseline="-25000"/>
                <a:t>t</a:t>
              </a:r>
            </a:p>
          </p:txBody>
        </p:sp>
      </p:grpSp>
      <p:sp>
        <p:nvSpPr>
          <p:cNvPr id="112644" name="Text Box 4">
            <a:extLst>
              <a:ext uri="{FF2B5EF4-FFF2-40B4-BE49-F238E27FC236}">
                <a16:creationId xmlns:a16="http://schemas.microsoft.com/office/drawing/2014/main" id="{700C43B3-AF32-3A42-B9ED-12D4A648A9FD}"/>
              </a:ext>
            </a:extLst>
          </p:cNvPr>
          <p:cNvSpPr txBox="1">
            <a:spLocks noChangeArrowheads="1"/>
          </p:cNvSpPr>
          <p:nvPr/>
        </p:nvSpPr>
        <p:spPr bwMode="auto">
          <a:xfrm>
            <a:off x="195263" y="1336675"/>
            <a:ext cx="10429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CC0000"/>
                </a:solidFill>
              </a:rPr>
              <a:t>datagram</a:t>
            </a:r>
          </a:p>
        </p:txBody>
      </p:sp>
      <p:sp>
        <p:nvSpPr>
          <p:cNvPr id="131093" name="Text Box 54">
            <a:extLst>
              <a:ext uri="{FF2B5EF4-FFF2-40B4-BE49-F238E27FC236}">
                <a16:creationId xmlns:a16="http://schemas.microsoft.com/office/drawing/2014/main" id="{5C62B40C-9845-704E-A225-BE38B79FD039}"/>
              </a:ext>
            </a:extLst>
          </p:cNvPr>
          <p:cNvSpPr txBox="1">
            <a:spLocks noChangeArrowheads="1"/>
          </p:cNvSpPr>
          <p:nvPr/>
        </p:nvSpPr>
        <p:spPr bwMode="auto">
          <a:xfrm>
            <a:off x="1547813" y="4157663"/>
            <a:ext cx="1412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i="1">
                <a:solidFill>
                  <a:srgbClr val="000099"/>
                </a:solidFill>
              </a:rPr>
              <a:t>destination</a:t>
            </a:r>
          </a:p>
        </p:txBody>
      </p:sp>
      <p:sp>
        <p:nvSpPr>
          <p:cNvPr id="131094" name="Freeform 56">
            <a:extLst>
              <a:ext uri="{FF2B5EF4-FFF2-40B4-BE49-F238E27FC236}">
                <a16:creationId xmlns:a16="http://schemas.microsoft.com/office/drawing/2014/main" id="{4A12EB94-A196-0343-A5E4-2D5708B3BFB7}"/>
              </a:ext>
            </a:extLst>
          </p:cNvPr>
          <p:cNvSpPr>
            <a:spLocks/>
          </p:cNvSpPr>
          <p:nvPr/>
        </p:nvSpPr>
        <p:spPr bwMode="auto">
          <a:xfrm>
            <a:off x="2979738" y="4540250"/>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1095" name="Rectangle 57">
            <a:extLst>
              <a:ext uri="{FF2B5EF4-FFF2-40B4-BE49-F238E27FC236}">
                <a16:creationId xmlns:a16="http://schemas.microsoft.com/office/drawing/2014/main" id="{4C66F5CA-34B4-5548-879E-324EFE9247AC}"/>
              </a:ext>
            </a:extLst>
          </p:cNvPr>
          <p:cNvSpPr>
            <a:spLocks noChangeArrowheads="1"/>
          </p:cNvSpPr>
          <p:nvPr/>
        </p:nvSpPr>
        <p:spPr bwMode="auto">
          <a:xfrm>
            <a:off x="1755775" y="4546600"/>
            <a:ext cx="1296988" cy="15462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1096" name="Rectangle 58">
            <a:extLst>
              <a:ext uri="{FF2B5EF4-FFF2-40B4-BE49-F238E27FC236}">
                <a16:creationId xmlns:a16="http://schemas.microsoft.com/office/drawing/2014/main" id="{C25A12F7-DA8D-FB43-8330-BAEC6CA95AB7}"/>
              </a:ext>
            </a:extLst>
          </p:cNvPr>
          <p:cNvSpPr>
            <a:spLocks noChangeArrowheads="1"/>
          </p:cNvSpPr>
          <p:nvPr/>
        </p:nvSpPr>
        <p:spPr bwMode="auto">
          <a:xfrm>
            <a:off x="1708150" y="4618038"/>
            <a:ext cx="1273175" cy="1536700"/>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1097" name="Line 59">
            <a:extLst>
              <a:ext uri="{FF2B5EF4-FFF2-40B4-BE49-F238E27FC236}">
                <a16:creationId xmlns:a16="http://schemas.microsoft.com/office/drawing/2014/main" id="{FB24E867-7837-7F40-8471-B3B8E45E691D}"/>
              </a:ext>
            </a:extLst>
          </p:cNvPr>
          <p:cNvSpPr>
            <a:spLocks noChangeShapeType="1"/>
          </p:cNvSpPr>
          <p:nvPr/>
        </p:nvSpPr>
        <p:spPr bwMode="auto">
          <a:xfrm>
            <a:off x="1708150" y="4935538"/>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098" name="Text Box 60">
            <a:extLst>
              <a:ext uri="{FF2B5EF4-FFF2-40B4-BE49-F238E27FC236}">
                <a16:creationId xmlns:a16="http://schemas.microsoft.com/office/drawing/2014/main" id="{259E62B8-E461-A24C-874E-454E863A4209}"/>
              </a:ext>
            </a:extLst>
          </p:cNvPr>
          <p:cNvSpPr txBox="1">
            <a:spLocks noChangeArrowheads="1"/>
          </p:cNvSpPr>
          <p:nvPr/>
        </p:nvSpPr>
        <p:spPr bwMode="auto">
          <a:xfrm>
            <a:off x="1665288" y="4584700"/>
            <a:ext cx="1317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110000"/>
              </a:lnSpc>
            </a:pPr>
            <a:r>
              <a:rPr lang="en-US" altLang="en-US" sz="1800"/>
              <a:t>application</a:t>
            </a:r>
          </a:p>
          <a:p>
            <a:pPr algn="ctr">
              <a:lnSpc>
                <a:spcPct val="110000"/>
              </a:lnSpc>
            </a:pPr>
            <a:r>
              <a:rPr lang="en-US" altLang="en-US" sz="1800"/>
              <a:t>transport</a:t>
            </a:r>
          </a:p>
          <a:p>
            <a:pPr algn="ctr">
              <a:lnSpc>
                <a:spcPct val="110000"/>
              </a:lnSpc>
            </a:pPr>
            <a:r>
              <a:rPr lang="en-US" altLang="en-US" sz="1800"/>
              <a:t>network</a:t>
            </a:r>
          </a:p>
          <a:p>
            <a:pPr algn="ctr">
              <a:lnSpc>
                <a:spcPct val="110000"/>
              </a:lnSpc>
            </a:pPr>
            <a:r>
              <a:rPr lang="en-US" altLang="en-US" sz="1800"/>
              <a:t>link</a:t>
            </a:r>
          </a:p>
          <a:p>
            <a:pPr algn="ctr">
              <a:lnSpc>
                <a:spcPct val="110000"/>
              </a:lnSpc>
            </a:pPr>
            <a:r>
              <a:rPr lang="en-US" altLang="en-US" sz="1800"/>
              <a:t>physical</a:t>
            </a:r>
          </a:p>
        </p:txBody>
      </p:sp>
      <p:sp>
        <p:nvSpPr>
          <p:cNvPr id="131099" name="Line 61">
            <a:extLst>
              <a:ext uri="{FF2B5EF4-FFF2-40B4-BE49-F238E27FC236}">
                <a16:creationId xmlns:a16="http://schemas.microsoft.com/office/drawing/2014/main" id="{318615FF-341C-F94A-A71B-36FCF01AAEF3}"/>
              </a:ext>
            </a:extLst>
          </p:cNvPr>
          <p:cNvSpPr>
            <a:spLocks noChangeShapeType="1"/>
          </p:cNvSpPr>
          <p:nvPr/>
        </p:nvSpPr>
        <p:spPr bwMode="auto">
          <a:xfrm>
            <a:off x="1716088" y="5256213"/>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100" name="Line 62">
            <a:extLst>
              <a:ext uri="{FF2B5EF4-FFF2-40B4-BE49-F238E27FC236}">
                <a16:creationId xmlns:a16="http://schemas.microsoft.com/office/drawing/2014/main" id="{8A0AAF9A-51DF-E743-B947-F09512962CAF}"/>
              </a:ext>
            </a:extLst>
          </p:cNvPr>
          <p:cNvSpPr>
            <a:spLocks noChangeShapeType="1"/>
          </p:cNvSpPr>
          <p:nvPr/>
        </p:nvSpPr>
        <p:spPr bwMode="auto">
          <a:xfrm>
            <a:off x="1720850" y="5537200"/>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101" name="Line 63">
            <a:extLst>
              <a:ext uri="{FF2B5EF4-FFF2-40B4-BE49-F238E27FC236}">
                <a16:creationId xmlns:a16="http://schemas.microsoft.com/office/drawing/2014/main" id="{C741CBCD-9321-3F45-A1B2-9AE2A228D98C}"/>
              </a:ext>
            </a:extLst>
          </p:cNvPr>
          <p:cNvSpPr>
            <a:spLocks noChangeShapeType="1"/>
          </p:cNvSpPr>
          <p:nvPr/>
        </p:nvSpPr>
        <p:spPr bwMode="auto">
          <a:xfrm>
            <a:off x="1720850" y="5813425"/>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131174" name="Group 73">
            <a:extLst>
              <a:ext uri="{FF2B5EF4-FFF2-40B4-BE49-F238E27FC236}">
                <a16:creationId xmlns:a16="http://schemas.microsoft.com/office/drawing/2014/main" id="{82CC8FEB-9B5A-A748-979D-34A726B36EAD}"/>
              </a:ext>
            </a:extLst>
          </p:cNvPr>
          <p:cNvGrpSpPr>
            <a:grpSpLocks/>
          </p:cNvGrpSpPr>
          <p:nvPr/>
        </p:nvGrpSpPr>
        <p:grpSpPr bwMode="auto">
          <a:xfrm>
            <a:off x="420688" y="5229225"/>
            <a:ext cx="1208087" cy="303213"/>
            <a:chOff x="501" y="1990"/>
            <a:chExt cx="761" cy="191"/>
          </a:xfrm>
        </p:grpSpPr>
        <p:sp>
          <p:nvSpPr>
            <p:cNvPr id="131183" name="Rectangle 74">
              <a:extLst>
                <a:ext uri="{FF2B5EF4-FFF2-40B4-BE49-F238E27FC236}">
                  <a16:creationId xmlns:a16="http://schemas.microsoft.com/office/drawing/2014/main" id="{469D542C-F356-FC46-825E-404ECAA2F85F}"/>
                </a:ext>
              </a:extLst>
            </p:cNvPr>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dirty="0"/>
            </a:p>
          </p:txBody>
        </p:sp>
        <p:sp>
          <p:nvSpPr>
            <p:cNvPr id="131184" name="Rectangle 75">
              <a:extLst>
                <a:ext uri="{FF2B5EF4-FFF2-40B4-BE49-F238E27FC236}">
                  <a16:creationId xmlns:a16="http://schemas.microsoft.com/office/drawing/2014/main" id="{67C49097-301A-EC47-B8F7-3CA1374BAFB6}"/>
                </a:ext>
              </a:extLst>
            </p:cNvPr>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H</a:t>
              </a:r>
              <a:r>
                <a:rPr lang="en-US" altLang="en-US" sz="1800" baseline="-25000"/>
                <a:t>t</a:t>
              </a:r>
            </a:p>
          </p:txBody>
        </p:sp>
        <p:sp>
          <p:nvSpPr>
            <p:cNvPr id="131185" name="Rectangle 76">
              <a:extLst>
                <a:ext uri="{FF2B5EF4-FFF2-40B4-BE49-F238E27FC236}">
                  <a16:creationId xmlns:a16="http://schemas.microsoft.com/office/drawing/2014/main" id="{88CE65C5-53D7-B64B-B318-3FF2384ACAF3}"/>
                </a:ext>
              </a:extLst>
            </p:cNvPr>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err="1"/>
                <a:t>H</a:t>
              </a:r>
              <a:r>
                <a:rPr lang="en-US" altLang="en-US" sz="1800" baseline="-25000" dirty="0" err="1"/>
                <a:t>n</a:t>
              </a:r>
              <a:endParaRPr lang="en-US" altLang="en-US" sz="1800" baseline="-25000" dirty="0"/>
            </a:p>
          </p:txBody>
        </p:sp>
        <p:sp>
          <p:nvSpPr>
            <p:cNvPr id="131186" name="Rectangle 77">
              <a:extLst>
                <a:ext uri="{FF2B5EF4-FFF2-40B4-BE49-F238E27FC236}">
                  <a16:creationId xmlns:a16="http://schemas.microsoft.com/office/drawing/2014/main" id="{63892CD3-EBF0-A047-9991-6EA62D9C21E7}"/>
                </a:ext>
              </a:extLst>
            </p:cNvPr>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M</a:t>
              </a:r>
            </a:p>
          </p:txBody>
        </p:sp>
        <p:sp>
          <p:nvSpPr>
            <p:cNvPr id="131187" name="Line 78">
              <a:extLst>
                <a:ext uri="{FF2B5EF4-FFF2-40B4-BE49-F238E27FC236}">
                  <a16:creationId xmlns:a16="http://schemas.microsoft.com/office/drawing/2014/main" id="{37213793-932D-E14D-8787-9184AB86393A}"/>
                </a:ext>
              </a:extLst>
            </p:cNvPr>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188" name="Line 79">
              <a:extLst>
                <a:ext uri="{FF2B5EF4-FFF2-40B4-BE49-F238E27FC236}">
                  <a16:creationId xmlns:a16="http://schemas.microsoft.com/office/drawing/2014/main" id="{F04DAC9F-740A-7C4B-B56C-EB00D2C56FC0}"/>
                </a:ext>
              </a:extLst>
            </p:cNvPr>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175" name="Group 80">
            <a:extLst>
              <a:ext uri="{FF2B5EF4-FFF2-40B4-BE49-F238E27FC236}">
                <a16:creationId xmlns:a16="http://schemas.microsoft.com/office/drawing/2014/main" id="{B92F6D89-D440-7743-92EA-6BEE63F39EA0}"/>
              </a:ext>
            </a:extLst>
          </p:cNvPr>
          <p:cNvGrpSpPr>
            <a:grpSpLocks/>
          </p:cNvGrpSpPr>
          <p:nvPr/>
        </p:nvGrpSpPr>
        <p:grpSpPr bwMode="auto">
          <a:xfrm>
            <a:off x="723900" y="4921250"/>
            <a:ext cx="890588" cy="303213"/>
            <a:chOff x="645" y="1734"/>
            <a:chExt cx="561" cy="191"/>
          </a:xfrm>
        </p:grpSpPr>
        <p:sp>
          <p:nvSpPr>
            <p:cNvPr id="131179" name="Rectangle 81">
              <a:extLst>
                <a:ext uri="{FF2B5EF4-FFF2-40B4-BE49-F238E27FC236}">
                  <a16:creationId xmlns:a16="http://schemas.microsoft.com/office/drawing/2014/main" id="{58918A34-551D-764A-8361-7CD39660BFA7}"/>
                </a:ext>
              </a:extLst>
            </p:cNvPr>
            <p:cNvSpPr>
              <a:spLocks noChangeArrowheads="1"/>
            </p:cNvSpPr>
            <p:nvPr/>
          </p:nvSpPr>
          <p:spPr bwMode="auto">
            <a:xfrm>
              <a:off x="645" y="1751"/>
              <a:ext cx="4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1180" name="Rectangle 82">
              <a:extLst>
                <a:ext uri="{FF2B5EF4-FFF2-40B4-BE49-F238E27FC236}">
                  <a16:creationId xmlns:a16="http://schemas.microsoft.com/office/drawing/2014/main" id="{BCC759A9-3E31-5F49-AAA9-40FA69B86478}"/>
                </a:ext>
              </a:extLst>
            </p:cNvPr>
            <p:cNvSpPr>
              <a:spLocks noChangeArrowheads="1"/>
            </p:cNvSpPr>
            <p:nvPr/>
          </p:nvSpPr>
          <p:spPr bwMode="auto">
            <a:xfrm>
              <a:off x="648" y="173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H</a:t>
              </a:r>
              <a:r>
                <a:rPr lang="en-US" altLang="en-US" sz="1800" baseline="-25000"/>
                <a:t>t</a:t>
              </a:r>
            </a:p>
          </p:txBody>
        </p:sp>
        <p:sp>
          <p:nvSpPr>
            <p:cNvPr id="131181" name="Rectangle 83">
              <a:extLst>
                <a:ext uri="{FF2B5EF4-FFF2-40B4-BE49-F238E27FC236}">
                  <a16:creationId xmlns:a16="http://schemas.microsoft.com/office/drawing/2014/main" id="{4130A4FB-07FA-634C-9F41-F0487DA35776}"/>
                </a:ext>
              </a:extLst>
            </p:cNvPr>
            <p:cNvSpPr>
              <a:spLocks noChangeArrowheads="1"/>
            </p:cNvSpPr>
            <p:nvPr/>
          </p:nvSpPr>
          <p:spPr bwMode="auto">
            <a:xfrm>
              <a:off x="778" y="173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M</a:t>
              </a:r>
            </a:p>
          </p:txBody>
        </p:sp>
        <p:sp>
          <p:nvSpPr>
            <p:cNvPr id="131182" name="Line 84">
              <a:extLst>
                <a:ext uri="{FF2B5EF4-FFF2-40B4-BE49-F238E27FC236}">
                  <a16:creationId xmlns:a16="http://schemas.microsoft.com/office/drawing/2014/main" id="{A537C7B2-CEE3-9B49-A87B-3E6F18A8BE51}"/>
                </a:ext>
              </a:extLst>
            </p:cNvPr>
            <p:cNvSpPr>
              <a:spLocks noChangeShapeType="1"/>
            </p:cNvSpPr>
            <p:nvPr/>
          </p:nvSpPr>
          <p:spPr bwMode="auto">
            <a:xfrm>
              <a:off x="824" y="175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176" name="Group 85">
            <a:extLst>
              <a:ext uri="{FF2B5EF4-FFF2-40B4-BE49-F238E27FC236}">
                <a16:creationId xmlns:a16="http://schemas.microsoft.com/office/drawing/2014/main" id="{EAB3C929-D4AE-B54F-8FE0-486D2A2C2D38}"/>
              </a:ext>
            </a:extLst>
          </p:cNvPr>
          <p:cNvGrpSpPr>
            <a:grpSpLocks/>
          </p:cNvGrpSpPr>
          <p:nvPr/>
        </p:nvGrpSpPr>
        <p:grpSpPr bwMode="auto">
          <a:xfrm>
            <a:off x="930275" y="4610100"/>
            <a:ext cx="679450" cy="301625"/>
            <a:chOff x="780" y="1553"/>
            <a:chExt cx="428" cy="190"/>
          </a:xfrm>
        </p:grpSpPr>
        <p:sp>
          <p:nvSpPr>
            <p:cNvPr id="131177" name="Rectangle 86">
              <a:extLst>
                <a:ext uri="{FF2B5EF4-FFF2-40B4-BE49-F238E27FC236}">
                  <a16:creationId xmlns:a16="http://schemas.microsoft.com/office/drawing/2014/main" id="{1D33D345-567B-D94A-AD12-155D09301B37}"/>
                </a:ext>
              </a:extLst>
            </p:cNvPr>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1178" name="Rectangle 87">
              <a:extLst>
                <a:ext uri="{FF2B5EF4-FFF2-40B4-BE49-F238E27FC236}">
                  <a16:creationId xmlns:a16="http://schemas.microsoft.com/office/drawing/2014/main" id="{FB20E5E9-5404-F745-944D-EBD13480D0F1}"/>
                </a:ext>
              </a:extLst>
            </p:cNvPr>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M</a:t>
              </a:r>
            </a:p>
          </p:txBody>
        </p:sp>
      </p:grpSp>
      <p:sp>
        <p:nvSpPr>
          <p:cNvPr id="131111" name="Rectangle 168">
            <a:extLst>
              <a:ext uri="{FF2B5EF4-FFF2-40B4-BE49-F238E27FC236}">
                <a16:creationId xmlns:a16="http://schemas.microsoft.com/office/drawing/2014/main" id="{DAD9AD38-BE4C-C545-98A6-ADFD4C7B3D6C}"/>
              </a:ext>
            </a:extLst>
          </p:cNvPr>
          <p:cNvSpPr>
            <a:spLocks noGrp="1" noChangeArrowheads="1"/>
          </p:cNvSpPr>
          <p:nvPr>
            <p:ph type="title" idx="4294967295"/>
          </p:nvPr>
        </p:nvSpPr>
        <p:spPr>
          <a:xfrm>
            <a:off x="5119431" y="197708"/>
            <a:ext cx="3805237" cy="691978"/>
          </a:xfrm>
        </p:spPr>
        <p:txBody>
          <a:bodyPr/>
          <a:lstStyle/>
          <a:p>
            <a:pPr eaLnBrk="1" hangingPunct="1"/>
            <a:r>
              <a:rPr lang="en-US" altLang="en-US" dirty="0">
                <a:ea typeface="ＭＳ Ｐゴシック" panose="020B0600070205080204" pitchFamily="34" charset="-128"/>
              </a:rPr>
              <a:t>Example</a:t>
            </a:r>
          </a:p>
        </p:txBody>
      </p:sp>
      <p:sp>
        <p:nvSpPr>
          <p:cNvPr id="112814" name="Text Box 174">
            <a:extLst>
              <a:ext uri="{FF2B5EF4-FFF2-40B4-BE49-F238E27FC236}">
                <a16:creationId xmlns:a16="http://schemas.microsoft.com/office/drawing/2014/main" id="{EC0F36EA-8D11-A647-924E-47282CD18A0A}"/>
              </a:ext>
            </a:extLst>
          </p:cNvPr>
          <p:cNvSpPr txBox="1">
            <a:spLocks noChangeArrowheads="1"/>
          </p:cNvSpPr>
          <p:nvPr/>
        </p:nvSpPr>
        <p:spPr bwMode="auto">
          <a:xfrm>
            <a:off x="703263" y="692150"/>
            <a:ext cx="10080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CC0000"/>
                </a:solidFill>
              </a:rPr>
              <a:t>message</a:t>
            </a:r>
          </a:p>
        </p:txBody>
      </p:sp>
      <p:grpSp>
        <p:nvGrpSpPr>
          <p:cNvPr id="17" name="Group 175">
            <a:extLst>
              <a:ext uri="{FF2B5EF4-FFF2-40B4-BE49-F238E27FC236}">
                <a16:creationId xmlns:a16="http://schemas.microsoft.com/office/drawing/2014/main" id="{52857B7E-E18B-EA47-A464-7CC4738B5BDB}"/>
              </a:ext>
            </a:extLst>
          </p:cNvPr>
          <p:cNvGrpSpPr>
            <a:grpSpLocks/>
          </p:cNvGrpSpPr>
          <p:nvPr/>
        </p:nvGrpSpPr>
        <p:grpSpPr bwMode="auto">
          <a:xfrm>
            <a:off x="1763713" y="719138"/>
            <a:ext cx="679450" cy="301625"/>
            <a:chOff x="780" y="1553"/>
            <a:chExt cx="428" cy="190"/>
          </a:xfrm>
        </p:grpSpPr>
        <p:sp>
          <p:nvSpPr>
            <p:cNvPr id="131132" name="Rectangle 176">
              <a:extLst>
                <a:ext uri="{FF2B5EF4-FFF2-40B4-BE49-F238E27FC236}">
                  <a16:creationId xmlns:a16="http://schemas.microsoft.com/office/drawing/2014/main" id="{B8A93764-D5DA-1042-8336-4884704F8CFE}"/>
                </a:ext>
              </a:extLst>
            </p:cNvPr>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1133" name="Rectangle 177">
              <a:extLst>
                <a:ext uri="{FF2B5EF4-FFF2-40B4-BE49-F238E27FC236}">
                  <a16:creationId xmlns:a16="http://schemas.microsoft.com/office/drawing/2014/main" id="{1FBB9691-2465-1740-825E-18203483FD0D}"/>
                </a:ext>
              </a:extLst>
            </p:cNvPr>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M</a:t>
              </a:r>
            </a:p>
          </p:txBody>
        </p:sp>
      </p:grpSp>
      <p:grpSp>
        <p:nvGrpSpPr>
          <p:cNvPr id="18" name="Group 185">
            <a:extLst>
              <a:ext uri="{FF2B5EF4-FFF2-40B4-BE49-F238E27FC236}">
                <a16:creationId xmlns:a16="http://schemas.microsoft.com/office/drawing/2014/main" id="{4EEB8B52-E018-7C49-B3CF-F6B1200C38C2}"/>
              </a:ext>
            </a:extLst>
          </p:cNvPr>
          <p:cNvGrpSpPr>
            <a:grpSpLocks/>
          </p:cNvGrpSpPr>
          <p:nvPr/>
        </p:nvGrpSpPr>
        <p:grpSpPr bwMode="auto">
          <a:xfrm>
            <a:off x="1528763" y="1039813"/>
            <a:ext cx="903287" cy="301625"/>
            <a:chOff x="1851" y="2046"/>
            <a:chExt cx="569" cy="190"/>
          </a:xfrm>
        </p:grpSpPr>
        <p:grpSp>
          <p:nvGrpSpPr>
            <p:cNvPr id="131126" name="Group 179">
              <a:extLst>
                <a:ext uri="{FF2B5EF4-FFF2-40B4-BE49-F238E27FC236}">
                  <a16:creationId xmlns:a16="http://schemas.microsoft.com/office/drawing/2014/main" id="{B1A0235F-F9C0-D540-A995-E610699648F6}"/>
                </a:ext>
              </a:extLst>
            </p:cNvPr>
            <p:cNvGrpSpPr>
              <a:grpSpLocks/>
            </p:cNvGrpSpPr>
            <p:nvPr/>
          </p:nvGrpSpPr>
          <p:grpSpPr bwMode="auto">
            <a:xfrm>
              <a:off x="1851" y="2047"/>
              <a:ext cx="190" cy="184"/>
              <a:chOff x="1962" y="2058"/>
              <a:chExt cx="190" cy="184"/>
            </a:xfrm>
          </p:grpSpPr>
          <p:sp>
            <p:nvSpPr>
              <p:cNvPr id="131130" name="Rectangle 180">
                <a:extLst>
                  <a:ext uri="{FF2B5EF4-FFF2-40B4-BE49-F238E27FC236}">
                    <a16:creationId xmlns:a16="http://schemas.microsoft.com/office/drawing/2014/main" id="{51C829B7-26B4-D444-9FB3-7F07BDD29BD0}"/>
                  </a:ext>
                </a:extLst>
              </p:cNvPr>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1131" name="Rectangle 181">
                <a:extLst>
                  <a:ext uri="{FF2B5EF4-FFF2-40B4-BE49-F238E27FC236}">
                    <a16:creationId xmlns:a16="http://schemas.microsoft.com/office/drawing/2014/main" id="{3EEBA0E9-6B86-7E4C-A9C6-591F7EE20655}"/>
                  </a:ext>
                </a:extLst>
              </p:cNvPr>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H</a:t>
                </a:r>
                <a:r>
                  <a:rPr lang="en-US" altLang="en-US" sz="1800" baseline="-25000"/>
                  <a:t>t</a:t>
                </a:r>
              </a:p>
            </p:txBody>
          </p:sp>
        </p:grpSp>
        <p:grpSp>
          <p:nvGrpSpPr>
            <p:cNvPr id="131127" name="Group 182">
              <a:extLst>
                <a:ext uri="{FF2B5EF4-FFF2-40B4-BE49-F238E27FC236}">
                  <a16:creationId xmlns:a16="http://schemas.microsoft.com/office/drawing/2014/main" id="{3648E1F5-C96D-6544-8F79-B25A0146CA9B}"/>
                </a:ext>
              </a:extLst>
            </p:cNvPr>
            <p:cNvGrpSpPr>
              <a:grpSpLocks/>
            </p:cNvGrpSpPr>
            <p:nvPr/>
          </p:nvGrpSpPr>
          <p:grpSpPr bwMode="auto">
            <a:xfrm>
              <a:off x="1992" y="2046"/>
              <a:ext cx="428" cy="190"/>
              <a:chOff x="780" y="1553"/>
              <a:chExt cx="428" cy="190"/>
            </a:xfrm>
          </p:grpSpPr>
          <p:sp>
            <p:nvSpPr>
              <p:cNvPr id="131128" name="Rectangle 183">
                <a:extLst>
                  <a:ext uri="{FF2B5EF4-FFF2-40B4-BE49-F238E27FC236}">
                    <a16:creationId xmlns:a16="http://schemas.microsoft.com/office/drawing/2014/main" id="{7E212304-7E2A-D144-870D-50B0F73D965E}"/>
                  </a:ext>
                </a:extLst>
              </p:cNvPr>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1129" name="Rectangle 184">
                <a:extLst>
                  <a:ext uri="{FF2B5EF4-FFF2-40B4-BE49-F238E27FC236}">
                    <a16:creationId xmlns:a16="http://schemas.microsoft.com/office/drawing/2014/main" id="{2CFC55B6-0954-E941-AF5E-61813AAF7C24}"/>
                  </a:ext>
                </a:extLst>
              </p:cNvPr>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M</a:t>
                </a:r>
              </a:p>
            </p:txBody>
          </p:sp>
        </p:grpSp>
      </p:grpSp>
      <p:grpSp>
        <p:nvGrpSpPr>
          <p:cNvPr id="131117" name="Group 187">
            <a:extLst>
              <a:ext uri="{FF2B5EF4-FFF2-40B4-BE49-F238E27FC236}">
                <a16:creationId xmlns:a16="http://schemas.microsoft.com/office/drawing/2014/main" id="{BC55200B-8FDC-0949-A87B-5D2308D5B7F5}"/>
              </a:ext>
            </a:extLst>
          </p:cNvPr>
          <p:cNvGrpSpPr>
            <a:grpSpLocks/>
          </p:cNvGrpSpPr>
          <p:nvPr/>
        </p:nvGrpSpPr>
        <p:grpSpPr bwMode="auto">
          <a:xfrm flipH="1">
            <a:off x="3178175" y="4970463"/>
            <a:ext cx="803275" cy="771525"/>
            <a:chOff x="-44" y="1473"/>
            <a:chExt cx="981" cy="1105"/>
          </a:xfrm>
        </p:grpSpPr>
        <p:pic>
          <p:nvPicPr>
            <p:cNvPr id="131122" name="Picture 188" descr="desktop_computer_stylized_medium">
              <a:extLst>
                <a:ext uri="{FF2B5EF4-FFF2-40B4-BE49-F238E27FC236}">
                  <a16:creationId xmlns:a16="http://schemas.microsoft.com/office/drawing/2014/main" id="{FAB5CA59-68F9-BF45-8E5A-378AF937EC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123" name="Freeform 189">
              <a:extLst>
                <a:ext uri="{FF2B5EF4-FFF2-40B4-BE49-F238E27FC236}">
                  <a16:creationId xmlns:a16="http://schemas.microsoft.com/office/drawing/2014/main" id="{6A3056C6-518F-9340-ABB4-D174F0854D04}"/>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31118" name="Group 190">
            <a:extLst>
              <a:ext uri="{FF2B5EF4-FFF2-40B4-BE49-F238E27FC236}">
                <a16:creationId xmlns:a16="http://schemas.microsoft.com/office/drawing/2014/main" id="{B4DA8F42-2B81-4D42-A4D6-69D7CF13F6BB}"/>
              </a:ext>
            </a:extLst>
          </p:cNvPr>
          <p:cNvGrpSpPr>
            <a:grpSpLocks/>
          </p:cNvGrpSpPr>
          <p:nvPr/>
        </p:nvGrpSpPr>
        <p:grpSpPr bwMode="auto">
          <a:xfrm flipH="1">
            <a:off x="4140200" y="1087438"/>
            <a:ext cx="803275" cy="771525"/>
            <a:chOff x="-44" y="1473"/>
            <a:chExt cx="981" cy="1105"/>
          </a:xfrm>
        </p:grpSpPr>
        <p:pic>
          <p:nvPicPr>
            <p:cNvPr id="131120" name="Picture 191" descr="desktop_computer_stylized_medium">
              <a:extLst>
                <a:ext uri="{FF2B5EF4-FFF2-40B4-BE49-F238E27FC236}">
                  <a16:creationId xmlns:a16="http://schemas.microsoft.com/office/drawing/2014/main" id="{93B7582F-97BD-B34E-B830-7299FBE4C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121" name="Freeform 192">
              <a:extLst>
                <a:ext uri="{FF2B5EF4-FFF2-40B4-BE49-F238E27FC236}">
                  <a16:creationId xmlns:a16="http://schemas.microsoft.com/office/drawing/2014/main" id="{06445532-4592-874E-8918-BE490F122969}"/>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131119" name="Slide Number Placeholder 3">
            <a:extLst>
              <a:ext uri="{FF2B5EF4-FFF2-40B4-BE49-F238E27FC236}">
                <a16:creationId xmlns:a16="http://schemas.microsoft.com/office/drawing/2014/main" id="{F1D4E18C-4D81-304E-A342-AF7C7540A46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latin typeface="Tahoma" panose="020B0604030504040204" pitchFamily="34" charset="0"/>
              </a:rPr>
              <a:t>1-</a:t>
            </a:r>
            <a:fld id="{779BF926-FC4E-C04F-BF92-587BA1834073}" type="slidenum">
              <a:rPr lang="en-US" altLang="en-US" sz="1200">
                <a:latin typeface="Tahoma" panose="020B0604030504040204" pitchFamily="34" charset="0"/>
              </a:rPr>
              <a:pPr/>
              <a:t>36</a:t>
            </a:fld>
            <a:endParaRPr lang="en-US" altLang="en-US" sz="1200">
              <a:latin typeface="Tahoma" panose="020B0604030504040204" pitchFamily="34" charset="0"/>
            </a:endParaRPr>
          </a:p>
        </p:txBody>
      </p:sp>
      <p:grpSp>
        <p:nvGrpSpPr>
          <p:cNvPr id="7" name="Group 6">
            <a:extLst>
              <a:ext uri="{FF2B5EF4-FFF2-40B4-BE49-F238E27FC236}">
                <a16:creationId xmlns:a16="http://schemas.microsoft.com/office/drawing/2014/main" id="{E040827D-3A32-2749-AE09-DD2B98DB1C1D}"/>
              </a:ext>
            </a:extLst>
          </p:cNvPr>
          <p:cNvGrpSpPr/>
          <p:nvPr/>
        </p:nvGrpSpPr>
        <p:grpSpPr>
          <a:xfrm>
            <a:off x="194232" y="1692490"/>
            <a:ext cx="2317708" cy="338554"/>
            <a:chOff x="293088" y="2903451"/>
            <a:chExt cx="2317708" cy="338554"/>
          </a:xfrm>
        </p:grpSpPr>
        <p:sp>
          <p:nvSpPr>
            <p:cNvPr id="224" name="Rectangle 157">
              <a:extLst>
                <a:ext uri="{FF2B5EF4-FFF2-40B4-BE49-F238E27FC236}">
                  <a16:creationId xmlns:a16="http://schemas.microsoft.com/office/drawing/2014/main" id="{756116CA-6645-2246-AB9B-078F1FF8877A}"/>
                </a:ext>
              </a:extLst>
            </p:cNvPr>
            <p:cNvSpPr>
              <a:spLocks noChangeArrowheads="1"/>
            </p:cNvSpPr>
            <p:nvPr/>
          </p:nvSpPr>
          <p:spPr bwMode="auto">
            <a:xfrm>
              <a:off x="1094776" y="2940306"/>
              <a:ext cx="1512500" cy="28480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25" name="Rectangle 158">
              <a:extLst>
                <a:ext uri="{FF2B5EF4-FFF2-40B4-BE49-F238E27FC236}">
                  <a16:creationId xmlns:a16="http://schemas.microsoft.com/office/drawing/2014/main" id="{17A728E2-0C09-534A-B87B-E34B2322D76C}"/>
                </a:ext>
              </a:extLst>
            </p:cNvPr>
            <p:cNvSpPr>
              <a:spLocks noChangeArrowheads="1"/>
            </p:cNvSpPr>
            <p:nvPr/>
          </p:nvSpPr>
          <p:spPr bwMode="auto">
            <a:xfrm>
              <a:off x="1667863"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H</a:t>
              </a:r>
              <a:r>
                <a:rPr lang="en-US" altLang="en-US" sz="1800" baseline="-25000"/>
                <a:t>t</a:t>
              </a:r>
            </a:p>
          </p:txBody>
        </p:sp>
        <p:sp>
          <p:nvSpPr>
            <p:cNvPr id="226" name="Rectangle 159">
              <a:extLst>
                <a:ext uri="{FF2B5EF4-FFF2-40B4-BE49-F238E27FC236}">
                  <a16:creationId xmlns:a16="http://schemas.microsoft.com/office/drawing/2014/main" id="{5EA62ED3-8F43-F547-AC40-C7491B1509F0}"/>
                </a:ext>
              </a:extLst>
            </p:cNvPr>
            <p:cNvSpPr>
              <a:spLocks noChangeArrowheads="1"/>
            </p:cNvSpPr>
            <p:nvPr/>
          </p:nvSpPr>
          <p:spPr bwMode="auto">
            <a:xfrm>
              <a:off x="1372589"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err="1"/>
                <a:t>H</a:t>
              </a:r>
              <a:r>
                <a:rPr lang="en-US" altLang="en-US" sz="1800" baseline="-25000" dirty="0" err="1"/>
                <a:t>n</a:t>
              </a:r>
              <a:endParaRPr lang="en-US" altLang="en-US" sz="1800" baseline="-25000" dirty="0"/>
            </a:p>
          </p:txBody>
        </p:sp>
        <p:sp>
          <p:nvSpPr>
            <p:cNvPr id="227" name="Rectangle 160">
              <a:extLst>
                <a:ext uri="{FF2B5EF4-FFF2-40B4-BE49-F238E27FC236}">
                  <a16:creationId xmlns:a16="http://schemas.microsoft.com/office/drawing/2014/main" id="{F090CB34-A955-314D-B44A-28F413FFFB48}"/>
                </a:ext>
              </a:extLst>
            </p:cNvPr>
            <p:cNvSpPr>
              <a:spLocks noChangeArrowheads="1"/>
            </p:cNvSpPr>
            <p:nvPr/>
          </p:nvSpPr>
          <p:spPr bwMode="auto">
            <a:xfrm>
              <a:off x="1074138"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a:t>H</a:t>
              </a:r>
              <a:r>
                <a:rPr lang="en-US" altLang="en-US" sz="1800" baseline="-25000" dirty="0"/>
                <a:t>l</a:t>
              </a:r>
            </a:p>
          </p:txBody>
        </p:sp>
        <p:sp>
          <p:nvSpPr>
            <p:cNvPr id="228" name="Rectangle 161">
              <a:extLst>
                <a:ext uri="{FF2B5EF4-FFF2-40B4-BE49-F238E27FC236}">
                  <a16:creationId xmlns:a16="http://schemas.microsoft.com/office/drawing/2014/main" id="{0876D943-F47D-494E-958A-9A292A0BD3F1}"/>
                </a:ext>
              </a:extLst>
            </p:cNvPr>
            <p:cNvSpPr>
              <a:spLocks noChangeArrowheads="1"/>
            </p:cNvSpPr>
            <p:nvPr/>
          </p:nvSpPr>
          <p:spPr bwMode="auto">
            <a:xfrm>
              <a:off x="1800097" y="2939620"/>
              <a:ext cx="67945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a:t>M</a:t>
              </a:r>
            </a:p>
          </p:txBody>
        </p:sp>
        <p:sp>
          <p:nvSpPr>
            <p:cNvPr id="229" name="Line 162">
              <a:extLst>
                <a:ext uri="{FF2B5EF4-FFF2-40B4-BE49-F238E27FC236}">
                  <a16:creationId xmlns:a16="http://schemas.microsoft.com/office/drawing/2014/main" id="{CA8D6C30-ECB2-E549-A943-C027D930E991}"/>
                </a:ext>
              </a:extLst>
            </p:cNvPr>
            <p:cNvSpPr>
              <a:spLocks noChangeShapeType="1"/>
            </p:cNvSpPr>
            <p:nvPr/>
          </p:nvSpPr>
          <p:spPr bwMode="auto">
            <a:xfrm>
              <a:off x="1356713" y="2952663"/>
              <a:ext cx="0" cy="257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63">
              <a:extLst>
                <a:ext uri="{FF2B5EF4-FFF2-40B4-BE49-F238E27FC236}">
                  <a16:creationId xmlns:a16="http://schemas.microsoft.com/office/drawing/2014/main" id="{55436905-26D7-D840-BC20-3142CAC9DEA7}"/>
                </a:ext>
              </a:extLst>
            </p:cNvPr>
            <p:cNvSpPr>
              <a:spLocks noChangeShapeType="1"/>
            </p:cNvSpPr>
            <p:nvPr/>
          </p:nvSpPr>
          <p:spPr bwMode="auto">
            <a:xfrm>
              <a:off x="1642463" y="2962188"/>
              <a:ext cx="0" cy="2444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64">
              <a:extLst>
                <a:ext uri="{FF2B5EF4-FFF2-40B4-BE49-F238E27FC236}">
                  <a16:creationId xmlns:a16="http://schemas.microsoft.com/office/drawing/2014/main" id="{46A9F808-6D2B-7543-981C-087B4498331B}"/>
                </a:ext>
              </a:extLst>
            </p:cNvPr>
            <p:cNvSpPr>
              <a:spLocks noChangeShapeType="1"/>
            </p:cNvSpPr>
            <p:nvPr/>
          </p:nvSpPr>
          <p:spPr bwMode="auto">
            <a:xfrm>
              <a:off x="1947263" y="2957426"/>
              <a:ext cx="0" cy="247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3" name="Text Box 7">
              <a:extLst>
                <a:ext uri="{FF2B5EF4-FFF2-40B4-BE49-F238E27FC236}">
                  <a16:creationId xmlns:a16="http://schemas.microsoft.com/office/drawing/2014/main" id="{6F31595C-67FC-6C40-887B-1EEA8AC7DA14}"/>
                </a:ext>
              </a:extLst>
            </p:cNvPr>
            <p:cNvSpPr txBox="1">
              <a:spLocks noChangeArrowheads="1"/>
            </p:cNvSpPr>
            <p:nvPr/>
          </p:nvSpPr>
          <p:spPr bwMode="auto">
            <a:xfrm>
              <a:off x="293088" y="2903451"/>
              <a:ext cx="71045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dirty="0">
                  <a:solidFill>
                    <a:srgbClr val="CC0000"/>
                  </a:solidFill>
                </a:rPr>
                <a:t>frame</a:t>
              </a:r>
            </a:p>
          </p:txBody>
        </p:sp>
        <p:sp>
          <p:nvSpPr>
            <p:cNvPr id="243" name="Rectangle 160">
              <a:extLst>
                <a:ext uri="{FF2B5EF4-FFF2-40B4-BE49-F238E27FC236}">
                  <a16:creationId xmlns:a16="http://schemas.microsoft.com/office/drawing/2014/main" id="{27F7EA00-93C2-944C-BF69-FBF08E0F8360}"/>
                </a:ext>
              </a:extLst>
            </p:cNvPr>
            <p:cNvSpPr>
              <a:spLocks noChangeArrowheads="1"/>
            </p:cNvSpPr>
            <p:nvPr/>
          </p:nvSpPr>
          <p:spPr bwMode="auto">
            <a:xfrm>
              <a:off x="2313933" y="2929795"/>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a:t>T</a:t>
              </a:r>
              <a:r>
                <a:rPr lang="en-US" altLang="en-US" sz="1800" baseline="-25000" dirty="0"/>
                <a:t>l</a:t>
              </a:r>
            </a:p>
          </p:txBody>
        </p:sp>
        <p:sp>
          <p:nvSpPr>
            <p:cNvPr id="244" name="Line 164">
              <a:extLst>
                <a:ext uri="{FF2B5EF4-FFF2-40B4-BE49-F238E27FC236}">
                  <a16:creationId xmlns:a16="http://schemas.microsoft.com/office/drawing/2014/main" id="{55231D46-6236-264C-8764-840BD355F1D4}"/>
                </a:ext>
              </a:extLst>
            </p:cNvPr>
            <p:cNvSpPr>
              <a:spLocks noChangeShapeType="1"/>
            </p:cNvSpPr>
            <p:nvPr/>
          </p:nvSpPr>
          <p:spPr bwMode="auto">
            <a:xfrm>
              <a:off x="2334441" y="2961545"/>
              <a:ext cx="0" cy="247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81" name="Group 280">
            <a:extLst>
              <a:ext uri="{FF2B5EF4-FFF2-40B4-BE49-F238E27FC236}">
                <a16:creationId xmlns:a16="http://schemas.microsoft.com/office/drawing/2014/main" id="{CCA8C5DC-13ED-E448-8C8E-5C8598897523}"/>
              </a:ext>
            </a:extLst>
          </p:cNvPr>
          <p:cNvGrpSpPr/>
          <p:nvPr/>
        </p:nvGrpSpPr>
        <p:grpSpPr>
          <a:xfrm>
            <a:off x="4914902" y="1677086"/>
            <a:ext cx="2317708" cy="338554"/>
            <a:chOff x="293088" y="2903451"/>
            <a:chExt cx="2317708" cy="338554"/>
          </a:xfrm>
        </p:grpSpPr>
        <p:sp>
          <p:nvSpPr>
            <p:cNvPr id="282" name="Rectangle 157">
              <a:extLst>
                <a:ext uri="{FF2B5EF4-FFF2-40B4-BE49-F238E27FC236}">
                  <a16:creationId xmlns:a16="http://schemas.microsoft.com/office/drawing/2014/main" id="{FC8AE8A2-614E-344A-8F11-8A7D7F417DC5}"/>
                </a:ext>
              </a:extLst>
            </p:cNvPr>
            <p:cNvSpPr>
              <a:spLocks noChangeArrowheads="1"/>
            </p:cNvSpPr>
            <p:nvPr/>
          </p:nvSpPr>
          <p:spPr bwMode="auto">
            <a:xfrm>
              <a:off x="1094776" y="2940306"/>
              <a:ext cx="1512500" cy="28480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83" name="Rectangle 158">
              <a:extLst>
                <a:ext uri="{FF2B5EF4-FFF2-40B4-BE49-F238E27FC236}">
                  <a16:creationId xmlns:a16="http://schemas.microsoft.com/office/drawing/2014/main" id="{08DBD500-A308-CD48-AA92-B69F653A1250}"/>
                </a:ext>
              </a:extLst>
            </p:cNvPr>
            <p:cNvSpPr>
              <a:spLocks noChangeArrowheads="1"/>
            </p:cNvSpPr>
            <p:nvPr/>
          </p:nvSpPr>
          <p:spPr bwMode="auto">
            <a:xfrm>
              <a:off x="1667863"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H</a:t>
              </a:r>
              <a:r>
                <a:rPr lang="en-US" altLang="en-US" sz="1800" baseline="-25000"/>
                <a:t>t</a:t>
              </a:r>
            </a:p>
          </p:txBody>
        </p:sp>
        <p:sp>
          <p:nvSpPr>
            <p:cNvPr id="284" name="Rectangle 159">
              <a:extLst>
                <a:ext uri="{FF2B5EF4-FFF2-40B4-BE49-F238E27FC236}">
                  <a16:creationId xmlns:a16="http://schemas.microsoft.com/office/drawing/2014/main" id="{B93D6051-D30F-6942-A2FE-02B8A2F2791B}"/>
                </a:ext>
              </a:extLst>
            </p:cNvPr>
            <p:cNvSpPr>
              <a:spLocks noChangeArrowheads="1"/>
            </p:cNvSpPr>
            <p:nvPr/>
          </p:nvSpPr>
          <p:spPr bwMode="auto">
            <a:xfrm>
              <a:off x="1372589"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err="1"/>
                <a:t>H</a:t>
              </a:r>
              <a:r>
                <a:rPr lang="en-US" altLang="en-US" sz="1800" baseline="-25000" dirty="0" err="1"/>
                <a:t>n</a:t>
              </a:r>
              <a:endParaRPr lang="en-US" altLang="en-US" sz="1800" baseline="-25000" dirty="0"/>
            </a:p>
          </p:txBody>
        </p:sp>
        <p:sp>
          <p:nvSpPr>
            <p:cNvPr id="285" name="Rectangle 160">
              <a:extLst>
                <a:ext uri="{FF2B5EF4-FFF2-40B4-BE49-F238E27FC236}">
                  <a16:creationId xmlns:a16="http://schemas.microsoft.com/office/drawing/2014/main" id="{F3A39DC7-D5D2-4246-9358-46069DDB924C}"/>
                </a:ext>
              </a:extLst>
            </p:cNvPr>
            <p:cNvSpPr>
              <a:spLocks noChangeArrowheads="1"/>
            </p:cNvSpPr>
            <p:nvPr/>
          </p:nvSpPr>
          <p:spPr bwMode="auto">
            <a:xfrm>
              <a:off x="1074138"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a:t>H</a:t>
              </a:r>
              <a:r>
                <a:rPr lang="en-US" altLang="en-US" sz="1800" baseline="-25000" dirty="0"/>
                <a:t>l</a:t>
              </a:r>
            </a:p>
          </p:txBody>
        </p:sp>
        <p:sp>
          <p:nvSpPr>
            <p:cNvPr id="286" name="Rectangle 161">
              <a:extLst>
                <a:ext uri="{FF2B5EF4-FFF2-40B4-BE49-F238E27FC236}">
                  <a16:creationId xmlns:a16="http://schemas.microsoft.com/office/drawing/2014/main" id="{B718BD74-7829-B14F-8DFC-C65330BE142A}"/>
                </a:ext>
              </a:extLst>
            </p:cNvPr>
            <p:cNvSpPr>
              <a:spLocks noChangeArrowheads="1"/>
            </p:cNvSpPr>
            <p:nvPr/>
          </p:nvSpPr>
          <p:spPr bwMode="auto">
            <a:xfrm>
              <a:off x="1800097" y="2939620"/>
              <a:ext cx="67945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a:t>M</a:t>
              </a:r>
            </a:p>
          </p:txBody>
        </p:sp>
        <p:sp>
          <p:nvSpPr>
            <p:cNvPr id="287" name="Line 162">
              <a:extLst>
                <a:ext uri="{FF2B5EF4-FFF2-40B4-BE49-F238E27FC236}">
                  <a16:creationId xmlns:a16="http://schemas.microsoft.com/office/drawing/2014/main" id="{4F7438F7-DC01-0942-BFAE-0BD3C157D9E5}"/>
                </a:ext>
              </a:extLst>
            </p:cNvPr>
            <p:cNvSpPr>
              <a:spLocks noChangeShapeType="1"/>
            </p:cNvSpPr>
            <p:nvPr/>
          </p:nvSpPr>
          <p:spPr bwMode="auto">
            <a:xfrm>
              <a:off x="1356713" y="2952663"/>
              <a:ext cx="0" cy="257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63">
              <a:extLst>
                <a:ext uri="{FF2B5EF4-FFF2-40B4-BE49-F238E27FC236}">
                  <a16:creationId xmlns:a16="http://schemas.microsoft.com/office/drawing/2014/main" id="{E5D5EAD7-CC3C-EA49-BA88-42009F64E8B3}"/>
                </a:ext>
              </a:extLst>
            </p:cNvPr>
            <p:cNvSpPr>
              <a:spLocks noChangeShapeType="1"/>
            </p:cNvSpPr>
            <p:nvPr/>
          </p:nvSpPr>
          <p:spPr bwMode="auto">
            <a:xfrm>
              <a:off x="1642463" y="2962188"/>
              <a:ext cx="0" cy="2444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9" name="Line 164">
              <a:extLst>
                <a:ext uri="{FF2B5EF4-FFF2-40B4-BE49-F238E27FC236}">
                  <a16:creationId xmlns:a16="http://schemas.microsoft.com/office/drawing/2014/main" id="{F687DEC6-00C2-8940-856D-4D5ED29E0FC6}"/>
                </a:ext>
              </a:extLst>
            </p:cNvPr>
            <p:cNvSpPr>
              <a:spLocks noChangeShapeType="1"/>
            </p:cNvSpPr>
            <p:nvPr/>
          </p:nvSpPr>
          <p:spPr bwMode="auto">
            <a:xfrm>
              <a:off x="1947263" y="2957426"/>
              <a:ext cx="0" cy="247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Text Box 7">
              <a:extLst>
                <a:ext uri="{FF2B5EF4-FFF2-40B4-BE49-F238E27FC236}">
                  <a16:creationId xmlns:a16="http://schemas.microsoft.com/office/drawing/2014/main" id="{9FC6777A-394A-D04B-BC85-7673CEC8AF9A}"/>
                </a:ext>
              </a:extLst>
            </p:cNvPr>
            <p:cNvSpPr txBox="1">
              <a:spLocks noChangeArrowheads="1"/>
            </p:cNvSpPr>
            <p:nvPr/>
          </p:nvSpPr>
          <p:spPr bwMode="auto">
            <a:xfrm>
              <a:off x="293088" y="2903451"/>
              <a:ext cx="71045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dirty="0">
                  <a:solidFill>
                    <a:srgbClr val="CC0000"/>
                  </a:solidFill>
                </a:rPr>
                <a:t>frame</a:t>
              </a:r>
            </a:p>
          </p:txBody>
        </p:sp>
        <p:sp>
          <p:nvSpPr>
            <p:cNvPr id="291" name="Rectangle 160">
              <a:extLst>
                <a:ext uri="{FF2B5EF4-FFF2-40B4-BE49-F238E27FC236}">
                  <a16:creationId xmlns:a16="http://schemas.microsoft.com/office/drawing/2014/main" id="{7AAE0BAA-1A84-094D-84CF-4D90BCC91488}"/>
                </a:ext>
              </a:extLst>
            </p:cNvPr>
            <p:cNvSpPr>
              <a:spLocks noChangeArrowheads="1"/>
            </p:cNvSpPr>
            <p:nvPr/>
          </p:nvSpPr>
          <p:spPr bwMode="auto">
            <a:xfrm>
              <a:off x="2313933" y="2929795"/>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a:t>T</a:t>
              </a:r>
              <a:r>
                <a:rPr lang="en-US" altLang="en-US" sz="1800" baseline="-25000" dirty="0"/>
                <a:t>l</a:t>
              </a:r>
            </a:p>
          </p:txBody>
        </p:sp>
        <p:sp>
          <p:nvSpPr>
            <p:cNvPr id="292" name="Line 164">
              <a:extLst>
                <a:ext uri="{FF2B5EF4-FFF2-40B4-BE49-F238E27FC236}">
                  <a16:creationId xmlns:a16="http://schemas.microsoft.com/office/drawing/2014/main" id="{29B27E9F-F62D-234B-B33E-8353F94400B9}"/>
                </a:ext>
              </a:extLst>
            </p:cNvPr>
            <p:cNvSpPr>
              <a:spLocks noChangeShapeType="1"/>
            </p:cNvSpPr>
            <p:nvPr/>
          </p:nvSpPr>
          <p:spPr bwMode="auto">
            <a:xfrm>
              <a:off x="2334441" y="2961545"/>
              <a:ext cx="0" cy="247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2" name="TextBox 191">
            <a:extLst>
              <a:ext uri="{FF2B5EF4-FFF2-40B4-BE49-F238E27FC236}">
                <a16:creationId xmlns:a16="http://schemas.microsoft.com/office/drawing/2014/main" id="{37E35E59-2B3C-134B-AF56-09A05F47EC15}"/>
              </a:ext>
            </a:extLst>
          </p:cNvPr>
          <p:cNvSpPr txBox="1"/>
          <p:nvPr/>
        </p:nvSpPr>
        <p:spPr>
          <a:xfrm>
            <a:off x="188766" y="2538229"/>
            <a:ext cx="2869696" cy="954107"/>
          </a:xfrm>
          <a:prstGeom prst="rect">
            <a:avLst/>
          </a:prstGeom>
          <a:noFill/>
        </p:spPr>
        <p:txBody>
          <a:bodyPr wrap="none" rtlCol="0">
            <a:spAutoFit/>
          </a:bodyPr>
          <a:lstStyle/>
          <a:p>
            <a:r>
              <a:rPr lang="en-US" sz="1400" dirty="0" err="1"/>
              <a:t>H</a:t>
            </a:r>
            <a:r>
              <a:rPr lang="en-US" sz="1400" baseline="-25000" dirty="0" err="1"/>
              <a:t>x</a:t>
            </a:r>
            <a:r>
              <a:rPr lang="en-US" sz="1400" dirty="0"/>
              <a:t>: header</a:t>
            </a:r>
          </a:p>
          <a:p>
            <a:r>
              <a:rPr lang="en-US" sz="1400" dirty="0"/>
              <a:t>T</a:t>
            </a:r>
            <a:r>
              <a:rPr lang="en-US" sz="1400" baseline="-25000" dirty="0"/>
              <a:t>x</a:t>
            </a:r>
            <a:r>
              <a:rPr lang="en-US" sz="1400" dirty="0"/>
              <a:t>: trailer</a:t>
            </a:r>
          </a:p>
          <a:p>
            <a:r>
              <a:rPr lang="en-US" sz="1400" dirty="0"/>
              <a:t>M: message</a:t>
            </a:r>
          </a:p>
          <a:p>
            <a:r>
              <a:rPr lang="en-US" sz="1000" dirty="0"/>
              <a:t>X</a:t>
            </a:r>
            <a:r>
              <a:rPr lang="en-US" sz="1400" dirty="0"/>
              <a:t>: t - transport, n - network, l - link</a:t>
            </a:r>
          </a:p>
        </p:txBody>
      </p:sp>
      <p:grpSp>
        <p:nvGrpSpPr>
          <p:cNvPr id="8" name="Group 7">
            <a:extLst>
              <a:ext uri="{FF2B5EF4-FFF2-40B4-BE49-F238E27FC236}">
                <a16:creationId xmlns:a16="http://schemas.microsoft.com/office/drawing/2014/main" id="{4AC79AB8-9F28-CD4E-8EA7-3B213EF7D148}"/>
              </a:ext>
            </a:extLst>
          </p:cNvPr>
          <p:cNvGrpSpPr/>
          <p:nvPr/>
        </p:nvGrpSpPr>
        <p:grpSpPr>
          <a:xfrm>
            <a:off x="5610149" y="2849680"/>
            <a:ext cx="3209866" cy="979144"/>
            <a:chOff x="5610149" y="2849680"/>
            <a:chExt cx="3209866" cy="979144"/>
          </a:xfrm>
        </p:grpSpPr>
        <p:sp>
          <p:nvSpPr>
            <p:cNvPr id="131077" name="Freeform 3">
              <a:extLst>
                <a:ext uri="{FF2B5EF4-FFF2-40B4-BE49-F238E27FC236}">
                  <a16:creationId xmlns:a16="http://schemas.microsoft.com/office/drawing/2014/main" id="{D68281B0-FD5C-8446-84C9-4EC70D71F610}"/>
                </a:ext>
              </a:extLst>
            </p:cNvPr>
            <p:cNvSpPr>
              <a:spLocks/>
            </p:cNvSpPr>
            <p:nvPr/>
          </p:nvSpPr>
          <p:spPr bwMode="auto">
            <a:xfrm>
              <a:off x="6945146" y="2849680"/>
              <a:ext cx="638175" cy="852487"/>
            </a:xfrm>
            <a:custGeom>
              <a:avLst/>
              <a:gdLst>
                <a:gd name="T0" fmla="*/ 2147483647 w 402"/>
                <a:gd name="T1" fmla="*/ 2147483647 h 537"/>
                <a:gd name="T2" fmla="*/ 2147483647 w 402"/>
                <a:gd name="T3" fmla="*/ 0 h 537"/>
                <a:gd name="T4" fmla="*/ 0 w 402"/>
                <a:gd name="T5" fmla="*/ 2147483647 h 537"/>
                <a:gd name="T6" fmla="*/ 2147483647 w 402"/>
                <a:gd name="T7" fmla="*/ 2147483647 h 537"/>
                <a:gd name="T8" fmla="*/ 2147483647 w 402"/>
                <a:gd name="T9" fmla="*/ 2147483647 h 537"/>
                <a:gd name="T10" fmla="*/ 0 60000 65536"/>
                <a:gd name="T11" fmla="*/ 0 60000 65536"/>
                <a:gd name="T12" fmla="*/ 0 60000 65536"/>
                <a:gd name="T13" fmla="*/ 0 60000 65536"/>
                <a:gd name="T14" fmla="*/ 0 60000 65536"/>
                <a:gd name="T15" fmla="*/ 0 w 402"/>
                <a:gd name="T16" fmla="*/ 0 h 537"/>
                <a:gd name="T17" fmla="*/ 402 w 402"/>
                <a:gd name="T18" fmla="*/ 537 h 537"/>
              </a:gdLst>
              <a:ahLst/>
              <a:cxnLst>
                <a:cxn ang="T10">
                  <a:pos x="T0" y="T1"/>
                </a:cxn>
                <a:cxn ang="T11">
                  <a:pos x="T2" y="T3"/>
                </a:cxn>
                <a:cxn ang="T12">
                  <a:pos x="T4" y="T5"/>
                </a:cxn>
                <a:cxn ang="T13">
                  <a:pos x="T6" y="T7"/>
                </a:cxn>
                <a:cxn ang="T14">
                  <a:pos x="T8" y="T9"/>
                </a:cxn>
              </a:cxnLst>
              <a:rect l="T15" t="T16" r="T17" b="T18"/>
              <a:pathLst>
                <a:path w="402" h="537">
                  <a:moveTo>
                    <a:pt x="402" y="363"/>
                  </a:moveTo>
                  <a:lnTo>
                    <a:pt x="28" y="0"/>
                  </a:lnTo>
                  <a:lnTo>
                    <a:pt x="0" y="470"/>
                  </a:lnTo>
                  <a:lnTo>
                    <a:pt x="242" y="537"/>
                  </a:lnTo>
                  <a:lnTo>
                    <a:pt x="402" y="363"/>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3" name="Group 2">
              <a:extLst>
                <a:ext uri="{FF2B5EF4-FFF2-40B4-BE49-F238E27FC236}">
                  <a16:creationId xmlns:a16="http://schemas.microsoft.com/office/drawing/2014/main" id="{925A4513-0865-DC46-BAF9-9258BD881AA7}"/>
                </a:ext>
              </a:extLst>
            </p:cNvPr>
            <p:cNvGrpSpPr/>
            <p:nvPr/>
          </p:nvGrpSpPr>
          <p:grpSpPr>
            <a:xfrm>
              <a:off x="5610149" y="2853949"/>
              <a:ext cx="3209866" cy="974875"/>
              <a:chOff x="5610149" y="2853949"/>
              <a:chExt cx="3209866" cy="974875"/>
            </a:xfrm>
          </p:grpSpPr>
          <p:grpSp>
            <p:nvGrpSpPr>
              <p:cNvPr id="131104" name="Group 94">
                <a:extLst>
                  <a:ext uri="{FF2B5EF4-FFF2-40B4-BE49-F238E27FC236}">
                    <a16:creationId xmlns:a16="http://schemas.microsoft.com/office/drawing/2014/main" id="{EAD80B58-07BC-6F42-A616-F720D2EB6A93}"/>
                  </a:ext>
                </a:extLst>
              </p:cNvPr>
              <p:cNvGrpSpPr>
                <a:grpSpLocks/>
              </p:cNvGrpSpPr>
              <p:nvPr/>
            </p:nvGrpSpPr>
            <p:grpSpPr bwMode="auto">
              <a:xfrm>
                <a:off x="5610149" y="2853949"/>
                <a:ext cx="1387475" cy="733425"/>
                <a:chOff x="4696" y="597"/>
                <a:chExt cx="874" cy="462"/>
              </a:xfrm>
            </p:grpSpPr>
            <p:sp>
              <p:nvSpPr>
                <p:cNvPr id="131164" name="Rectangle 95">
                  <a:extLst>
                    <a:ext uri="{FF2B5EF4-FFF2-40B4-BE49-F238E27FC236}">
                      <a16:creationId xmlns:a16="http://schemas.microsoft.com/office/drawing/2014/main" id="{1193E628-A327-5A47-A348-B156219E0866}"/>
                    </a:ext>
                  </a:extLst>
                </p:cNvPr>
                <p:cNvSpPr>
                  <a:spLocks noChangeArrowheads="1"/>
                </p:cNvSpPr>
                <p:nvPr/>
              </p:nvSpPr>
              <p:spPr bwMode="auto">
                <a:xfrm>
                  <a:off x="4753" y="597"/>
                  <a:ext cx="817" cy="416"/>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1165" name="Rectangle 96">
                  <a:extLst>
                    <a:ext uri="{FF2B5EF4-FFF2-40B4-BE49-F238E27FC236}">
                      <a16:creationId xmlns:a16="http://schemas.microsoft.com/office/drawing/2014/main" id="{DA7DBF3C-9D55-0A4D-9FF8-D6768D40D183}"/>
                    </a:ext>
                  </a:extLst>
                </p:cNvPr>
                <p:cNvSpPr>
                  <a:spLocks noChangeArrowheads="1"/>
                </p:cNvSpPr>
                <p:nvPr/>
              </p:nvSpPr>
              <p:spPr bwMode="auto">
                <a:xfrm>
                  <a:off x="4723" y="642"/>
                  <a:ext cx="802" cy="413"/>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1166" name="Line 97">
                  <a:extLst>
                    <a:ext uri="{FF2B5EF4-FFF2-40B4-BE49-F238E27FC236}">
                      <a16:creationId xmlns:a16="http://schemas.microsoft.com/office/drawing/2014/main" id="{143B6F1A-9321-A643-AAEA-6788A4521FB9}"/>
                    </a:ext>
                  </a:extLst>
                </p:cNvPr>
                <p:cNvSpPr>
                  <a:spLocks noChangeShapeType="1"/>
                </p:cNvSpPr>
                <p:nvPr/>
              </p:nvSpPr>
              <p:spPr bwMode="auto">
                <a:xfrm>
                  <a:off x="4723" y="842"/>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167" name="Text Box 98">
                  <a:extLst>
                    <a:ext uri="{FF2B5EF4-FFF2-40B4-BE49-F238E27FC236}">
                      <a16:creationId xmlns:a16="http://schemas.microsoft.com/office/drawing/2014/main" id="{A9DE7AC3-186E-A440-85F5-C4C29F84EAE8}"/>
                    </a:ext>
                  </a:extLst>
                </p:cNvPr>
                <p:cNvSpPr txBox="1">
                  <a:spLocks noChangeArrowheads="1"/>
                </p:cNvSpPr>
                <p:nvPr/>
              </p:nvSpPr>
              <p:spPr bwMode="auto">
                <a:xfrm>
                  <a:off x="4696" y="621"/>
                  <a:ext cx="83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110000"/>
                    </a:lnSpc>
                  </a:pPr>
                  <a:r>
                    <a:rPr lang="en-US" altLang="en-US" sz="1800"/>
                    <a:t>link</a:t>
                  </a:r>
                </a:p>
                <a:p>
                  <a:pPr algn="ctr">
                    <a:lnSpc>
                      <a:spcPct val="110000"/>
                    </a:lnSpc>
                  </a:pPr>
                  <a:r>
                    <a:rPr lang="en-US" altLang="en-US" sz="1800"/>
                    <a:t>physical</a:t>
                  </a:r>
                </a:p>
              </p:txBody>
            </p:sp>
          </p:grpSp>
          <p:sp>
            <p:nvSpPr>
              <p:cNvPr id="131110" name="Text Box 167">
                <a:extLst>
                  <a:ext uri="{FF2B5EF4-FFF2-40B4-BE49-F238E27FC236}">
                    <a16:creationId xmlns:a16="http://schemas.microsoft.com/office/drawing/2014/main" id="{B44EA8C0-859E-FD4A-AF33-30649384D01B}"/>
                  </a:ext>
                </a:extLst>
              </p:cNvPr>
              <p:cNvSpPr txBox="1">
                <a:spLocks noChangeArrowheads="1"/>
              </p:cNvSpPr>
              <p:nvPr/>
            </p:nvSpPr>
            <p:spPr bwMode="auto">
              <a:xfrm>
                <a:off x="7494011" y="3109971"/>
                <a:ext cx="13260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dirty="0"/>
                  <a:t>Hub (LAN)</a:t>
                </a:r>
              </a:p>
            </p:txBody>
          </p:sp>
          <p:grpSp>
            <p:nvGrpSpPr>
              <p:cNvPr id="131078" name="Group 180">
                <a:extLst>
                  <a:ext uri="{FF2B5EF4-FFF2-40B4-BE49-F238E27FC236}">
                    <a16:creationId xmlns:a16="http://schemas.microsoft.com/office/drawing/2014/main" id="{C4B3E35C-FEC0-7547-A983-E614ED75E7D5}"/>
                  </a:ext>
                </a:extLst>
              </p:cNvPr>
              <p:cNvGrpSpPr>
                <a:grpSpLocks/>
              </p:cNvGrpSpPr>
              <p:nvPr/>
            </p:nvGrpSpPr>
            <p:grpSpPr bwMode="auto">
              <a:xfrm>
                <a:off x="7339914" y="3473224"/>
                <a:ext cx="1052512" cy="355600"/>
                <a:chOff x="4410" y="1365"/>
                <a:chExt cx="663" cy="224"/>
              </a:xfrm>
            </p:grpSpPr>
            <p:sp>
              <p:nvSpPr>
                <p:cNvPr id="131205" name="Rectangle 181">
                  <a:extLst>
                    <a:ext uri="{FF2B5EF4-FFF2-40B4-BE49-F238E27FC236}">
                      <a16:creationId xmlns:a16="http://schemas.microsoft.com/office/drawing/2014/main" id="{E8F25DC2-F212-464B-9AF2-FDC879A5C9D1}"/>
                    </a:ext>
                  </a:extLst>
                </p:cNvPr>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1206" name="AutoShape 182">
                  <a:extLst>
                    <a:ext uri="{FF2B5EF4-FFF2-40B4-BE49-F238E27FC236}">
                      <a16:creationId xmlns:a16="http://schemas.microsoft.com/office/drawing/2014/main" id="{1C8AA168-F6E8-0C4D-9F80-3E372883C2B8}"/>
                    </a:ext>
                  </a:extLst>
                </p:cNvPr>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1207" name="Freeform 183">
                  <a:extLst>
                    <a:ext uri="{FF2B5EF4-FFF2-40B4-BE49-F238E27FC236}">
                      <a16:creationId xmlns:a16="http://schemas.microsoft.com/office/drawing/2014/main" id="{ED5F62E0-BA4A-194E-9C65-2B228E0BF9F7}"/>
                    </a:ext>
                  </a:extLst>
                </p:cNvPr>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en-US"/>
                </a:p>
              </p:txBody>
            </p:sp>
            <p:sp>
              <p:nvSpPr>
                <p:cNvPr id="131208" name="Freeform 184">
                  <a:extLst>
                    <a:ext uri="{FF2B5EF4-FFF2-40B4-BE49-F238E27FC236}">
                      <a16:creationId xmlns:a16="http://schemas.microsoft.com/office/drawing/2014/main" id="{14516CB0-9019-B140-A722-F344ADBC3B70}"/>
                    </a:ext>
                  </a:extLst>
                </p:cNvPr>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131209" name="Freeform 185">
                  <a:extLst>
                    <a:ext uri="{FF2B5EF4-FFF2-40B4-BE49-F238E27FC236}">
                      <a16:creationId xmlns:a16="http://schemas.microsoft.com/office/drawing/2014/main" id="{20205169-EAA0-2543-91B9-312709B2A17F}"/>
                    </a:ext>
                  </a:extLst>
                </p:cNvPr>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grpSp>
        </p:grpSp>
      </p:grpSp>
      <p:grpSp>
        <p:nvGrpSpPr>
          <p:cNvPr id="129" name="Group 128">
            <a:extLst>
              <a:ext uri="{FF2B5EF4-FFF2-40B4-BE49-F238E27FC236}">
                <a16:creationId xmlns:a16="http://schemas.microsoft.com/office/drawing/2014/main" id="{4B09DAA0-8F60-1240-AF48-9239DD05AD03}"/>
              </a:ext>
            </a:extLst>
          </p:cNvPr>
          <p:cNvGrpSpPr/>
          <p:nvPr/>
        </p:nvGrpSpPr>
        <p:grpSpPr>
          <a:xfrm>
            <a:off x="46080" y="5631826"/>
            <a:ext cx="1536658" cy="315569"/>
            <a:chOff x="1074138" y="2925676"/>
            <a:chExt cx="1536658" cy="315569"/>
          </a:xfrm>
        </p:grpSpPr>
        <p:sp>
          <p:nvSpPr>
            <p:cNvPr id="130" name="Rectangle 157">
              <a:extLst>
                <a:ext uri="{FF2B5EF4-FFF2-40B4-BE49-F238E27FC236}">
                  <a16:creationId xmlns:a16="http://schemas.microsoft.com/office/drawing/2014/main" id="{F63BCD63-3E4F-0047-AA8C-7B1453E12BBA}"/>
                </a:ext>
              </a:extLst>
            </p:cNvPr>
            <p:cNvSpPr>
              <a:spLocks noChangeArrowheads="1"/>
            </p:cNvSpPr>
            <p:nvPr/>
          </p:nvSpPr>
          <p:spPr bwMode="auto">
            <a:xfrm>
              <a:off x="1094776" y="2940306"/>
              <a:ext cx="1512500" cy="28480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1" name="Rectangle 158">
              <a:extLst>
                <a:ext uri="{FF2B5EF4-FFF2-40B4-BE49-F238E27FC236}">
                  <a16:creationId xmlns:a16="http://schemas.microsoft.com/office/drawing/2014/main" id="{6C4E4B2C-BCC2-724D-90EF-8A47B3777144}"/>
                </a:ext>
              </a:extLst>
            </p:cNvPr>
            <p:cNvSpPr>
              <a:spLocks noChangeArrowheads="1"/>
            </p:cNvSpPr>
            <p:nvPr/>
          </p:nvSpPr>
          <p:spPr bwMode="auto">
            <a:xfrm>
              <a:off x="1667863"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H</a:t>
              </a:r>
              <a:r>
                <a:rPr lang="en-US" altLang="en-US" sz="1800" baseline="-25000"/>
                <a:t>t</a:t>
              </a:r>
            </a:p>
          </p:txBody>
        </p:sp>
        <p:sp>
          <p:nvSpPr>
            <p:cNvPr id="132" name="Rectangle 159">
              <a:extLst>
                <a:ext uri="{FF2B5EF4-FFF2-40B4-BE49-F238E27FC236}">
                  <a16:creationId xmlns:a16="http://schemas.microsoft.com/office/drawing/2014/main" id="{54F7260A-4CAF-8B43-820E-C7911C61A0CC}"/>
                </a:ext>
              </a:extLst>
            </p:cNvPr>
            <p:cNvSpPr>
              <a:spLocks noChangeArrowheads="1"/>
            </p:cNvSpPr>
            <p:nvPr/>
          </p:nvSpPr>
          <p:spPr bwMode="auto">
            <a:xfrm>
              <a:off x="1372589"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err="1"/>
                <a:t>H</a:t>
              </a:r>
              <a:r>
                <a:rPr lang="en-US" altLang="en-US" sz="1800" baseline="-25000" dirty="0" err="1"/>
                <a:t>n</a:t>
              </a:r>
              <a:endParaRPr lang="en-US" altLang="en-US" sz="1800" baseline="-25000" dirty="0"/>
            </a:p>
          </p:txBody>
        </p:sp>
        <p:sp>
          <p:nvSpPr>
            <p:cNvPr id="133" name="Rectangle 160">
              <a:extLst>
                <a:ext uri="{FF2B5EF4-FFF2-40B4-BE49-F238E27FC236}">
                  <a16:creationId xmlns:a16="http://schemas.microsoft.com/office/drawing/2014/main" id="{349F6418-CE0F-D34F-981B-831488D6638F}"/>
                </a:ext>
              </a:extLst>
            </p:cNvPr>
            <p:cNvSpPr>
              <a:spLocks noChangeArrowheads="1"/>
            </p:cNvSpPr>
            <p:nvPr/>
          </p:nvSpPr>
          <p:spPr bwMode="auto">
            <a:xfrm>
              <a:off x="1074138"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a:t>H</a:t>
              </a:r>
              <a:r>
                <a:rPr lang="en-US" altLang="en-US" sz="1800" baseline="-25000" dirty="0"/>
                <a:t>l</a:t>
              </a:r>
            </a:p>
          </p:txBody>
        </p:sp>
        <p:sp>
          <p:nvSpPr>
            <p:cNvPr id="134" name="Rectangle 161">
              <a:extLst>
                <a:ext uri="{FF2B5EF4-FFF2-40B4-BE49-F238E27FC236}">
                  <a16:creationId xmlns:a16="http://schemas.microsoft.com/office/drawing/2014/main" id="{AF7490A7-671A-754B-9702-A4EB9329A369}"/>
                </a:ext>
              </a:extLst>
            </p:cNvPr>
            <p:cNvSpPr>
              <a:spLocks noChangeArrowheads="1"/>
            </p:cNvSpPr>
            <p:nvPr/>
          </p:nvSpPr>
          <p:spPr bwMode="auto">
            <a:xfrm>
              <a:off x="1800097" y="2939620"/>
              <a:ext cx="67945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a:t>M</a:t>
              </a:r>
            </a:p>
          </p:txBody>
        </p:sp>
        <p:sp>
          <p:nvSpPr>
            <p:cNvPr id="135" name="Line 162">
              <a:extLst>
                <a:ext uri="{FF2B5EF4-FFF2-40B4-BE49-F238E27FC236}">
                  <a16:creationId xmlns:a16="http://schemas.microsoft.com/office/drawing/2014/main" id="{A6A96CAB-0475-604F-8F90-746B66A255E1}"/>
                </a:ext>
              </a:extLst>
            </p:cNvPr>
            <p:cNvSpPr>
              <a:spLocks noChangeShapeType="1"/>
            </p:cNvSpPr>
            <p:nvPr/>
          </p:nvSpPr>
          <p:spPr bwMode="auto">
            <a:xfrm>
              <a:off x="1356713" y="2952663"/>
              <a:ext cx="0" cy="257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63">
              <a:extLst>
                <a:ext uri="{FF2B5EF4-FFF2-40B4-BE49-F238E27FC236}">
                  <a16:creationId xmlns:a16="http://schemas.microsoft.com/office/drawing/2014/main" id="{D66F676E-6118-BB4A-8B04-3B55498BCD81}"/>
                </a:ext>
              </a:extLst>
            </p:cNvPr>
            <p:cNvSpPr>
              <a:spLocks noChangeShapeType="1"/>
            </p:cNvSpPr>
            <p:nvPr/>
          </p:nvSpPr>
          <p:spPr bwMode="auto">
            <a:xfrm>
              <a:off x="1642463" y="2962188"/>
              <a:ext cx="0" cy="2444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64">
              <a:extLst>
                <a:ext uri="{FF2B5EF4-FFF2-40B4-BE49-F238E27FC236}">
                  <a16:creationId xmlns:a16="http://schemas.microsoft.com/office/drawing/2014/main" id="{DF34E0DA-B783-B240-97E1-0FA1238C8283}"/>
                </a:ext>
              </a:extLst>
            </p:cNvPr>
            <p:cNvSpPr>
              <a:spLocks noChangeShapeType="1"/>
            </p:cNvSpPr>
            <p:nvPr/>
          </p:nvSpPr>
          <p:spPr bwMode="auto">
            <a:xfrm>
              <a:off x="1947263" y="2957426"/>
              <a:ext cx="0" cy="247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Rectangle 160">
              <a:extLst>
                <a:ext uri="{FF2B5EF4-FFF2-40B4-BE49-F238E27FC236}">
                  <a16:creationId xmlns:a16="http://schemas.microsoft.com/office/drawing/2014/main" id="{85B58E2E-E34C-E940-82FD-FE8ED1B94687}"/>
                </a:ext>
              </a:extLst>
            </p:cNvPr>
            <p:cNvSpPr>
              <a:spLocks noChangeArrowheads="1"/>
            </p:cNvSpPr>
            <p:nvPr/>
          </p:nvSpPr>
          <p:spPr bwMode="auto">
            <a:xfrm>
              <a:off x="2313933" y="2929795"/>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a:t>T</a:t>
              </a:r>
              <a:r>
                <a:rPr lang="en-US" altLang="en-US" sz="1800" baseline="-25000" dirty="0"/>
                <a:t>l</a:t>
              </a:r>
            </a:p>
          </p:txBody>
        </p:sp>
        <p:sp>
          <p:nvSpPr>
            <p:cNvPr id="140" name="Line 164">
              <a:extLst>
                <a:ext uri="{FF2B5EF4-FFF2-40B4-BE49-F238E27FC236}">
                  <a16:creationId xmlns:a16="http://schemas.microsoft.com/office/drawing/2014/main" id="{57E5E7D7-D4AD-D14E-B20C-85EE34B89BC9}"/>
                </a:ext>
              </a:extLst>
            </p:cNvPr>
            <p:cNvSpPr>
              <a:spLocks noChangeShapeType="1"/>
            </p:cNvSpPr>
            <p:nvPr/>
          </p:nvSpPr>
          <p:spPr bwMode="auto">
            <a:xfrm>
              <a:off x="2334441" y="2961545"/>
              <a:ext cx="0" cy="247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142">
            <a:extLst>
              <a:ext uri="{FF2B5EF4-FFF2-40B4-BE49-F238E27FC236}">
                <a16:creationId xmlns:a16="http://schemas.microsoft.com/office/drawing/2014/main" id="{2281AE96-56C3-244D-A53F-226735E57AAA}"/>
              </a:ext>
            </a:extLst>
          </p:cNvPr>
          <p:cNvGrpSpPr/>
          <p:nvPr/>
        </p:nvGrpSpPr>
        <p:grpSpPr>
          <a:xfrm>
            <a:off x="4914902" y="1483996"/>
            <a:ext cx="2317708" cy="338554"/>
            <a:chOff x="293088" y="2903451"/>
            <a:chExt cx="2317708" cy="338554"/>
          </a:xfrm>
        </p:grpSpPr>
        <p:sp>
          <p:nvSpPr>
            <p:cNvPr id="144" name="Rectangle 157">
              <a:extLst>
                <a:ext uri="{FF2B5EF4-FFF2-40B4-BE49-F238E27FC236}">
                  <a16:creationId xmlns:a16="http://schemas.microsoft.com/office/drawing/2014/main" id="{DAFC81DA-C8A3-0442-913B-0C664823922A}"/>
                </a:ext>
              </a:extLst>
            </p:cNvPr>
            <p:cNvSpPr>
              <a:spLocks noChangeArrowheads="1"/>
            </p:cNvSpPr>
            <p:nvPr/>
          </p:nvSpPr>
          <p:spPr bwMode="auto">
            <a:xfrm>
              <a:off x="1094776" y="2940306"/>
              <a:ext cx="1512500" cy="28480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45" name="Rectangle 158">
              <a:extLst>
                <a:ext uri="{FF2B5EF4-FFF2-40B4-BE49-F238E27FC236}">
                  <a16:creationId xmlns:a16="http://schemas.microsoft.com/office/drawing/2014/main" id="{B0B5E74F-A52F-0942-814F-2F49A7E2A809}"/>
                </a:ext>
              </a:extLst>
            </p:cNvPr>
            <p:cNvSpPr>
              <a:spLocks noChangeArrowheads="1"/>
            </p:cNvSpPr>
            <p:nvPr/>
          </p:nvSpPr>
          <p:spPr bwMode="auto">
            <a:xfrm>
              <a:off x="1667863"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H</a:t>
              </a:r>
              <a:r>
                <a:rPr lang="en-US" altLang="en-US" sz="1800" baseline="-25000"/>
                <a:t>t</a:t>
              </a:r>
            </a:p>
          </p:txBody>
        </p:sp>
        <p:sp>
          <p:nvSpPr>
            <p:cNvPr id="146" name="Rectangle 159">
              <a:extLst>
                <a:ext uri="{FF2B5EF4-FFF2-40B4-BE49-F238E27FC236}">
                  <a16:creationId xmlns:a16="http://schemas.microsoft.com/office/drawing/2014/main" id="{DDBCB884-1C2E-5343-A39C-9C882A6F079C}"/>
                </a:ext>
              </a:extLst>
            </p:cNvPr>
            <p:cNvSpPr>
              <a:spLocks noChangeArrowheads="1"/>
            </p:cNvSpPr>
            <p:nvPr/>
          </p:nvSpPr>
          <p:spPr bwMode="auto">
            <a:xfrm>
              <a:off x="1372589"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err="1"/>
                <a:t>H</a:t>
              </a:r>
              <a:r>
                <a:rPr lang="en-US" altLang="en-US" sz="1800" baseline="-25000" dirty="0" err="1"/>
                <a:t>n</a:t>
              </a:r>
              <a:endParaRPr lang="en-US" altLang="en-US" sz="1800" baseline="-25000" dirty="0"/>
            </a:p>
          </p:txBody>
        </p:sp>
        <p:sp>
          <p:nvSpPr>
            <p:cNvPr id="147" name="Rectangle 160">
              <a:extLst>
                <a:ext uri="{FF2B5EF4-FFF2-40B4-BE49-F238E27FC236}">
                  <a16:creationId xmlns:a16="http://schemas.microsoft.com/office/drawing/2014/main" id="{DB16D7C4-69B7-FC47-B661-47958F0A90FB}"/>
                </a:ext>
              </a:extLst>
            </p:cNvPr>
            <p:cNvSpPr>
              <a:spLocks noChangeArrowheads="1"/>
            </p:cNvSpPr>
            <p:nvPr/>
          </p:nvSpPr>
          <p:spPr bwMode="auto">
            <a:xfrm>
              <a:off x="1074138"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a:t>H</a:t>
              </a:r>
              <a:r>
                <a:rPr lang="en-US" altLang="en-US" sz="1800" baseline="-25000" dirty="0"/>
                <a:t>l</a:t>
              </a:r>
            </a:p>
          </p:txBody>
        </p:sp>
        <p:sp>
          <p:nvSpPr>
            <p:cNvPr id="148" name="Rectangle 161">
              <a:extLst>
                <a:ext uri="{FF2B5EF4-FFF2-40B4-BE49-F238E27FC236}">
                  <a16:creationId xmlns:a16="http://schemas.microsoft.com/office/drawing/2014/main" id="{39B588CD-CC34-3E49-8F3C-C1D2E93072E4}"/>
                </a:ext>
              </a:extLst>
            </p:cNvPr>
            <p:cNvSpPr>
              <a:spLocks noChangeArrowheads="1"/>
            </p:cNvSpPr>
            <p:nvPr/>
          </p:nvSpPr>
          <p:spPr bwMode="auto">
            <a:xfrm>
              <a:off x="1800097" y="2939620"/>
              <a:ext cx="67945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a:t>M</a:t>
              </a:r>
            </a:p>
          </p:txBody>
        </p:sp>
        <p:sp>
          <p:nvSpPr>
            <p:cNvPr id="149" name="Line 162">
              <a:extLst>
                <a:ext uri="{FF2B5EF4-FFF2-40B4-BE49-F238E27FC236}">
                  <a16:creationId xmlns:a16="http://schemas.microsoft.com/office/drawing/2014/main" id="{86869CDA-AF24-D34F-8DB1-86144B40BB9E}"/>
                </a:ext>
              </a:extLst>
            </p:cNvPr>
            <p:cNvSpPr>
              <a:spLocks noChangeShapeType="1"/>
            </p:cNvSpPr>
            <p:nvPr/>
          </p:nvSpPr>
          <p:spPr bwMode="auto">
            <a:xfrm>
              <a:off x="1356713" y="2952663"/>
              <a:ext cx="0" cy="257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63">
              <a:extLst>
                <a:ext uri="{FF2B5EF4-FFF2-40B4-BE49-F238E27FC236}">
                  <a16:creationId xmlns:a16="http://schemas.microsoft.com/office/drawing/2014/main" id="{45A506FA-6C95-8D43-B092-73CBDBB0CD59}"/>
                </a:ext>
              </a:extLst>
            </p:cNvPr>
            <p:cNvSpPr>
              <a:spLocks noChangeShapeType="1"/>
            </p:cNvSpPr>
            <p:nvPr/>
          </p:nvSpPr>
          <p:spPr bwMode="auto">
            <a:xfrm>
              <a:off x="1642463" y="2962188"/>
              <a:ext cx="0" cy="2444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64">
              <a:extLst>
                <a:ext uri="{FF2B5EF4-FFF2-40B4-BE49-F238E27FC236}">
                  <a16:creationId xmlns:a16="http://schemas.microsoft.com/office/drawing/2014/main" id="{2AAEE623-276D-C849-ACCE-6854E081C41E}"/>
                </a:ext>
              </a:extLst>
            </p:cNvPr>
            <p:cNvSpPr>
              <a:spLocks noChangeShapeType="1"/>
            </p:cNvSpPr>
            <p:nvPr/>
          </p:nvSpPr>
          <p:spPr bwMode="auto">
            <a:xfrm>
              <a:off x="1947263" y="2957426"/>
              <a:ext cx="0" cy="247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Text Box 7">
              <a:extLst>
                <a:ext uri="{FF2B5EF4-FFF2-40B4-BE49-F238E27FC236}">
                  <a16:creationId xmlns:a16="http://schemas.microsoft.com/office/drawing/2014/main" id="{5B876267-A790-1242-BCCE-6FB73FC3731F}"/>
                </a:ext>
              </a:extLst>
            </p:cNvPr>
            <p:cNvSpPr txBox="1">
              <a:spLocks noChangeArrowheads="1"/>
            </p:cNvSpPr>
            <p:nvPr/>
          </p:nvSpPr>
          <p:spPr bwMode="auto">
            <a:xfrm>
              <a:off x="293088" y="2903451"/>
              <a:ext cx="71045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dirty="0">
                  <a:solidFill>
                    <a:srgbClr val="CC0000"/>
                  </a:solidFill>
                </a:rPr>
                <a:t>frame</a:t>
              </a:r>
            </a:p>
          </p:txBody>
        </p:sp>
        <p:sp>
          <p:nvSpPr>
            <p:cNvPr id="153" name="Rectangle 160">
              <a:extLst>
                <a:ext uri="{FF2B5EF4-FFF2-40B4-BE49-F238E27FC236}">
                  <a16:creationId xmlns:a16="http://schemas.microsoft.com/office/drawing/2014/main" id="{EFE1D8E9-26D0-F742-B58C-A0878513ED21}"/>
                </a:ext>
              </a:extLst>
            </p:cNvPr>
            <p:cNvSpPr>
              <a:spLocks noChangeArrowheads="1"/>
            </p:cNvSpPr>
            <p:nvPr/>
          </p:nvSpPr>
          <p:spPr bwMode="auto">
            <a:xfrm>
              <a:off x="2313933" y="2929795"/>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a:t>T</a:t>
              </a:r>
              <a:r>
                <a:rPr lang="en-US" altLang="en-US" sz="1800" baseline="-25000" dirty="0"/>
                <a:t>l</a:t>
              </a:r>
            </a:p>
          </p:txBody>
        </p:sp>
        <p:sp>
          <p:nvSpPr>
            <p:cNvPr id="154" name="Line 164">
              <a:extLst>
                <a:ext uri="{FF2B5EF4-FFF2-40B4-BE49-F238E27FC236}">
                  <a16:creationId xmlns:a16="http://schemas.microsoft.com/office/drawing/2014/main" id="{3E3438E0-8C5A-564F-995E-44EDE1A052FC}"/>
                </a:ext>
              </a:extLst>
            </p:cNvPr>
            <p:cNvSpPr>
              <a:spLocks noChangeShapeType="1"/>
            </p:cNvSpPr>
            <p:nvPr/>
          </p:nvSpPr>
          <p:spPr bwMode="auto">
            <a:xfrm>
              <a:off x="2334441" y="2961545"/>
              <a:ext cx="0" cy="247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3448367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
                                        </p:tgtEl>
                                        <p:attrNameLst>
                                          <p:attrName>style.visibility</p:attrName>
                                        </p:attrNameLst>
                                      </p:cBhvr>
                                      <p:to>
                                        <p:strVal val="visible"/>
                                      </p:to>
                                    </p:set>
                                  </p:childTnLst>
                                </p:cTn>
                              </p:par>
                              <p:par>
                                <p:cTn id="7" presetID="42" presetClass="path" presetSubtype="0" accel="50000" decel="50000" fill="hold" nodeType="withEffect">
                                  <p:stCondLst>
                                    <p:cond delay="0"/>
                                  </p:stCondLst>
                                  <p:childTnLst>
                                    <p:animMotion origin="layout" path="M 3.88889E-6 -2.22222E-6 L 0.00104 0.47199 " pathEditMode="relative" rAng="0" ptsTypes="AA">
                                      <p:cBhvr>
                                        <p:cTn id="8" dur="2000" fill="hold"/>
                                        <p:tgtEl>
                                          <p:spTgt spid="143"/>
                                        </p:tgtEl>
                                        <p:attrNameLst>
                                          <p:attrName>ppt_x</p:attrName>
                                          <p:attrName>ppt_y</p:attrName>
                                        </p:attrNameLst>
                                      </p:cBhvr>
                                      <p:rCtr x="52" y="23588"/>
                                    </p:animMotion>
                                  </p:childTnLst>
                                  <p:subTnLst>
                                    <p:set>
                                      <p:cBhvr override="childStyle">
                                        <p:cTn dur="1" fill="hold" display="0" masterRel="sameClick" afterEffect="1">
                                          <p:stCondLst>
                                            <p:cond evt="end" delay="0">
                                              <p:tn val="7"/>
                                            </p:cond>
                                          </p:stCondLst>
                                        </p:cTn>
                                        <p:tgtEl>
                                          <p:spTgt spid="143"/>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1"/>
                                        </p:tgtEl>
                                        <p:attrNameLst>
                                          <p:attrName>style.visibility</p:attrName>
                                        </p:attrNameLst>
                                      </p:cBhvr>
                                      <p:to>
                                        <p:strVal val="visible"/>
                                      </p:to>
                                    </p:set>
                                  </p:childTnLst>
                                </p:cTn>
                              </p:par>
                            </p:childTnLst>
                          </p:cTn>
                        </p:par>
                        <p:par>
                          <p:cTn id="17" fill="hold">
                            <p:stCondLst>
                              <p:cond delay="0"/>
                            </p:stCondLst>
                            <p:childTnLst>
                              <p:par>
                                <p:cTn id="18" presetID="50" presetClass="path" presetSubtype="0" accel="50000" decel="50000" fill="hold" nodeType="afterEffect">
                                  <p:stCondLst>
                                    <p:cond delay="0"/>
                                  </p:stCondLst>
                                  <p:childTnLst>
                                    <p:animMotion origin="layout" path="M 0.08437 0.02153 L 0.16527 0.02153 C 0.20139 0.02153 0.24618 0.13426 0.24618 0.22616 L 0.24618 0.43079 " pathEditMode="relative" rAng="0" ptsTypes="AAAA">
                                      <p:cBhvr>
                                        <p:cTn id="19" dur="2000" fill="hold"/>
                                        <p:tgtEl>
                                          <p:spTgt spid="281"/>
                                        </p:tgtEl>
                                        <p:attrNameLst>
                                          <p:attrName>ppt_x</p:attrName>
                                          <p:attrName>ppt_y</p:attrName>
                                        </p:attrNameLst>
                                      </p:cBhvr>
                                      <p:rCtr x="8090" y="20463"/>
                                    </p:animMotion>
                                  </p:childTnLst>
                                </p:cTn>
                              </p:par>
                            </p:childTnLst>
                          </p:cTn>
                        </p:par>
                        <p:par>
                          <p:cTn id="20" fill="hold">
                            <p:stCondLst>
                              <p:cond delay="2000"/>
                            </p:stCondLst>
                            <p:childTnLst>
                              <p:par>
                                <p:cTn id="21" presetID="0" presetClass="path" presetSubtype="0" accel="50000" decel="50000" fill="hold" nodeType="afterEffect">
                                  <p:stCondLst>
                                    <p:cond delay="0"/>
                                  </p:stCondLst>
                                  <p:childTnLst>
                                    <p:animMotion origin="layout" path="M 0.24618 0.43079 L -0.02552 0.43148 " pathEditMode="fixed" rAng="0" ptsTypes="AA">
                                      <p:cBhvr>
                                        <p:cTn id="22" dur="2000" fill="hold"/>
                                        <p:tgtEl>
                                          <p:spTgt spid="281"/>
                                        </p:tgtEl>
                                        <p:attrNameLst>
                                          <p:attrName>ppt_x</p:attrName>
                                          <p:attrName>ppt_y</p:attrName>
                                        </p:attrNameLst>
                                      </p:cBhvr>
                                      <p:rCtr x="-13594"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a:extLst>
              <a:ext uri="{FF2B5EF4-FFF2-40B4-BE49-F238E27FC236}">
                <a16:creationId xmlns:a16="http://schemas.microsoft.com/office/drawing/2014/main" id="{C38E93AC-1D66-8C4A-A65A-DCE356E98306}"/>
              </a:ext>
            </a:extLst>
          </p:cNvPr>
          <p:cNvGrpSpPr/>
          <p:nvPr/>
        </p:nvGrpSpPr>
        <p:grpSpPr>
          <a:xfrm>
            <a:off x="2681546" y="2739747"/>
            <a:ext cx="6251816" cy="3115784"/>
            <a:chOff x="2681546" y="2739747"/>
            <a:chExt cx="6251816" cy="3115784"/>
          </a:xfrm>
        </p:grpSpPr>
        <p:grpSp>
          <p:nvGrpSpPr>
            <p:cNvPr id="62" name="Group 61">
              <a:extLst>
                <a:ext uri="{FF2B5EF4-FFF2-40B4-BE49-F238E27FC236}">
                  <a16:creationId xmlns:a16="http://schemas.microsoft.com/office/drawing/2014/main" id="{CB8C07F4-BCE4-E845-B738-3118569A8D7A}"/>
                </a:ext>
              </a:extLst>
            </p:cNvPr>
            <p:cNvGrpSpPr/>
            <p:nvPr/>
          </p:nvGrpSpPr>
          <p:grpSpPr>
            <a:xfrm>
              <a:off x="2681546" y="2739747"/>
              <a:ext cx="6251816" cy="3115784"/>
              <a:chOff x="2523744" y="2063959"/>
              <a:chExt cx="6251816" cy="3115784"/>
            </a:xfrm>
          </p:grpSpPr>
          <p:grpSp>
            <p:nvGrpSpPr>
              <p:cNvPr id="100" name="Group 99">
                <a:extLst>
                  <a:ext uri="{FF2B5EF4-FFF2-40B4-BE49-F238E27FC236}">
                    <a16:creationId xmlns:a16="http://schemas.microsoft.com/office/drawing/2014/main" id="{EFB4309F-1B9B-E149-A32B-74D18E05F4DB}"/>
                  </a:ext>
                </a:extLst>
              </p:cNvPr>
              <p:cNvGrpSpPr/>
              <p:nvPr/>
            </p:nvGrpSpPr>
            <p:grpSpPr>
              <a:xfrm>
                <a:off x="2523744" y="2063959"/>
                <a:ext cx="6251816" cy="3115784"/>
                <a:chOff x="2523744" y="2063959"/>
                <a:chExt cx="6251816" cy="3115784"/>
              </a:xfrm>
            </p:grpSpPr>
            <p:grpSp>
              <p:nvGrpSpPr>
                <p:cNvPr id="88" name="Group 87">
                  <a:extLst>
                    <a:ext uri="{FF2B5EF4-FFF2-40B4-BE49-F238E27FC236}">
                      <a16:creationId xmlns:a16="http://schemas.microsoft.com/office/drawing/2014/main" id="{582C64E4-8E37-FC40-8326-78F719723FBB}"/>
                    </a:ext>
                  </a:extLst>
                </p:cNvPr>
                <p:cNvGrpSpPr/>
                <p:nvPr/>
              </p:nvGrpSpPr>
              <p:grpSpPr>
                <a:xfrm>
                  <a:off x="2523744" y="2365410"/>
                  <a:ext cx="6251816" cy="2814333"/>
                  <a:chOff x="2523744" y="2365410"/>
                  <a:chExt cx="6251816" cy="2814333"/>
                </a:xfrm>
              </p:grpSpPr>
              <p:grpSp>
                <p:nvGrpSpPr>
                  <p:cNvPr id="50" name="Group 347">
                    <a:extLst>
                      <a:ext uri="{FF2B5EF4-FFF2-40B4-BE49-F238E27FC236}">
                        <a16:creationId xmlns:a16="http://schemas.microsoft.com/office/drawing/2014/main" id="{8AAB7BD8-BED5-6B48-89BB-C123EE4F409C}"/>
                      </a:ext>
                    </a:extLst>
                  </p:cNvPr>
                  <p:cNvGrpSpPr>
                    <a:grpSpLocks/>
                  </p:cNvGrpSpPr>
                  <p:nvPr/>
                </p:nvGrpSpPr>
                <p:grpSpPr bwMode="auto">
                  <a:xfrm>
                    <a:off x="5181740" y="2365410"/>
                    <a:ext cx="416744" cy="205711"/>
                    <a:chOff x="1871277" y="1576300"/>
                    <a:chExt cx="1128371" cy="437861"/>
                  </a:xfrm>
                </p:grpSpPr>
                <p:sp>
                  <p:nvSpPr>
                    <p:cNvPr id="51" name="Oval 50">
                      <a:extLst>
                        <a:ext uri="{FF2B5EF4-FFF2-40B4-BE49-F238E27FC236}">
                          <a16:creationId xmlns:a16="http://schemas.microsoft.com/office/drawing/2014/main" id="{AC724C91-52FD-9E49-9CD4-5D732C3BA326}"/>
                        </a:ext>
                      </a:extLst>
                    </p:cNvPr>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52" name="Rectangle 51">
                      <a:extLst>
                        <a:ext uri="{FF2B5EF4-FFF2-40B4-BE49-F238E27FC236}">
                          <a16:creationId xmlns:a16="http://schemas.microsoft.com/office/drawing/2014/main" id="{F8F80658-E325-F347-BF49-C3F687F77D60}"/>
                        </a:ext>
                      </a:extLst>
                    </p:cNvPr>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 name="Oval 52">
                      <a:extLst>
                        <a:ext uri="{FF2B5EF4-FFF2-40B4-BE49-F238E27FC236}">
                          <a16:creationId xmlns:a16="http://schemas.microsoft.com/office/drawing/2014/main" id="{199D9CF4-691F-B941-8A53-AEA5BE3AAB79}"/>
                        </a:ext>
                      </a:extLst>
                    </p:cNvPr>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54" name="Freeform 53">
                      <a:extLst>
                        <a:ext uri="{FF2B5EF4-FFF2-40B4-BE49-F238E27FC236}">
                          <a16:creationId xmlns:a16="http://schemas.microsoft.com/office/drawing/2014/main" id="{2E32F21F-5288-3F45-B7FC-211FEC5DD73F}"/>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 name="Freeform 54">
                      <a:extLst>
                        <a:ext uri="{FF2B5EF4-FFF2-40B4-BE49-F238E27FC236}">
                          <a16:creationId xmlns:a16="http://schemas.microsoft.com/office/drawing/2014/main" id="{F80B2DE4-7A2C-C24A-A57B-114DE4A68F13}"/>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 name="Freeform 55">
                      <a:extLst>
                        <a:ext uri="{FF2B5EF4-FFF2-40B4-BE49-F238E27FC236}">
                          <a16:creationId xmlns:a16="http://schemas.microsoft.com/office/drawing/2014/main" id="{C62F5578-26E3-0747-89DD-7948E5A0A54C}"/>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 name="Freeform 56">
                      <a:extLst>
                        <a:ext uri="{FF2B5EF4-FFF2-40B4-BE49-F238E27FC236}">
                          <a16:creationId xmlns:a16="http://schemas.microsoft.com/office/drawing/2014/main" id="{2E65345E-B340-824D-9512-C1378EDA27D6}"/>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58" name="Straight Connector 57">
                      <a:extLst>
                        <a:ext uri="{FF2B5EF4-FFF2-40B4-BE49-F238E27FC236}">
                          <a16:creationId xmlns:a16="http://schemas.microsoft.com/office/drawing/2014/main" id="{73CE60E8-BE1F-3142-8D8F-395E5AF2ECC9}"/>
                        </a:ext>
                      </a:extLst>
                    </p:cNvPr>
                    <p:cNvCxnSpPr>
                      <a:endCxn id="53"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C4B0B14F-5137-C241-8105-F4AA4E2B708A}"/>
                        </a:ext>
                      </a:extLst>
                    </p:cNvPr>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cxnSp>
                <p:nvCxnSpPr>
                  <p:cNvPr id="60" name="Straight Connector 59">
                    <a:extLst>
                      <a:ext uri="{FF2B5EF4-FFF2-40B4-BE49-F238E27FC236}">
                        <a16:creationId xmlns:a16="http://schemas.microsoft.com/office/drawing/2014/main" id="{95EF81A1-C1FC-3845-8092-ADDD401B3ADD}"/>
                      </a:ext>
                    </a:extLst>
                  </p:cNvPr>
                  <p:cNvCxnSpPr>
                    <a:cxnSpLocks/>
                  </p:cNvCxnSpPr>
                  <p:nvPr/>
                </p:nvCxnSpPr>
                <p:spPr bwMode="auto">
                  <a:xfrm flipV="1">
                    <a:off x="2523744" y="2468880"/>
                    <a:ext cx="2615184" cy="89611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1" name="Straight Connector 60">
                    <a:extLst>
                      <a:ext uri="{FF2B5EF4-FFF2-40B4-BE49-F238E27FC236}">
                        <a16:creationId xmlns:a16="http://schemas.microsoft.com/office/drawing/2014/main" id="{DFAC36F8-64A8-024F-86CA-7A09243314D4}"/>
                      </a:ext>
                    </a:extLst>
                  </p:cNvPr>
                  <p:cNvCxnSpPr>
                    <a:cxnSpLocks/>
                  </p:cNvCxnSpPr>
                  <p:nvPr/>
                </p:nvCxnSpPr>
                <p:spPr bwMode="auto">
                  <a:xfrm>
                    <a:off x="5632704" y="2523744"/>
                    <a:ext cx="804672" cy="53035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nvGrpSpPr>
                  <p:cNvPr id="67" name="Group 590">
                    <a:extLst>
                      <a:ext uri="{FF2B5EF4-FFF2-40B4-BE49-F238E27FC236}">
                        <a16:creationId xmlns:a16="http://schemas.microsoft.com/office/drawing/2014/main" id="{D9B8BD85-B0AB-6E49-921A-C166C3E0CF41}"/>
                      </a:ext>
                    </a:extLst>
                  </p:cNvPr>
                  <p:cNvGrpSpPr>
                    <a:grpSpLocks/>
                  </p:cNvGrpSpPr>
                  <p:nvPr/>
                </p:nvGrpSpPr>
                <p:grpSpPr bwMode="auto">
                  <a:xfrm flipH="1">
                    <a:off x="5683885" y="4369308"/>
                    <a:ext cx="414337" cy="373063"/>
                    <a:chOff x="2839" y="3501"/>
                    <a:chExt cx="755" cy="803"/>
                  </a:xfrm>
                </p:grpSpPr>
                <p:pic>
                  <p:nvPicPr>
                    <p:cNvPr id="68" name="Picture 591" descr="desktop_computer_stylized_medium">
                      <a:extLst>
                        <a:ext uri="{FF2B5EF4-FFF2-40B4-BE49-F238E27FC236}">
                          <a16:creationId xmlns:a16="http://schemas.microsoft.com/office/drawing/2014/main" id="{E4F684D1-8D10-F14F-BB10-F692665AC3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9" name="Freeform 592">
                      <a:extLst>
                        <a:ext uri="{FF2B5EF4-FFF2-40B4-BE49-F238E27FC236}">
                          <a16:creationId xmlns:a16="http://schemas.microsoft.com/office/drawing/2014/main" id="{2449370D-27FA-2242-9D58-2E2896B12A61}"/>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dirty="0"/>
                    </a:p>
                  </p:txBody>
                </p:sp>
              </p:grpSp>
              <p:grpSp>
                <p:nvGrpSpPr>
                  <p:cNvPr id="70" name="Group 599">
                    <a:extLst>
                      <a:ext uri="{FF2B5EF4-FFF2-40B4-BE49-F238E27FC236}">
                        <a16:creationId xmlns:a16="http://schemas.microsoft.com/office/drawing/2014/main" id="{20B5F6CE-C8A9-884C-B06C-5FA0D5267050}"/>
                      </a:ext>
                    </a:extLst>
                  </p:cNvPr>
                  <p:cNvGrpSpPr>
                    <a:grpSpLocks/>
                  </p:cNvGrpSpPr>
                  <p:nvPr/>
                </p:nvGrpSpPr>
                <p:grpSpPr bwMode="auto">
                  <a:xfrm>
                    <a:off x="7811897" y="3775710"/>
                    <a:ext cx="427037" cy="350838"/>
                    <a:chOff x="2839" y="3501"/>
                    <a:chExt cx="755" cy="803"/>
                  </a:xfrm>
                </p:grpSpPr>
                <p:pic>
                  <p:nvPicPr>
                    <p:cNvPr id="71" name="Picture 600" descr="desktop_computer_stylized_medium">
                      <a:extLst>
                        <a:ext uri="{FF2B5EF4-FFF2-40B4-BE49-F238E27FC236}">
                          <a16:creationId xmlns:a16="http://schemas.microsoft.com/office/drawing/2014/main" id="{A45DB319-41DD-6746-B524-146F6C3C1A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2" name="Freeform 601">
                      <a:extLst>
                        <a:ext uri="{FF2B5EF4-FFF2-40B4-BE49-F238E27FC236}">
                          <a16:creationId xmlns:a16="http://schemas.microsoft.com/office/drawing/2014/main" id="{D0D0C4DC-B3A3-C447-B132-61FFFEA16C9E}"/>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dirty="0"/>
                    </a:p>
                  </p:txBody>
                </p:sp>
              </p:grpSp>
              <p:sp>
                <p:nvSpPr>
                  <p:cNvPr id="73" name="Freeform 10">
                    <a:extLst>
                      <a:ext uri="{FF2B5EF4-FFF2-40B4-BE49-F238E27FC236}">
                        <a16:creationId xmlns:a16="http://schemas.microsoft.com/office/drawing/2014/main" id="{A7559B29-9C8F-C746-AFB8-85271D5F9C71}"/>
                      </a:ext>
                    </a:extLst>
                  </p:cNvPr>
                  <p:cNvSpPr>
                    <a:spLocks/>
                  </p:cNvSpPr>
                  <p:nvPr/>
                </p:nvSpPr>
                <p:spPr bwMode="auto">
                  <a:xfrm>
                    <a:off x="6323449" y="3005488"/>
                    <a:ext cx="1161541" cy="160163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r>
                      <a:rPr lang="en-US" dirty="0"/>
                      <a:t>LAN</a:t>
                    </a:r>
                  </a:p>
                </p:txBody>
              </p:sp>
              <p:cxnSp>
                <p:nvCxnSpPr>
                  <p:cNvPr id="76" name="Straight Connector 75">
                    <a:extLst>
                      <a:ext uri="{FF2B5EF4-FFF2-40B4-BE49-F238E27FC236}">
                        <a16:creationId xmlns:a16="http://schemas.microsoft.com/office/drawing/2014/main" id="{50CA4849-4129-9B4B-A398-59637EA8B855}"/>
                      </a:ext>
                    </a:extLst>
                  </p:cNvPr>
                  <p:cNvCxnSpPr>
                    <a:cxnSpLocks/>
                  </p:cNvCxnSpPr>
                  <p:nvPr/>
                </p:nvCxnSpPr>
                <p:spPr bwMode="auto">
                  <a:xfrm flipV="1">
                    <a:off x="6079934" y="4169664"/>
                    <a:ext cx="467170" cy="29473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2" name="Straight Connector 81">
                    <a:extLst>
                      <a:ext uri="{FF2B5EF4-FFF2-40B4-BE49-F238E27FC236}">
                        <a16:creationId xmlns:a16="http://schemas.microsoft.com/office/drawing/2014/main" id="{B8A51A51-EC67-4B43-B92E-F8803D5FFE19}"/>
                      </a:ext>
                    </a:extLst>
                  </p:cNvPr>
                  <p:cNvCxnSpPr>
                    <a:cxnSpLocks/>
                  </p:cNvCxnSpPr>
                  <p:nvPr/>
                </p:nvCxnSpPr>
                <p:spPr bwMode="auto">
                  <a:xfrm>
                    <a:off x="7479792" y="3785616"/>
                    <a:ext cx="353568" cy="1524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84" name="Rectangle 83">
                    <a:extLst>
                      <a:ext uri="{FF2B5EF4-FFF2-40B4-BE49-F238E27FC236}">
                        <a16:creationId xmlns:a16="http://schemas.microsoft.com/office/drawing/2014/main" id="{C3C90787-7111-5345-BE9C-BB0F767F2E17}"/>
                      </a:ext>
                    </a:extLst>
                  </p:cNvPr>
                  <p:cNvSpPr/>
                  <p:nvPr/>
                </p:nvSpPr>
                <p:spPr>
                  <a:xfrm>
                    <a:off x="5178006" y="4871966"/>
                    <a:ext cx="1825280" cy="307777"/>
                  </a:xfrm>
                  <a:prstGeom prst="rect">
                    <a:avLst/>
                  </a:prstGeom>
                </p:spPr>
                <p:txBody>
                  <a:bodyPr wrap="square">
                    <a:spAutoFit/>
                  </a:bodyPr>
                  <a:lstStyle/>
                  <a:p>
                    <a:pPr>
                      <a:defRPr/>
                    </a:pPr>
                    <a:r>
                      <a:rPr lang="en-US" sz="1400" dirty="0">
                        <a:solidFill>
                          <a:srgbClr val="C00000"/>
                        </a:solidFill>
                      </a:rPr>
                      <a:t>137.196.49</a:t>
                    </a:r>
                    <a:r>
                      <a:rPr lang="en-US" sz="1400" dirty="0"/>
                      <a:t>.3/24</a:t>
                    </a:r>
                  </a:p>
                </p:txBody>
              </p:sp>
              <p:sp>
                <p:nvSpPr>
                  <p:cNvPr id="85" name="Rectangle 84">
                    <a:extLst>
                      <a:ext uri="{FF2B5EF4-FFF2-40B4-BE49-F238E27FC236}">
                        <a16:creationId xmlns:a16="http://schemas.microsoft.com/office/drawing/2014/main" id="{54BBA552-4FA3-1D4C-A135-47620650D6F9}"/>
                      </a:ext>
                    </a:extLst>
                  </p:cNvPr>
                  <p:cNvSpPr/>
                  <p:nvPr/>
                </p:nvSpPr>
                <p:spPr>
                  <a:xfrm>
                    <a:off x="7433526" y="3323582"/>
                    <a:ext cx="1342034" cy="338554"/>
                  </a:xfrm>
                  <a:prstGeom prst="rect">
                    <a:avLst/>
                  </a:prstGeom>
                </p:spPr>
                <p:txBody>
                  <a:bodyPr wrap="none">
                    <a:spAutoFit/>
                  </a:bodyPr>
                  <a:lstStyle/>
                  <a:p>
                    <a:pPr>
                      <a:defRPr/>
                    </a:pPr>
                    <a:r>
                      <a:rPr lang="en-US" sz="1400" dirty="0">
                        <a:solidFill>
                          <a:srgbClr val="C00000"/>
                        </a:solidFill>
                      </a:rPr>
                      <a:t>137.196.49</a:t>
                    </a:r>
                    <a:r>
                      <a:rPr lang="en-US" sz="1400" dirty="0"/>
                      <a:t>.5</a:t>
                    </a:r>
                    <a:r>
                      <a:rPr lang="en-US" sz="1600" dirty="0"/>
                      <a:t>1</a:t>
                    </a:r>
                  </a:p>
                </p:txBody>
              </p:sp>
              <p:sp>
                <p:nvSpPr>
                  <p:cNvPr id="87" name="Text Box 25">
                    <a:extLst>
                      <a:ext uri="{FF2B5EF4-FFF2-40B4-BE49-F238E27FC236}">
                        <a16:creationId xmlns:a16="http://schemas.microsoft.com/office/drawing/2014/main" id="{8CFC2F68-633F-4642-8A65-4EE38CFBA0E9}"/>
                      </a:ext>
                    </a:extLst>
                  </p:cNvPr>
                  <p:cNvSpPr txBox="1">
                    <a:spLocks noChangeArrowheads="1"/>
                  </p:cNvSpPr>
                  <p:nvPr/>
                </p:nvSpPr>
                <p:spPr bwMode="auto">
                  <a:xfrm>
                    <a:off x="6036764" y="4462111"/>
                    <a:ext cx="1614545"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18-a4-d7-fa-20-c0</a:t>
                    </a:r>
                  </a:p>
                </p:txBody>
              </p:sp>
            </p:grpSp>
            <p:sp>
              <p:nvSpPr>
                <p:cNvPr id="95" name="Text Box 36">
                  <a:extLst>
                    <a:ext uri="{FF2B5EF4-FFF2-40B4-BE49-F238E27FC236}">
                      <a16:creationId xmlns:a16="http://schemas.microsoft.com/office/drawing/2014/main" id="{DCC54FAF-2441-654B-AFB9-CC8DF82A80A6}"/>
                    </a:ext>
                  </a:extLst>
                </p:cNvPr>
                <p:cNvSpPr txBox="1">
                  <a:spLocks noChangeArrowheads="1"/>
                </p:cNvSpPr>
                <p:nvPr/>
              </p:nvSpPr>
              <p:spPr bwMode="auto">
                <a:xfrm>
                  <a:off x="4240419" y="2063959"/>
                  <a:ext cx="1128835"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C00000"/>
                      </a:solidFill>
                      <a:latin typeface="Arial" charset="0"/>
                    </a:rPr>
                    <a:t>137.196.7</a:t>
                  </a:r>
                  <a:r>
                    <a:rPr lang="en-US" sz="1400" i="0" dirty="0">
                      <a:latin typeface="Arial" charset="0"/>
                    </a:rPr>
                    <a:t>.1</a:t>
                  </a:r>
                </a:p>
              </p:txBody>
            </p:sp>
            <p:sp>
              <p:nvSpPr>
                <p:cNvPr id="99" name="Text Box 27">
                  <a:extLst>
                    <a:ext uri="{FF2B5EF4-FFF2-40B4-BE49-F238E27FC236}">
                      <a16:creationId xmlns:a16="http://schemas.microsoft.com/office/drawing/2014/main" id="{98C1FE6F-3F35-7A49-B481-9E21968E9955}"/>
                    </a:ext>
                  </a:extLst>
                </p:cNvPr>
                <p:cNvSpPr txBox="1">
                  <a:spLocks noChangeArrowheads="1"/>
                </p:cNvSpPr>
                <p:nvPr/>
              </p:nvSpPr>
              <p:spPr bwMode="auto">
                <a:xfrm>
                  <a:off x="3634381" y="2243332"/>
                  <a:ext cx="1601208"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rPr>
                    <a:t>bd-c4-11-af-55-03</a:t>
                  </a:r>
                </a:p>
              </p:txBody>
            </p:sp>
          </p:grpSp>
          <p:sp>
            <p:nvSpPr>
              <p:cNvPr id="86" name="Text Box 36">
                <a:extLst>
                  <a:ext uri="{FF2B5EF4-FFF2-40B4-BE49-F238E27FC236}">
                    <a16:creationId xmlns:a16="http://schemas.microsoft.com/office/drawing/2014/main" id="{81588A15-D8FC-6B4B-B9CF-2EF6560F1C51}"/>
                  </a:ext>
                </a:extLst>
              </p:cNvPr>
              <p:cNvSpPr txBox="1">
                <a:spLocks noChangeArrowheads="1"/>
              </p:cNvSpPr>
              <p:nvPr/>
            </p:nvSpPr>
            <p:spPr bwMode="auto">
              <a:xfrm>
                <a:off x="5580381" y="2274929"/>
                <a:ext cx="1228221"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C00000"/>
                    </a:solidFill>
                    <a:latin typeface="Arial" charset="0"/>
                  </a:rPr>
                  <a:t>137.196.49</a:t>
                </a:r>
                <a:r>
                  <a:rPr lang="en-US" sz="1400" i="0" dirty="0">
                    <a:latin typeface="Arial" charset="0"/>
                  </a:rPr>
                  <a:t>.1</a:t>
                </a:r>
              </a:p>
            </p:txBody>
          </p:sp>
        </p:grpSp>
        <p:sp>
          <p:nvSpPr>
            <p:cNvPr id="96" name="Text Box 27">
              <a:extLst>
                <a:ext uri="{FF2B5EF4-FFF2-40B4-BE49-F238E27FC236}">
                  <a16:creationId xmlns:a16="http://schemas.microsoft.com/office/drawing/2014/main" id="{88B9B7C7-4E97-964C-BBBC-ADE91506F327}"/>
                </a:ext>
              </a:extLst>
            </p:cNvPr>
            <p:cNvSpPr txBox="1">
              <a:spLocks noChangeArrowheads="1"/>
            </p:cNvSpPr>
            <p:nvPr/>
          </p:nvSpPr>
          <p:spPr bwMode="auto">
            <a:xfrm>
              <a:off x="5391931" y="3238630"/>
              <a:ext cx="1574470"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rPr>
                <a:t>f4-18-13-df-57-93</a:t>
              </a:r>
            </a:p>
          </p:txBody>
        </p:sp>
      </p:grpSp>
      <p:sp>
        <p:nvSpPr>
          <p:cNvPr id="2" name="Title 1">
            <a:extLst>
              <a:ext uri="{FF2B5EF4-FFF2-40B4-BE49-F238E27FC236}">
                <a16:creationId xmlns:a16="http://schemas.microsoft.com/office/drawing/2014/main" id="{6A9A6B2A-7C12-7A44-8A93-01FF9F5019A4}"/>
              </a:ext>
            </a:extLst>
          </p:cNvPr>
          <p:cNvSpPr>
            <a:spLocks noGrp="1"/>
          </p:cNvSpPr>
          <p:nvPr>
            <p:ph type="title"/>
          </p:nvPr>
        </p:nvSpPr>
        <p:spPr>
          <a:xfrm>
            <a:off x="244642" y="0"/>
            <a:ext cx="7772400" cy="590474"/>
          </a:xfrm>
        </p:spPr>
        <p:txBody>
          <a:bodyPr/>
          <a:lstStyle/>
          <a:p>
            <a:r>
              <a:rPr lang="en-US" dirty="0"/>
              <a:t>Local/Adjacent/Neighbor devices</a:t>
            </a:r>
          </a:p>
        </p:txBody>
      </p:sp>
      <p:sp>
        <p:nvSpPr>
          <p:cNvPr id="5" name="Slide Number Placeholder 4">
            <a:extLst>
              <a:ext uri="{FF2B5EF4-FFF2-40B4-BE49-F238E27FC236}">
                <a16:creationId xmlns:a16="http://schemas.microsoft.com/office/drawing/2014/main" id="{258B9017-901B-FE44-90A4-0CBB5AA2BD88}"/>
              </a:ext>
            </a:extLst>
          </p:cNvPr>
          <p:cNvSpPr>
            <a:spLocks noGrp="1"/>
          </p:cNvSpPr>
          <p:nvPr>
            <p:ph type="sldNum" sz="quarter" idx="12"/>
          </p:nvPr>
        </p:nvSpPr>
        <p:spPr/>
        <p:txBody>
          <a:bodyPr/>
          <a:lstStyle/>
          <a:p>
            <a:pPr>
              <a:defRPr/>
            </a:pPr>
            <a:r>
              <a:rPr lang="en-US"/>
              <a:t>5-</a:t>
            </a:r>
            <a:fld id="{D0626857-DD43-9D46-91D4-DEBFBA1258D1}" type="slidenum">
              <a:rPr lang="en-US" smtClean="0"/>
              <a:pPr>
                <a:defRPr/>
              </a:pPr>
              <a:t>37</a:t>
            </a:fld>
            <a:endParaRPr lang="en-US" dirty="0"/>
          </a:p>
        </p:txBody>
      </p:sp>
      <p:pic>
        <p:nvPicPr>
          <p:cNvPr id="48" name="Picture 40" descr="underline_base">
            <a:extLst>
              <a:ext uri="{FF2B5EF4-FFF2-40B4-BE49-F238E27FC236}">
                <a16:creationId xmlns:a16="http://schemas.microsoft.com/office/drawing/2014/main" id="{19784F9C-66B9-134A-98F9-2C98F0DAC213}"/>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658" y="593929"/>
            <a:ext cx="7605160" cy="1680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 name="TextBox 48">
            <a:extLst>
              <a:ext uri="{FF2B5EF4-FFF2-40B4-BE49-F238E27FC236}">
                <a16:creationId xmlns:a16="http://schemas.microsoft.com/office/drawing/2014/main" id="{8019DAE8-AA87-8A44-A203-059D63F506AF}"/>
              </a:ext>
            </a:extLst>
          </p:cNvPr>
          <p:cNvSpPr txBox="1"/>
          <p:nvPr/>
        </p:nvSpPr>
        <p:spPr>
          <a:xfrm>
            <a:off x="149327" y="779898"/>
            <a:ext cx="8782799" cy="2000548"/>
          </a:xfrm>
          <a:prstGeom prst="rect">
            <a:avLst/>
          </a:prstGeom>
          <a:noFill/>
        </p:spPr>
        <p:txBody>
          <a:bodyPr wrap="square" rtlCol="0">
            <a:spAutoFit/>
          </a:bodyPr>
          <a:lstStyle/>
          <a:p>
            <a:pPr marL="342900" indent="-342900">
              <a:buFont typeface="Arial" panose="020B0604020202020204" pitchFamily="34" charset="0"/>
              <a:buChar char="•"/>
            </a:pPr>
            <a:r>
              <a:rPr lang="en-US" dirty="0">
                <a:latin typeface="+mn-lt"/>
              </a:rPr>
              <a:t>a device can determine whether a destination is </a:t>
            </a:r>
            <a:r>
              <a:rPr lang="en-US" dirty="0">
                <a:solidFill>
                  <a:srgbClr val="C00000"/>
                </a:solidFill>
                <a:latin typeface="+mn-lt"/>
              </a:rPr>
              <a:t>local</a:t>
            </a:r>
            <a:r>
              <a:rPr lang="en-US" dirty="0">
                <a:latin typeface="+mn-lt"/>
              </a:rPr>
              <a:t> (i.e., a </a:t>
            </a:r>
            <a:r>
              <a:rPr lang="en-US" dirty="0">
                <a:solidFill>
                  <a:srgbClr val="C00000"/>
                </a:solidFill>
                <a:latin typeface="+mn-lt"/>
              </a:rPr>
              <a:t>neighbor </a:t>
            </a:r>
            <a:r>
              <a:rPr lang="en-US" dirty="0">
                <a:latin typeface="+mn-lt"/>
              </a:rPr>
              <a:t>on same network) or </a:t>
            </a:r>
            <a:r>
              <a:rPr lang="en-US" dirty="0">
                <a:solidFill>
                  <a:schemeClr val="accent5">
                    <a:lumMod val="75000"/>
                  </a:schemeClr>
                </a:solidFill>
                <a:latin typeface="+mn-lt"/>
              </a:rPr>
              <a:t>remote</a:t>
            </a:r>
            <a:r>
              <a:rPr lang="en-US" dirty="0">
                <a:latin typeface="+mn-lt"/>
              </a:rPr>
              <a:t> (different network), using the </a:t>
            </a:r>
            <a:r>
              <a:rPr lang="en-US" dirty="0">
                <a:solidFill>
                  <a:schemeClr val="accent2"/>
                </a:solidFill>
                <a:latin typeface="+mn-lt"/>
              </a:rPr>
              <a:t>destination’s network address (IP address) –&gt; comparing network prefixes (/x)</a:t>
            </a:r>
            <a:r>
              <a:rPr lang="en-US" dirty="0">
                <a:solidFill>
                  <a:srgbClr val="C00000"/>
                </a:solidFill>
                <a:latin typeface="+mn-lt"/>
              </a:rPr>
              <a:t> </a:t>
            </a:r>
          </a:p>
          <a:p>
            <a:pPr marL="800100" lvl="1" indent="-342900">
              <a:buFont typeface="Arial" panose="020B0604020202020204" pitchFamily="34" charset="0"/>
              <a:buChar char="•"/>
            </a:pPr>
            <a:r>
              <a:rPr lang="en-US" dirty="0">
                <a:latin typeface="+mn-lt"/>
              </a:rPr>
              <a:t>-&gt;</a:t>
            </a:r>
            <a:r>
              <a:rPr lang="en-US" dirty="0">
                <a:solidFill>
                  <a:srgbClr val="C00000"/>
                </a:solidFill>
                <a:latin typeface="+mn-lt"/>
              </a:rPr>
              <a:t> </a:t>
            </a:r>
            <a:r>
              <a:rPr lang="en-US" dirty="0">
                <a:latin typeface="+mn-lt"/>
              </a:rPr>
              <a:t>different</a:t>
            </a:r>
            <a:r>
              <a:rPr lang="en-US" dirty="0">
                <a:solidFill>
                  <a:srgbClr val="C00000"/>
                </a:solidFill>
                <a:latin typeface="+mn-lt"/>
              </a:rPr>
              <a:t> </a:t>
            </a:r>
            <a:r>
              <a:rPr lang="en-US" dirty="0">
                <a:latin typeface="+mn-lt"/>
              </a:rPr>
              <a:t>-&gt;</a:t>
            </a:r>
            <a:r>
              <a:rPr lang="en-US" dirty="0">
                <a:solidFill>
                  <a:srgbClr val="C00000"/>
                </a:solidFill>
                <a:latin typeface="+mn-lt"/>
              </a:rPr>
              <a:t>  </a:t>
            </a:r>
            <a:r>
              <a:rPr lang="en-US" dirty="0">
                <a:solidFill>
                  <a:schemeClr val="accent5">
                    <a:lumMod val="75000"/>
                  </a:schemeClr>
                </a:solidFill>
                <a:latin typeface="+mn-lt"/>
              </a:rPr>
              <a:t>remote	 </a:t>
            </a:r>
            <a:r>
              <a:rPr lang="en-US" dirty="0">
                <a:latin typeface="+mn-lt"/>
              </a:rPr>
              <a:t>-&gt;</a:t>
            </a:r>
            <a:r>
              <a:rPr lang="en-US" dirty="0">
                <a:solidFill>
                  <a:schemeClr val="accent5">
                    <a:lumMod val="75000"/>
                  </a:schemeClr>
                </a:solidFill>
                <a:latin typeface="+mn-lt"/>
              </a:rPr>
              <a:t> </a:t>
            </a:r>
            <a:r>
              <a:rPr lang="en-US" dirty="0">
                <a:latin typeface="+mn-lt"/>
              </a:rPr>
              <a:t>same -&gt; </a:t>
            </a:r>
            <a:r>
              <a:rPr lang="en-US" dirty="0">
                <a:solidFill>
                  <a:srgbClr val="C00000"/>
                </a:solidFill>
                <a:latin typeface="+mn-lt"/>
              </a:rPr>
              <a:t>local</a:t>
            </a:r>
          </a:p>
          <a:p>
            <a:pPr marL="800100" lvl="1" indent="-342900">
              <a:buFont typeface="Arial" panose="020B0604020202020204" pitchFamily="34" charset="0"/>
              <a:buChar char="•"/>
            </a:pPr>
            <a:r>
              <a:rPr lang="en-US" sz="1600" dirty="0">
                <a:latin typeface="+mn-lt"/>
              </a:rPr>
              <a:t>using postal address analogy, can identify if a destination is a neighbor living on same street or in a different town, state… etc.</a:t>
            </a:r>
            <a:endParaRPr lang="en-US" dirty="0">
              <a:latin typeface="+mn-lt"/>
            </a:endParaRPr>
          </a:p>
          <a:p>
            <a:pPr marL="342900" indent="-342900">
              <a:buFont typeface="Arial" panose="020B0604020202020204" pitchFamily="34" charset="0"/>
              <a:buChar char="•"/>
            </a:pPr>
            <a:r>
              <a:rPr lang="en-US" dirty="0">
                <a:latin typeface="+mn-lt"/>
              </a:rPr>
              <a:t>a </a:t>
            </a:r>
            <a:r>
              <a:rPr lang="en-US" dirty="0">
                <a:solidFill>
                  <a:srgbClr val="C00000"/>
                </a:solidFill>
                <a:latin typeface="+mn-lt"/>
              </a:rPr>
              <a:t>local </a:t>
            </a:r>
            <a:r>
              <a:rPr lang="en-US" dirty="0">
                <a:latin typeface="+mn-lt"/>
              </a:rPr>
              <a:t>destination, can be </a:t>
            </a:r>
            <a:r>
              <a:rPr lang="en-US" dirty="0">
                <a:solidFill>
                  <a:srgbClr val="C00000"/>
                </a:solidFill>
                <a:latin typeface="+mn-lt"/>
              </a:rPr>
              <a:t>reached directly </a:t>
            </a:r>
            <a:r>
              <a:rPr lang="en-US" dirty="0">
                <a:latin typeface="+mn-lt"/>
              </a:rPr>
              <a:t>using the device’s </a:t>
            </a:r>
            <a:r>
              <a:rPr lang="en-US" dirty="0">
                <a:solidFill>
                  <a:srgbClr val="C00000"/>
                </a:solidFill>
                <a:latin typeface="+mn-lt"/>
              </a:rPr>
              <a:t>link address</a:t>
            </a:r>
            <a:endParaRPr lang="en-US" dirty="0">
              <a:latin typeface="+mn-lt"/>
            </a:endParaRPr>
          </a:p>
        </p:txBody>
      </p:sp>
      <p:grpSp>
        <p:nvGrpSpPr>
          <p:cNvPr id="91" name="Group 90">
            <a:extLst>
              <a:ext uri="{FF2B5EF4-FFF2-40B4-BE49-F238E27FC236}">
                <a16:creationId xmlns:a16="http://schemas.microsoft.com/office/drawing/2014/main" id="{DA8372F3-51F4-C945-90A2-068738B5F910}"/>
              </a:ext>
            </a:extLst>
          </p:cNvPr>
          <p:cNvGrpSpPr/>
          <p:nvPr/>
        </p:nvGrpSpPr>
        <p:grpSpPr>
          <a:xfrm>
            <a:off x="513404" y="3450295"/>
            <a:ext cx="4048322" cy="834029"/>
            <a:chOff x="566928" y="2743200"/>
            <a:chExt cx="4048322" cy="834029"/>
          </a:xfrm>
        </p:grpSpPr>
        <p:sp>
          <p:nvSpPr>
            <p:cNvPr id="89" name="Rectangle 88">
              <a:extLst>
                <a:ext uri="{FF2B5EF4-FFF2-40B4-BE49-F238E27FC236}">
                  <a16:creationId xmlns:a16="http://schemas.microsoft.com/office/drawing/2014/main" id="{A3364E70-B784-E044-945D-D11419AB1FDF}"/>
                </a:ext>
              </a:extLst>
            </p:cNvPr>
            <p:cNvSpPr/>
            <p:nvPr/>
          </p:nvSpPr>
          <p:spPr bwMode="auto">
            <a:xfrm>
              <a:off x="566928" y="2743200"/>
              <a:ext cx="1592798" cy="493776"/>
            </a:xfrm>
            <a:prstGeom prst="rect">
              <a:avLst/>
            </a:prstGeom>
            <a:noFill/>
            <a:ln w="381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id="{C5EE924A-BD3A-B947-850A-59A7869442CB}"/>
                </a:ext>
              </a:extLst>
            </p:cNvPr>
            <p:cNvSpPr/>
            <p:nvPr/>
          </p:nvSpPr>
          <p:spPr bwMode="auto">
            <a:xfrm>
              <a:off x="3078479" y="3096768"/>
              <a:ext cx="1536771" cy="480461"/>
            </a:xfrm>
            <a:prstGeom prst="rect">
              <a:avLst/>
            </a:prstGeom>
            <a:noFill/>
            <a:ln w="381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64" name="Elbow Connector 63">
            <a:extLst>
              <a:ext uri="{FF2B5EF4-FFF2-40B4-BE49-F238E27FC236}">
                <a16:creationId xmlns:a16="http://schemas.microsoft.com/office/drawing/2014/main" id="{C9F2F2B0-86A4-1B4C-BCF0-A559D054C589}"/>
              </a:ext>
            </a:extLst>
          </p:cNvPr>
          <p:cNvCxnSpPr>
            <a:cxnSpLocks/>
            <a:stCxn id="7" idx="2"/>
            <a:endCxn id="17" idx="2"/>
          </p:cNvCxnSpPr>
          <p:nvPr/>
        </p:nvCxnSpPr>
        <p:spPr bwMode="auto">
          <a:xfrm rot="16200000" flipH="1">
            <a:off x="2479410" y="3964974"/>
            <a:ext cx="59442" cy="2484940"/>
          </a:xfrm>
          <a:prstGeom prst="bentConnector3">
            <a:avLst>
              <a:gd name="adj1" fmla="val 484577"/>
            </a:avLst>
          </a:prstGeom>
          <a:solidFill>
            <a:schemeClr val="accent1"/>
          </a:solidFill>
          <a:ln w="28575" cap="flat" cmpd="sng" algn="ctr">
            <a:solidFill>
              <a:srgbClr val="C00000"/>
            </a:solidFill>
            <a:prstDash val="solid"/>
            <a:round/>
            <a:headEnd type="triangle"/>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7" name="Straight Connector 76">
            <a:extLst>
              <a:ext uri="{FF2B5EF4-FFF2-40B4-BE49-F238E27FC236}">
                <a16:creationId xmlns:a16="http://schemas.microsoft.com/office/drawing/2014/main" id="{107B460E-9EB6-E149-8313-9E44E5AE0024}"/>
              </a:ext>
            </a:extLst>
          </p:cNvPr>
          <p:cNvCxnSpPr/>
          <p:nvPr/>
        </p:nvCxnSpPr>
        <p:spPr bwMode="auto">
          <a:xfrm>
            <a:off x="513404" y="5112176"/>
            <a:ext cx="1447139" cy="0"/>
          </a:xfrm>
          <a:prstGeom prst="line">
            <a:avLst/>
          </a:prstGeom>
          <a:solidFill>
            <a:schemeClr val="accent1"/>
          </a:solidFill>
          <a:ln w="381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02" name="Straight Connector 101">
            <a:extLst>
              <a:ext uri="{FF2B5EF4-FFF2-40B4-BE49-F238E27FC236}">
                <a16:creationId xmlns:a16="http://schemas.microsoft.com/office/drawing/2014/main" id="{80ACAA7E-25F2-3946-9C5B-0832565C9106}"/>
              </a:ext>
            </a:extLst>
          </p:cNvPr>
          <p:cNvCxnSpPr/>
          <p:nvPr/>
        </p:nvCxnSpPr>
        <p:spPr bwMode="auto">
          <a:xfrm>
            <a:off x="2997338" y="5179629"/>
            <a:ext cx="1447139" cy="0"/>
          </a:xfrm>
          <a:prstGeom prst="line">
            <a:avLst/>
          </a:prstGeom>
          <a:solidFill>
            <a:schemeClr val="accent1"/>
          </a:solidFill>
          <a:ln w="381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6" name="Group 5">
            <a:extLst>
              <a:ext uri="{FF2B5EF4-FFF2-40B4-BE49-F238E27FC236}">
                <a16:creationId xmlns:a16="http://schemas.microsoft.com/office/drawing/2014/main" id="{231BC589-4030-1342-98BA-D6B7B00251F1}"/>
              </a:ext>
            </a:extLst>
          </p:cNvPr>
          <p:cNvGrpSpPr/>
          <p:nvPr/>
        </p:nvGrpSpPr>
        <p:grpSpPr>
          <a:xfrm>
            <a:off x="421964" y="2789154"/>
            <a:ext cx="4314424" cy="3506871"/>
            <a:chOff x="1572154" y="2592650"/>
            <a:chExt cx="5177217" cy="3340367"/>
          </a:xfrm>
        </p:grpSpPr>
        <p:sp>
          <p:nvSpPr>
            <p:cNvPr id="7" name="Text Box 29">
              <a:extLst>
                <a:ext uri="{FF2B5EF4-FFF2-40B4-BE49-F238E27FC236}">
                  <a16:creationId xmlns:a16="http://schemas.microsoft.com/office/drawing/2014/main" id="{F2E7DB2C-3CF2-304A-B1B3-C2E978165488}"/>
                </a:ext>
              </a:extLst>
            </p:cNvPr>
            <p:cNvSpPr txBox="1">
              <a:spLocks noChangeArrowheads="1"/>
            </p:cNvSpPr>
            <p:nvPr/>
          </p:nvSpPr>
          <p:spPr bwMode="auto">
            <a:xfrm>
              <a:off x="1572154" y="4574647"/>
              <a:ext cx="2027237" cy="2931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71-65-f7-2b-08-53</a:t>
              </a:r>
            </a:p>
          </p:txBody>
        </p:sp>
        <p:grpSp>
          <p:nvGrpSpPr>
            <p:cNvPr id="8" name="Group 7">
              <a:extLst>
                <a:ext uri="{FF2B5EF4-FFF2-40B4-BE49-F238E27FC236}">
                  <a16:creationId xmlns:a16="http://schemas.microsoft.com/office/drawing/2014/main" id="{72EB62D2-940F-8547-8B89-D0BE9C10FB14}"/>
                </a:ext>
              </a:extLst>
            </p:cNvPr>
            <p:cNvGrpSpPr/>
            <p:nvPr/>
          </p:nvGrpSpPr>
          <p:grpSpPr>
            <a:xfrm>
              <a:off x="1769005" y="2592650"/>
              <a:ext cx="4980366" cy="3340367"/>
              <a:chOff x="363538" y="2914383"/>
              <a:chExt cx="4980366" cy="3340367"/>
            </a:xfrm>
          </p:grpSpPr>
          <p:sp>
            <p:nvSpPr>
              <p:cNvPr id="9" name="Freeform 10">
                <a:extLst>
                  <a:ext uri="{FF2B5EF4-FFF2-40B4-BE49-F238E27FC236}">
                    <a16:creationId xmlns:a16="http://schemas.microsoft.com/office/drawing/2014/main" id="{C59204C6-9B19-A447-8EC9-B2796A805D2D}"/>
                  </a:ext>
                </a:extLst>
              </p:cNvPr>
              <p:cNvSpPr>
                <a:spLocks/>
              </p:cNvSpPr>
              <p:nvPr/>
            </p:nvSpPr>
            <p:spPr bwMode="auto">
              <a:xfrm>
                <a:off x="1800225" y="3944938"/>
                <a:ext cx="1393825" cy="1525587"/>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0" name="Line 18">
                <a:extLst>
                  <a:ext uri="{FF2B5EF4-FFF2-40B4-BE49-F238E27FC236}">
                    <a16:creationId xmlns:a16="http://schemas.microsoft.com/office/drawing/2014/main" id="{A358B270-DA87-4843-BF20-031818700E91}"/>
                  </a:ext>
                </a:extLst>
              </p:cNvPr>
              <p:cNvSpPr>
                <a:spLocks noChangeShapeType="1"/>
              </p:cNvSpPr>
              <p:nvPr/>
            </p:nvSpPr>
            <p:spPr bwMode="auto">
              <a:xfrm>
                <a:off x="1357313" y="4449763"/>
                <a:ext cx="47625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1" name="Line 19">
                <a:extLst>
                  <a:ext uri="{FF2B5EF4-FFF2-40B4-BE49-F238E27FC236}">
                    <a16:creationId xmlns:a16="http://schemas.microsoft.com/office/drawing/2014/main" id="{1FB38CA2-9683-FE4D-B779-7431AB0DCDCE}"/>
                  </a:ext>
                </a:extLst>
              </p:cNvPr>
              <p:cNvSpPr>
                <a:spLocks noChangeShapeType="1"/>
              </p:cNvSpPr>
              <p:nvPr/>
            </p:nvSpPr>
            <p:spPr bwMode="auto">
              <a:xfrm>
                <a:off x="2587625" y="3606800"/>
                <a:ext cx="0" cy="48895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2" name="Line 20">
                <a:extLst>
                  <a:ext uri="{FF2B5EF4-FFF2-40B4-BE49-F238E27FC236}">
                    <a16:creationId xmlns:a16="http://schemas.microsoft.com/office/drawing/2014/main" id="{31AD46CE-F35F-BD4C-873C-88AC8D56B8C5}"/>
                  </a:ext>
                </a:extLst>
              </p:cNvPr>
              <p:cNvSpPr>
                <a:spLocks noChangeShapeType="1"/>
              </p:cNvSpPr>
              <p:nvPr/>
            </p:nvSpPr>
            <p:spPr bwMode="auto">
              <a:xfrm flipH="1">
                <a:off x="3176588" y="4575175"/>
                <a:ext cx="44767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3" name="Line 21">
                <a:extLst>
                  <a:ext uri="{FF2B5EF4-FFF2-40B4-BE49-F238E27FC236}">
                    <a16:creationId xmlns:a16="http://schemas.microsoft.com/office/drawing/2014/main" id="{BB0980FA-87CB-8341-B0B2-8105DEF1CFDA}"/>
                  </a:ext>
                </a:extLst>
              </p:cNvPr>
              <p:cNvSpPr>
                <a:spLocks noChangeShapeType="1"/>
              </p:cNvSpPr>
              <p:nvPr/>
            </p:nvSpPr>
            <p:spPr bwMode="auto">
              <a:xfrm flipV="1">
                <a:off x="2562225" y="5322888"/>
                <a:ext cx="0" cy="3270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4" name="Text Box 22">
                <a:extLst>
                  <a:ext uri="{FF2B5EF4-FFF2-40B4-BE49-F238E27FC236}">
                    <a16:creationId xmlns:a16="http://schemas.microsoft.com/office/drawing/2014/main" id="{18E68048-CB9A-4C47-8C71-0B9556A30B6A}"/>
                  </a:ext>
                </a:extLst>
              </p:cNvPr>
              <p:cNvSpPr txBox="1">
                <a:spLocks noChangeArrowheads="1"/>
              </p:cNvSpPr>
              <p:nvPr/>
            </p:nvSpPr>
            <p:spPr bwMode="auto">
              <a:xfrm>
                <a:off x="2806700" y="3386138"/>
                <a:ext cx="1624163"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1a-2f-bb-76-09-ad</a:t>
                </a:r>
              </a:p>
            </p:txBody>
          </p:sp>
          <p:sp>
            <p:nvSpPr>
              <p:cNvPr id="15" name="Line 23">
                <a:extLst>
                  <a:ext uri="{FF2B5EF4-FFF2-40B4-BE49-F238E27FC236}">
                    <a16:creationId xmlns:a16="http://schemas.microsoft.com/office/drawing/2014/main" id="{A5A51FAA-C33D-FE4E-960B-3BB8BFF0C740}"/>
                  </a:ext>
                </a:extLst>
              </p:cNvPr>
              <p:cNvSpPr>
                <a:spLocks noChangeShapeType="1"/>
              </p:cNvSpPr>
              <p:nvPr/>
            </p:nvSpPr>
            <p:spPr bwMode="auto">
              <a:xfrm flipH="1" flipV="1">
                <a:off x="2678113" y="3538538"/>
                <a:ext cx="204787"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6" name="Line 24">
                <a:extLst>
                  <a:ext uri="{FF2B5EF4-FFF2-40B4-BE49-F238E27FC236}">
                    <a16:creationId xmlns:a16="http://schemas.microsoft.com/office/drawing/2014/main" id="{BDE52361-0BE7-A143-994C-3131A8D8B64B}"/>
                  </a:ext>
                </a:extLst>
              </p:cNvPr>
              <p:cNvSpPr>
                <a:spLocks noChangeShapeType="1"/>
              </p:cNvSpPr>
              <p:nvPr/>
            </p:nvSpPr>
            <p:spPr bwMode="auto">
              <a:xfrm flipV="1">
                <a:off x="3633788" y="4651375"/>
                <a:ext cx="0" cy="373063"/>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7" name="Text Box 25">
                <a:extLst>
                  <a:ext uri="{FF2B5EF4-FFF2-40B4-BE49-F238E27FC236}">
                    <a16:creationId xmlns:a16="http://schemas.microsoft.com/office/drawing/2014/main" id="{552FFAA0-AA14-8D46-A382-866472BB68D1}"/>
                  </a:ext>
                </a:extLst>
              </p:cNvPr>
              <p:cNvSpPr txBox="1">
                <a:spLocks noChangeArrowheads="1"/>
              </p:cNvSpPr>
              <p:nvPr/>
            </p:nvSpPr>
            <p:spPr bwMode="auto">
              <a:xfrm>
                <a:off x="3187700" y="4953000"/>
                <a:ext cx="1948961" cy="2931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58-23-d7-fa-20-b0</a:t>
                </a:r>
              </a:p>
            </p:txBody>
          </p:sp>
          <p:sp>
            <p:nvSpPr>
              <p:cNvPr id="18" name="Line 26">
                <a:extLst>
                  <a:ext uri="{FF2B5EF4-FFF2-40B4-BE49-F238E27FC236}">
                    <a16:creationId xmlns:a16="http://schemas.microsoft.com/office/drawing/2014/main" id="{199CE58C-F04A-D04C-8EC4-CEB90A79C068}"/>
                  </a:ext>
                </a:extLst>
              </p:cNvPr>
              <p:cNvSpPr>
                <a:spLocks noChangeShapeType="1"/>
              </p:cNvSpPr>
              <p:nvPr/>
            </p:nvSpPr>
            <p:spPr bwMode="auto">
              <a:xfrm flipH="1">
                <a:off x="2632075" y="5735638"/>
                <a:ext cx="246063"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9" name="Text Box 27">
                <a:extLst>
                  <a:ext uri="{FF2B5EF4-FFF2-40B4-BE49-F238E27FC236}">
                    <a16:creationId xmlns:a16="http://schemas.microsoft.com/office/drawing/2014/main" id="{F317F376-178D-0645-8574-08DE91BE001E}"/>
                  </a:ext>
                </a:extLst>
              </p:cNvPr>
              <p:cNvSpPr txBox="1">
                <a:spLocks noChangeArrowheads="1"/>
              </p:cNvSpPr>
              <p:nvPr/>
            </p:nvSpPr>
            <p:spPr bwMode="auto">
              <a:xfrm>
                <a:off x="2816225" y="5578475"/>
                <a:ext cx="1909874" cy="2931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rPr>
                  <a:t>0c-c4-11-6f-e3-98</a:t>
                </a:r>
              </a:p>
            </p:txBody>
          </p:sp>
          <p:sp>
            <p:nvSpPr>
              <p:cNvPr id="20" name="Line 28">
                <a:extLst>
                  <a:ext uri="{FF2B5EF4-FFF2-40B4-BE49-F238E27FC236}">
                    <a16:creationId xmlns:a16="http://schemas.microsoft.com/office/drawing/2014/main" id="{FF3D944F-9CD4-844D-A766-617A91156A16}"/>
                  </a:ext>
                </a:extLst>
              </p:cNvPr>
              <p:cNvSpPr>
                <a:spLocks noChangeShapeType="1"/>
              </p:cNvSpPr>
              <p:nvPr/>
            </p:nvSpPr>
            <p:spPr bwMode="auto">
              <a:xfrm flipV="1">
                <a:off x="1320800" y="4552950"/>
                <a:ext cx="0" cy="331788"/>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1" name="Text Box 30">
                <a:extLst>
                  <a:ext uri="{FF2B5EF4-FFF2-40B4-BE49-F238E27FC236}">
                    <a16:creationId xmlns:a16="http://schemas.microsoft.com/office/drawing/2014/main" id="{5D2E88E9-D60B-3848-9673-A6636EBF5593}"/>
                  </a:ext>
                </a:extLst>
              </p:cNvPr>
              <p:cNvSpPr txBox="1">
                <a:spLocks noChangeArrowheads="1"/>
              </p:cNvSpPr>
              <p:nvPr/>
            </p:nvSpPr>
            <p:spPr bwMode="auto">
              <a:xfrm>
                <a:off x="2012950" y="4430713"/>
                <a:ext cx="8191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mn-cs"/>
                  </a:rPr>
                  <a:t>   LAN</a:t>
                </a:r>
              </a:p>
            </p:txBody>
          </p:sp>
          <p:sp>
            <p:nvSpPr>
              <p:cNvPr id="22" name="Text Box 31">
                <a:extLst>
                  <a:ext uri="{FF2B5EF4-FFF2-40B4-BE49-F238E27FC236}">
                    <a16:creationId xmlns:a16="http://schemas.microsoft.com/office/drawing/2014/main" id="{CB18CDC2-EB95-EC42-A88D-58D212AEBCA9}"/>
                  </a:ext>
                </a:extLst>
              </p:cNvPr>
              <p:cNvSpPr txBox="1">
                <a:spLocks noChangeArrowheads="1"/>
              </p:cNvSpPr>
              <p:nvPr/>
            </p:nvSpPr>
            <p:spPr bwMode="auto">
              <a:xfrm>
                <a:off x="363538" y="3665539"/>
                <a:ext cx="1787214" cy="2931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C00000"/>
                    </a:solidFill>
                    <a:latin typeface="Arial" charset="0"/>
                    <a:cs typeface="+mn-cs"/>
                  </a:rPr>
                  <a:t>137.196.7</a:t>
                </a:r>
                <a:r>
                  <a:rPr lang="en-US" sz="1400" i="0" dirty="0">
                    <a:latin typeface="Arial" charset="0"/>
                    <a:cs typeface="+mn-cs"/>
                  </a:rPr>
                  <a:t>.23/24</a:t>
                </a:r>
              </a:p>
            </p:txBody>
          </p:sp>
          <p:sp>
            <p:nvSpPr>
              <p:cNvPr id="23" name="Line 32">
                <a:extLst>
                  <a:ext uri="{FF2B5EF4-FFF2-40B4-BE49-F238E27FC236}">
                    <a16:creationId xmlns:a16="http://schemas.microsoft.com/office/drawing/2014/main" id="{FA67A591-C75E-9041-BEF7-B8E9168317B0}"/>
                  </a:ext>
                </a:extLst>
              </p:cNvPr>
              <p:cNvSpPr>
                <a:spLocks noChangeShapeType="1"/>
              </p:cNvSpPr>
              <p:nvPr/>
            </p:nvSpPr>
            <p:spPr bwMode="auto">
              <a:xfrm>
                <a:off x="1009650" y="3921125"/>
                <a:ext cx="0" cy="246063"/>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4" name="Text Box 33">
                <a:extLst>
                  <a:ext uri="{FF2B5EF4-FFF2-40B4-BE49-F238E27FC236}">
                    <a16:creationId xmlns:a16="http://schemas.microsoft.com/office/drawing/2014/main" id="{5BCF3346-0429-A845-A117-B0637604155E}"/>
                  </a:ext>
                </a:extLst>
              </p:cNvPr>
              <p:cNvSpPr txBox="1">
                <a:spLocks noChangeArrowheads="1"/>
              </p:cNvSpPr>
              <p:nvPr/>
            </p:nvSpPr>
            <p:spPr bwMode="auto">
              <a:xfrm>
                <a:off x="667951" y="2914383"/>
                <a:ext cx="1771992" cy="2931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C00000"/>
                    </a:solidFill>
                    <a:latin typeface="Arial" charset="0"/>
                    <a:cs typeface="+mn-cs"/>
                  </a:rPr>
                  <a:t>137.196.7</a:t>
                </a:r>
                <a:r>
                  <a:rPr lang="en-US" sz="1400" i="0" dirty="0">
                    <a:latin typeface="Arial" charset="0"/>
                    <a:cs typeface="+mn-cs"/>
                  </a:rPr>
                  <a:t>.78/24</a:t>
                </a:r>
              </a:p>
            </p:txBody>
          </p:sp>
          <p:sp>
            <p:nvSpPr>
              <p:cNvPr id="25" name="Line 34">
                <a:extLst>
                  <a:ext uri="{FF2B5EF4-FFF2-40B4-BE49-F238E27FC236}">
                    <a16:creationId xmlns:a16="http://schemas.microsoft.com/office/drawing/2014/main" id="{31EE2991-C075-B249-AF3B-E82AA24D26F8}"/>
                  </a:ext>
                </a:extLst>
              </p:cNvPr>
              <p:cNvSpPr>
                <a:spLocks noChangeShapeType="1"/>
              </p:cNvSpPr>
              <p:nvPr/>
            </p:nvSpPr>
            <p:spPr bwMode="auto">
              <a:xfrm>
                <a:off x="2084905" y="3218522"/>
                <a:ext cx="202067" cy="7697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6" name="Line 35">
                <a:extLst>
                  <a:ext uri="{FF2B5EF4-FFF2-40B4-BE49-F238E27FC236}">
                    <a16:creationId xmlns:a16="http://schemas.microsoft.com/office/drawing/2014/main" id="{53F1759B-93A1-8943-B924-9DE03ACE9D0D}"/>
                  </a:ext>
                </a:extLst>
              </p:cNvPr>
              <p:cNvSpPr>
                <a:spLocks noChangeShapeType="1"/>
              </p:cNvSpPr>
              <p:nvPr/>
            </p:nvSpPr>
            <p:spPr bwMode="auto">
              <a:xfrm>
                <a:off x="3875428" y="4223500"/>
                <a:ext cx="79034" cy="143712"/>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7" name="Text Box 36">
                <a:extLst>
                  <a:ext uri="{FF2B5EF4-FFF2-40B4-BE49-F238E27FC236}">
                    <a16:creationId xmlns:a16="http://schemas.microsoft.com/office/drawing/2014/main" id="{DD3A16F7-8F09-BB45-8797-7BEBE4FC9EAB}"/>
                  </a:ext>
                </a:extLst>
              </p:cNvPr>
              <p:cNvSpPr txBox="1">
                <a:spLocks noChangeArrowheads="1"/>
              </p:cNvSpPr>
              <p:nvPr/>
            </p:nvSpPr>
            <p:spPr bwMode="auto">
              <a:xfrm>
                <a:off x="3257082" y="3974886"/>
                <a:ext cx="2086822" cy="2931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C00000"/>
                    </a:solidFill>
                    <a:latin typeface="Arial" charset="0"/>
                  </a:rPr>
                  <a:t>137.196.7</a:t>
                </a:r>
                <a:r>
                  <a:rPr lang="en-US" sz="1400" i="0" dirty="0">
                    <a:latin typeface="Arial" charset="0"/>
                  </a:rPr>
                  <a:t>.14/24</a:t>
                </a:r>
              </a:p>
            </p:txBody>
          </p:sp>
          <p:sp>
            <p:nvSpPr>
              <p:cNvPr id="28" name="Line 38">
                <a:extLst>
                  <a:ext uri="{FF2B5EF4-FFF2-40B4-BE49-F238E27FC236}">
                    <a16:creationId xmlns:a16="http://schemas.microsoft.com/office/drawing/2014/main" id="{76D6CBF3-DB1B-4743-A09E-D9B2E5808119}"/>
                  </a:ext>
                </a:extLst>
              </p:cNvPr>
              <p:cNvSpPr>
                <a:spLocks noChangeShapeType="1"/>
              </p:cNvSpPr>
              <p:nvPr/>
            </p:nvSpPr>
            <p:spPr bwMode="auto">
              <a:xfrm>
                <a:off x="2136775" y="6002338"/>
                <a:ext cx="231775"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9" name="Text Box 39">
                <a:extLst>
                  <a:ext uri="{FF2B5EF4-FFF2-40B4-BE49-F238E27FC236}">
                    <a16:creationId xmlns:a16="http://schemas.microsoft.com/office/drawing/2014/main" id="{DB5760A3-824E-BA4A-B376-210509717A31}"/>
                  </a:ext>
                </a:extLst>
              </p:cNvPr>
              <p:cNvSpPr txBox="1">
                <a:spLocks noChangeArrowheads="1"/>
              </p:cNvSpPr>
              <p:nvPr/>
            </p:nvSpPr>
            <p:spPr bwMode="auto">
              <a:xfrm>
                <a:off x="649483" y="5865771"/>
                <a:ext cx="1755617" cy="2931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C00000"/>
                    </a:solidFill>
                    <a:latin typeface="Arial" charset="0"/>
                    <a:cs typeface="+mn-cs"/>
                  </a:rPr>
                  <a:t>137.196.7</a:t>
                </a:r>
                <a:r>
                  <a:rPr lang="en-US" sz="1400" i="0" dirty="0">
                    <a:latin typeface="Arial" charset="0"/>
                    <a:cs typeface="+mn-cs"/>
                  </a:rPr>
                  <a:t>.88</a:t>
                </a:r>
              </a:p>
            </p:txBody>
          </p:sp>
          <p:sp>
            <p:nvSpPr>
              <p:cNvPr id="30" name="Rectangle 43">
                <a:extLst>
                  <a:ext uri="{FF2B5EF4-FFF2-40B4-BE49-F238E27FC236}">
                    <a16:creationId xmlns:a16="http://schemas.microsoft.com/office/drawing/2014/main" id="{A37D1790-8C9C-484C-B5F8-75CFEF200A55}"/>
                  </a:ext>
                </a:extLst>
              </p:cNvPr>
              <p:cNvSpPr>
                <a:spLocks noChangeArrowheads="1"/>
              </p:cNvSpPr>
              <p:nvPr/>
            </p:nvSpPr>
            <p:spPr bwMode="auto">
              <a:xfrm rot="-5400000">
                <a:off x="3659982" y="4482306"/>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31" name="Group 44">
                <a:extLst>
                  <a:ext uri="{FF2B5EF4-FFF2-40B4-BE49-F238E27FC236}">
                    <a16:creationId xmlns:a16="http://schemas.microsoft.com/office/drawing/2014/main" id="{97081D90-5F2B-B243-B1BD-7BD1F249D686}"/>
                  </a:ext>
                </a:extLst>
              </p:cNvPr>
              <p:cNvGrpSpPr>
                <a:grpSpLocks/>
              </p:cNvGrpSpPr>
              <p:nvPr/>
            </p:nvGrpSpPr>
            <p:grpSpPr bwMode="auto">
              <a:xfrm>
                <a:off x="3562350" y="4357688"/>
                <a:ext cx="598488" cy="520700"/>
                <a:chOff x="-44" y="1473"/>
                <a:chExt cx="981" cy="1105"/>
              </a:xfrm>
            </p:grpSpPr>
            <p:pic>
              <p:nvPicPr>
                <p:cNvPr id="46" name="Picture 45" descr="desktop_computer_stylized_medium">
                  <a:extLst>
                    <a:ext uri="{FF2B5EF4-FFF2-40B4-BE49-F238E27FC236}">
                      <a16:creationId xmlns:a16="http://schemas.microsoft.com/office/drawing/2014/main" id="{0F78CB61-5D69-6C46-8F64-7FB0F01AE6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7" name="Freeform 46">
                  <a:extLst>
                    <a:ext uri="{FF2B5EF4-FFF2-40B4-BE49-F238E27FC236}">
                      <a16:creationId xmlns:a16="http://schemas.microsoft.com/office/drawing/2014/main" id="{5C4069C8-C624-E74D-9EF6-99A64A205C3B}"/>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32" name="Group 47">
                <a:extLst>
                  <a:ext uri="{FF2B5EF4-FFF2-40B4-BE49-F238E27FC236}">
                    <a16:creationId xmlns:a16="http://schemas.microsoft.com/office/drawing/2014/main" id="{86A69CDE-6B75-3A48-96F7-DD2E2C50343A}"/>
                  </a:ext>
                </a:extLst>
              </p:cNvPr>
              <p:cNvGrpSpPr>
                <a:grpSpLocks/>
              </p:cNvGrpSpPr>
              <p:nvPr/>
            </p:nvGrpSpPr>
            <p:grpSpPr bwMode="auto">
              <a:xfrm>
                <a:off x="657225" y="4160838"/>
                <a:ext cx="709613" cy="520700"/>
                <a:chOff x="267" y="2244"/>
                <a:chExt cx="581" cy="415"/>
              </a:xfrm>
            </p:grpSpPr>
            <p:sp>
              <p:nvSpPr>
                <p:cNvPr id="42" name="Rectangle 48">
                  <a:extLst>
                    <a:ext uri="{FF2B5EF4-FFF2-40B4-BE49-F238E27FC236}">
                      <a16:creationId xmlns:a16="http://schemas.microsoft.com/office/drawing/2014/main" id="{D1786FB5-064F-5F43-AA6F-845729F5D5A2}"/>
                    </a:ext>
                  </a:extLst>
                </p:cNvPr>
                <p:cNvSpPr>
                  <a:spLocks noChangeArrowheads="1"/>
                </p:cNvSpPr>
                <p:nvPr/>
              </p:nvSpPr>
              <p:spPr bwMode="auto">
                <a:xfrm rot="-5400000">
                  <a:off x="717" y="2400"/>
                  <a:ext cx="101"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43" name="Group 49">
                  <a:extLst>
                    <a:ext uri="{FF2B5EF4-FFF2-40B4-BE49-F238E27FC236}">
                      <a16:creationId xmlns:a16="http://schemas.microsoft.com/office/drawing/2014/main" id="{656C37C3-82C1-724A-A448-C44FB9A41D30}"/>
                    </a:ext>
                  </a:extLst>
                </p:cNvPr>
                <p:cNvGrpSpPr>
                  <a:grpSpLocks/>
                </p:cNvGrpSpPr>
                <p:nvPr/>
              </p:nvGrpSpPr>
              <p:grpSpPr bwMode="auto">
                <a:xfrm>
                  <a:off x="267" y="2244"/>
                  <a:ext cx="512" cy="415"/>
                  <a:chOff x="-44" y="1473"/>
                  <a:chExt cx="981" cy="1105"/>
                </a:xfrm>
              </p:grpSpPr>
              <p:pic>
                <p:nvPicPr>
                  <p:cNvPr id="44" name="Picture 50" descr="desktop_computer_stylized_medium">
                    <a:extLst>
                      <a:ext uri="{FF2B5EF4-FFF2-40B4-BE49-F238E27FC236}">
                        <a16:creationId xmlns:a16="http://schemas.microsoft.com/office/drawing/2014/main" id="{8A268560-E264-E04F-A2AB-2704991A6E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5" name="Freeform 51">
                    <a:extLst>
                      <a:ext uri="{FF2B5EF4-FFF2-40B4-BE49-F238E27FC236}">
                        <a16:creationId xmlns:a16="http://schemas.microsoft.com/office/drawing/2014/main" id="{22134382-90C7-6146-B0DB-A04DB8F0F807}"/>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pSp>
            <p:nvGrpSpPr>
              <p:cNvPr id="33" name="Group 52">
                <a:extLst>
                  <a:ext uri="{FF2B5EF4-FFF2-40B4-BE49-F238E27FC236}">
                    <a16:creationId xmlns:a16="http://schemas.microsoft.com/office/drawing/2014/main" id="{8E942DC7-1284-C146-BEFF-38255C5AD05B}"/>
                  </a:ext>
                </a:extLst>
              </p:cNvPr>
              <p:cNvGrpSpPr>
                <a:grpSpLocks/>
              </p:cNvGrpSpPr>
              <p:nvPr/>
            </p:nvGrpSpPr>
            <p:grpSpPr bwMode="auto">
              <a:xfrm>
                <a:off x="2157413" y="3048000"/>
                <a:ext cx="631825" cy="554038"/>
                <a:chOff x="1745" y="1276"/>
                <a:chExt cx="512" cy="489"/>
              </a:xfrm>
            </p:grpSpPr>
            <p:sp>
              <p:nvSpPr>
                <p:cNvPr id="38" name="Rectangle 53">
                  <a:extLst>
                    <a:ext uri="{FF2B5EF4-FFF2-40B4-BE49-F238E27FC236}">
                      <a16:creationId xmlns:a16="http://schemas.microsoft.com/office/drawing/2014/main" id="{A6A9189D-2285-1C48-AA3E-1063B850005A}"/>
                    </a:ext>
                  </a:extLst>
                </p:cNvPr>
                <p:cNvSpPr>
                  <a:spLocks noChangeArrowheads="1"/>
                </p:cNvSpPr>
                <p:nvPr/>
              </p:nvSpPr>
              <p:spPr bwMode="auto">
                <a:xfrm>
                  <a:off x="2040" y="1604"/>
                  <a:ext cx="100"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39" name="Group 54">
                  <a:extLst>
                    <a:ext uri="{FF2B5EF4-FFF2-40B4-BE49-F238E27FC236}">
                      <a16:creationId xmlns:a16="http://schemas.microsoft.com/office/drawing/2014/main" id="{807BC566-B290-AC42-9214-AE624E203A9D}"/>
                    </a:ext>
                  </a:extLst>
                </p:cNvPr>
                <p:cNvGrpSpPr>
                  <a:grpSpLocks/>
                </p:cNvGrpSpPr>
                <p:nvPr/>
              </p:nvGrpSpPr>
              <p:grpSpPr bwMode="auto">
                <a:xfrm>
                  <a:off x="1745" y="1276"/>
                  <a:ext cx="512" cy="415"/>
                  <a:chOff x="-44" y="1473"/>
                  <a:chExt cx="981" cy="1105"/>
                </a:xfrm>
              </p:grpSpPr>
              <p:pic>
                <p:nvPicPr>
                  <p:cNvPr id="40" name="Picture 55" descr="desktop_computer_stylized_medium">
                    <a:extLst>
                      <a:ext uri="{FF2B5EF4-FFF2-40B4-BE49-F238E27FC236}">
                        <a16:creationId xmlns:a16="http://schemas.microsoft.com/office/drawing/2014/main" id="{F93B2E14-58C7-AA49-98F5-39FB14BE782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 name="Freeform 56">
                    <a:extLst>
                      <a:ext uri="{FF2B5EF4-FFF2-40B4-BE49-F238E27FC236}">
                        <a16:creationId xmlns:a16="http://schemas.microsoft.com/office/drawing/2014/main" id="{F58C92FC-12C5-0149-A217-A8A9ABA6011D}"/>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sp>
            <p:nvSpPr>
              <p:cNvPr id="34" name="Rectangle 58">
                <a:extLst>
                  <a:ext uri="{FF2B5EF4-FFF2-40B4-BE49-F238E27FC236}">
                    <a16:creationId xmlns:a16="http://schemas.microsoft.com/office/drawing/2014/main" id="{F5C96FAA-F18C-F04A-B677-8DF212B47094}"/>
                  </a:ext>
                </a:extLst>
              </p:cNvPr>
              <p:cNvSpPr>
                <a:spLocks noChangeArrowheads="1"/>
              </p:cNvSpPr>
              <p:nvPr/>
            </p:nvSpPr>
            <p:spPr bwMode="auto">
              <a:xfrm>
                <a:off x="2501900" y="5645150"/>
                <a:ext cx="123825" cy="1825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35" name="Group 59">
                <a:extLst>
                  <a:ext uri="{FF2B5EF4-FFF2-40B4-BE49-F238E27FC236}">
                    <a16:creationId xmlns:a16="http://schemas.microsoft.com/office/drawing/2014/main" id="{9159FB10-BFC6-444D-A747-C90689DE822E}"/>
                  </a:ext>
                </a:extLst>
              </p:cNvPr>
              <p:cNvGrpSpPr>
                <a:grpSpLocks/>
              </p:cNvGrpSpPr>
              <p:nvPr/>
            </p:nvGrpSpPr>
            <p:grpSpPr bwMode="auto">
              <a:xfrm>
                <a:off x="2166938" y="5784850"/>
                <a:ext cx="584200" cy="469900"/>
                <a:chOff x="-44" y="1473"/>
                <a:chExt cx="981" cy="1105"/>
              </a:xfrm>
            </p:grpSpPr>
            <p:pic>
              <p:nvPicPr>
                <p:cNvPr id="36" name="Picture 60" descr="desktop_computer_stylized_medium">
                  <a:extLst>
                    <a:ext uri="{FF2B5EF4-FFF2-40B4-BE49-F238E27FC236}">
                      <a16:creationId xmlns:a16="http://schemas.microsoft.com/office/drawing/2014/main" id="{DE1FD510-18F5-DA40-9C68-A55C03D642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 name="Freeform 61">
                  <a:extLst>
                    <a:ext uri="{FF2B5EF4-FFF2-40B4-BE49-F238E27FC236}">
                      <a16:creationId xmlns:a16="http://schemas.microsoft.com/office/drawing/2014/main" id="{983ACB1D-B2B4-3344-9BCB-B059751905C7}"/>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pSp>
      <p:sp>
        <p:nvSpPr>
          <p:cNvPr id="94" name="Rectangle 93">
            <a:extLst>
              <a:ext uri="{FF2B5EF4-FFF2-40B4-BE49-F238E27FC236}">
                <a16:creationId xmlns:a16="http://schemas.microsoft.com/office/drawing/2014/main" id="{13416B97-0F63-BD43-B4EC-F1B6071DF153}"/>
              </a:ext>
            </a:extLst>
          </p:cNvPr>
          <p:cNvSpPr/>
          <p:nvPr/>
        </p:nvSpPr>
        <p:spPr bwMode="auto">
          <a:xfrm>
            <a:off x="5335808" y="5454754"/>
            <a:ext cx="1517056" cy="463161"/>
          </a:xfrm>
          <a:prstGeom prst="rect">
            <a:avLst/>
          </a:prstGeom>
          <a:noFill/>
          <a:ln w="38100">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8E75E5B5-119C-3147-818C-BD440439FF53}"/>
              </a:ext>
            </a:extLst>
          </p:cNvPr>
          <p:cNvSpPr/>
          <p:nvPr/>
        </p:nvSpPr>
        <p:spPr bwMode="auto">
          <a:xfrm>
            <a:off x="873303" y="2714051"/>
            <a:ext cx="1414256" cy="493776"/>
          </a:xfrm>
          <a:prstGeom prst="rect">
            <a:avLst/>
          </a:prstGeom>
          <a:noFill/>
          <a:ln w="38100">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92D050"/>
              </a:solidFill>
            </a:endParaRPr>
          </a:p>
        </p:txBody>
      </p:sp>
      <p:cxnSp>
        <p:nvCxnSpPr>
          <p:cNvPr id="66" name="Straight Arrow Connector 65">
            <a:extLst>
              <a:ext uri="{FF2B5EF4-FFF2-40B4-BE49-F238E27FC236}">
                <a16:creationId xmlns:a16="http://schemas.microsoft.com/office/drawing/2014/main" id="{CD171DA0-AE98-DE49-BBBD-25E05B4E7787}"/>
              </a:ext>
            </a:extLst>
          </p:cNvPr>
          <p:cNvCxnSpPr>
            <a:cxnSpLocks/>
          </p:cNvCxnSpPr>
          <p:nvPr/>
        </p:nvCxnSpPr>
        <p:spPr bwMode="auto">
          <a:xfrm flipH="1">
            <a:off x="1811053" y="1107440"/>
            <a:ext cx="3431507" cy="2336981"/>
          </a:xfrm>
          <a:prstGeom prst="straightConnector1">
            <a:avLst/>
          </a:prstGeom>
          <a:solidFill>
            <a:schemeClr val="accent1"/>
          </a:solidFill>
          <a:ln w="9525"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5" name="Straight Arrow Connector 74">
            <a:extLst>
              <a:ext uri="{FF2B5EF4-FFF2-40B4-BE49-F238E27FC236}">
                <a16:creationId xmlns:a16="http://schemas.microsoft.com/office/drawing/2014/main" id="{4340472A-54B6-D54A-AA55-1B628B8E1011}"/>
              </a:ext>
            </a:extLst>
          </p:cNvPr>
          <p:cNvCxnSpPr>
            <a:cxnSpLocks/>
          </p:cNvCxnSpPr>
          <p:nvPr/>
        </p:nvCxnSpPr>
        <p:spPr bwMode="auto">
          <a:xfrm flipH="1">
            <a:off x="1885551" y="1422400"/>
            <a:ext cx="227729" cy="1202848"/>
          </a:xfrm>
          <a:prstGeom prst="straightConnector1">
            <a:avLst/>
          </a:prstGeom>
          <a:ln>
            <a:solidFill>
              <a:schemeClr val="accent5">
                <a:lumMod val="75000"/>
              </a:schemeClr>
            </a:solidFill>
            <a:headEnd type="none" w="med" len="med"/>
            <a:tailEnd type="triangle"/>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5"/>
          </a:lnRef>
          <a:fillRef idx="0">
            <a:schemeClr val="accent5"/>
          </a:fillRef>
          <a:effectRef idx="0">
            <a:schemeClr val="accent5"/>
          </a:effectRef>
          <a:fontRef idx="minor">
            <a:schemeClr val="tx1"/>
          </a:fontRef>
        </p:style>
      </p:cxnSp>
      <p:cxnSp>
        <p:nvCxnSpPr>
          <p:cNvPr id="98" name="Straight Arrow Connector 97">
            <a:extLst>
              <a:ext uri="{FF2B5EF4-FFF2-40B4-BE49-F238E27FC236}">
                <a16:creationId xmlns:a16="http://schemas.microsoft.com/office/drawing/2014/main" id="{CDA2998C-2BB4-0E41-9E8C-7F63803ECE45}"/>
              </a:ext>
            </a:extLst>
          </p:cNvPr>
          <p:cNvCxnSpPr>
            <a:cxnSpLocks/>
          </p:cNvCxnSpPr>
          <p:nvPr/>
        </p:nvCxnSpPr>
        <p:spPr bwMode="auto">
          <a:xfrm>
            <a:off x="2336800" y="1402080"/>
            <a:ext cx="3311788" cy="3880828"/>
          </a:xfrm>
          <a:prstGeom prst="straightConnector1">
            <a:avLst/>
          </a:prstGeom>
          <a:ln>
            <a:solidFill>
              <a:schemeClr val="accent5">
                <a:lumMod val="75000"/>
              </a:schemeClr>
            </a:solidFill>
            <a:headEnd type="none" w="med" len="med"/>
            <a:tailEnd type="triangle"/>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5"/>
          </a:lnRef>
          <a:fillRef idx="0">
            <a:schemeClr val="accent5"/>
          </a:fillRef>
          <a:effectRef idx="0">
            <a:schemeClr val="accent5"/>
          </a:effectRef>
          <a:fontRef idx="minor">
            <a:schemeClr val="tx1"/>
          </a:fontRef>
        </p:style>
      </p:cxnSp>
      <p:cxnSp>
        <p:nvCxnSpPr>
          <p:cNvPr id="103" name="Straight Arrow Connector 102">
            <a:extLst>
              <a:ext uri="{FF2B5EF4-FFF2-40B4-BE49-F238E27FC236}">
                <a16:creationId xmlns:a16="http://schemas.microsoft.com/office/drawing/2014/main" id="{31DA1433-5E76-CD45-B54C-E02FAA8E4382}"/>
              </a:ext>
            </a:extLst>
          </p:cNvPr>
          <p:cNvCxnSpPr>
            <a:cxnSpLocks/>
          </p:cNvCxnSpPr>
          <p:nvPr/>
        </p:nvCxnSpPr>
        <p:spPr bwMode="auto">
          <a:xfrm flipH="1">
            <a:off x="4286830" y="1097280"/>
            <a:ext cx="1037010" cy="2632604"/>
          </a:xfrm>
          <a:prstGeom prst="straightConnector1">
            <a:avLst/>
          </a:prstGeom>
          <a:solidFill>
            <a:schemeClr val="accent1"/>
          </a:solidFill>
          <a:ln w="9525"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4" name="Straight Connector 73">
            <a:extLst>
              <a:ext uri="{FF2B5EF4-FFF2-40B4-BE49-F238E27FC236}">
                <a16:creationId xmlns:a16="http://schemas.microsoft.com/office/drawing/2014/main" id="{6D2D0446-55C7-8045-AFB2-8EB2D8F3056B}"/>
              </a:ext>
            </a:extLst>
          </p:cNvPr>
          <p:cNvCxnSpPr/>
          <p:nvPr/>
        </p:nvCxnSpPr>
        <p:spPr bwMode="auto">
          <a:xfrm>
            <a:off x="942597" y="3068092"/>
            <a:ext cx="762000" cy="0"/>
          </a:xfrm>
          <a:prstGeom prst="line">
            <a:avLst/>
          </a:prstGeom>
          <a:ln>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E9A5449-FB60-3844-A413-28A272BFD314}"/>
              </a:ext>
            </a:extLst>
          </p:cNvPr>
          <p:cNvCxnSpPr>
            <a:cxnSpLocks/>
          </p:cNvCxnSpPr>
          <p:nvPr/>
        </p:nvCxnSpPr>
        <p:spPr bwMode="auto">
          <a:xfrm>
            <a:off x="5445760" y="5811520"/>
            <a:ext cx="863600" cy="0"/>
          </a:xfrm>
          <a:prstGeom prst="line">
            <a:avLst/>
          </a:prstGeom>
          <a:ln>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FFE25473-EFE3-3D47-A5BF-27AF89F24467}"/>
              </a:ext>
            </a:extLst>
          </p:cNvPr>
          <p:cNvCxnSpPr/>
          <p:nvPr/>
        </p:nvCxnSpPr>
        <p:spPr bwMode="auto">
          <a:xfrm>
            <a:off x="670560" y="3840480"/>
            <a:ext cx="762000" cy="0"/>
          </a:xfrm>
          <a:prstGeom prst="line">
            <a:avLst/>
          </a:prstGeom>
          <a:ln>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ACF46C83-05CD-B949-A695-53979776BC24}"/>
              </a:ext>
            </a:extLst>
          </p:cNvPr>
          <p:cNvCxnSpPr/>
          <p:nvPr/>
        </p:nvCxnSpPr>
        <p:spPr bwMode="auto">
          <a:xfrm>
            <a:off x="3108960" y="4165600"/>
            <a:ext cx="762000" cy="0"/>
          </a:xfrm>
          <a:prstGeom prst="line">
            <a:avLst/>
          </a:prstGeom>
          <a:ln>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7037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subTnLst>
                                    <p:set>
                                      <p:cBhvr override="childStyle">
                                        <p:cTn dur="1" fill="hold" display="0" masterRel="nextClick" afterEffect="1"/>
                                        <p:tgtEl>
                                          <p:spTgt spid="66"/>
                                        </p:tgtEl>
                                        <p:attrNameLst>
                                          <p:attrName>style.visibility</p:attrName>
                                        </p:attrNameLst>
                                      </p:cBhvr>
                                      <p:to>
                                        <p:strVal val="hidden"/>
                                      </p:to>
                                    </p:set>
                                  </p:subTnLst>
                                </p:cTn>
                              </p:par>
                              <p:par>
                                <p:cTn id="9" presetID="1" presetClass="entr" presetSubtype="0" fill="hold" nodeType="withEffect">
                                  <p:stCondLst>
                                    <p:cond delay="0"/>
                                  </p:stCondLst>
                                  <p:childTnLst>
                                    <p:set>
                                      <p:cBhvr>
                                        <p:cTn id="10" dur="1" fill="hold">
                                          <p:stCondLst>
                                            <p:cond delay="0"/>
                                          </p:stCondLst>
                                        </p:cTn>
                                        <p:tgtEl>
                                          <p:spTgt spid="103"/>
                                        </p:tgtEl>
                                        <p:attrNameLst>
                                          <p:attrName>style.visibility</p:attrName>
                                        </p:attrNameLst>
                                      </p:cBhvr>
                                      <p:to>
                                        <p:strVal val="visible"/>
                                      </p:to>
                                    </p:set>
                                  </p:childTnLst>
                                  <p:subTnLst>
                                    <p:set>
                                      <p:cBhvr override="childStyle">
                                        <p:cTn dur="1" fill="hold" display="0" masterRel="nextClick" afterEffect="1"/>
                                        <p:tgtEl>
                                          <p:spTgt spid="103"/>
                                        </p:tgtEl>
                                        <p:attrNameLst>
                                          <p:attrName>style.visibility</p:attrName>
                                        </p:attrNameLst>
                                      </p:cBhvr>
                                      <p:to>
                                        <p:strVal val="hidden"/>
                                      </p:to>
                                    </p:set>
                                  </p:subTnLst>
                                </p:cTn>
                              </p:par>
                              <p:par>
                                <p:cTn id="11" presetID="1" presetClass="entr" presetSubtype="0" fill="hold" nodeType="withEffect">
                                  <p:stCondLst>
                                    <p:cond delay="0"/>
                                  </p:stCondLst>
                                  <p:childTnLst>
                                    <p:set>
                                      <p:cBhvr>
                                        <p:cTn id="12" dur="1" fill="hold">
                                          <p:stCondLst>
                                            <p:cond delay="0"/>
                                          </p:stCondLst>
                                        </p:cTn>
                                        <p:tgtEl>
                                          <p:spTgt spid="10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7"/>
                                        </p:tgtEl>
                                        <p:attrNameLst>
                                          <p:attrName>style.visibility</p:attrName>
                                        </p:attrNameLst>
                                      </p:cBhvr>
                                      <p:to>
                                        <p:strVal val="visible"/>
                                      </p:to>
                                    </p:set>
                                  </p:childTnLst>
                                  <p:subTnLst>
                                    <p:set>
                                      <p:cBhvr override="childStyle">
                                        <p:cTn dur="1" fill="hold" display="0" masterRel="nextClick" afterEffect="1"/>
                                        <p:tgtEl>
                                          <p:spTgt spid="97"/>
                                        </p:tgtEl>
                                        <p:attrNameLst>
                                          <p:attrName>style.visibility</p:attrName>
                                        </p:attrNameLst>
                                      </p:cBhvr>
                                      <p:to>
                                        <p:strVal val="hidden"/>
                                      </p:to>
                                    </p:set>
                                  </p:subTnLst>
                                </p:cTn>
                              </p:par>
                              <p:par>
                                <p:cTn id="19" presetID="1" presetClass="entr" presetSubtype="0" fill="hold" grpId="0" nodeType="withEffect">
                                  <p:stCondLst>
                                    <p:cond delay="0"/>
                                  </p:stCondLst>
                                  <p:childTnLst>
                                    <p:set>
                                      <p:cBhvr>
                                        <p:cTn id="20" dur="1" fill="hold">
                                          <p:stCondLst>
                                            <p:cond delay="0"/>
                                          </p:stCondLst>
                                        </p:cTn>
                                        <p:tgtEl>
                                          <p:spTgt spid="94"/>
                                        </p:tgtEl>
                                        <p:attrNameLst>
                                          <p:attrName>style.visibility</p:attrName>
                                        </p:attrNameLst>
                                      </p:cBhvr>
                                      <p:to>
                                        <p:strVal val="visible"/>
                                      </p:to>
                                    </p:set>
                                  </p:childTnLst>
                                  <p:subTnLst>
                                    <p:set>
                                      <p:cBhvr override="childStyle">
                                        <p:cTn dur="1" fill="hold" display="0" masterRel="nextClick" afterEffect="1"/>
                                        <p:tgtEl>
                                          <p:spTgt spid="94"/>
                                        </p:tgtEl>
                                        <p:attrNameLst>
                                          <p:attrName>style.visibility</p:attrName>
                                        </p:attrNameLst>
                                      </p:cBhvr>
                                      <p:to>
                                        <p:strVal val="hidden"/>
                                      </p:to>
                                    </p:set>
                                  </p:subTnLst>
                                </p:cTn>
                              </p:par>
                              <p:par>
                                <p:cTn id="21" presetID="1" presetClass="entr" presetSubtype="0" fill="hold" nodeType="with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subTnLst>
                                    <p:set>
                                      <p:cBhvr override="childStyle">
                                        <p:cTn dur="1" fill="hold" display="0" masterRel="nextClick" afterEffect="1"/>
                                        <p:tgtEl>
                                          <p:spTgt spid="75"/>
                                        </p:tgtEl>
                                        <p:attrNameLst>
                                          <p:attrName>style.visibility</p:attrName>
                                        </p:attrNameLst>
                                      </p:cBhvr>
                                      <p:to>
                                        <p:strVal val="hidden"/>
                                      </p:to>
                                    </p:set>
                                  </p:subTnLst>
                                </p:cTn>
                              </p:par>
                              <p:par>
                                <p:cTn id="27" presetID="1" presetClass="entr" presetSubtype="0" fill="hold" nodeType="withEffect">
                                  <p:stCondLst>
                                    <p:cond delay="0"/>
                                  </p:stCondLst>
                                  <p:childTnLst>
                                    <p:set>
                                      <p:cBhvr>
                                        <p:cTn id="28" dur="1" fill="hold">
                                          <p:stCondLst>
                                            <p:cond delay="0"/>
                                          </p:stCondLst>
                                        </p:cTn>
                                        <p:tgtEl>
                                          <p:spTgt spid="98"/>
                                        </p:tgtEl>
                                        <p:attrNameLst>
                                          <p:attrName>style.visibility</p:attrName>
                                        </p:attrNameLst>
                                      </p:cBhvr>
                                      <p:to>
                                        <p:strVal val="visible"/>
                                      </p:to>
                                    </p:set>
                                  </p:childTnLst>
                                  <p:subTnLst>
                                    <p:set>
                                      <p:cBhvr override="childStyle">
                                        <p:cTn dur="1" fill="hold" display="0" masterRel="nextClick" afterEffect="1"/>
                                        <p:tgtEl>
                                          <p:spTgt spid="98"/>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9">
                                            <p:txEl>
                                              <p:pRg st="3" end="3"/>
                                            </p:txEl>
                                          </p:spTgt>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6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A6B2A-7C12-7A44-8A93-01FF9F5019A4}"/>
              </a:ext>
            </a:extLst>
          </p:cNvPr>
          <p:cNvSpPr>
            <a:spLocks noGrp="1"/>
          </p:cNvSpPr>
          <p:nvPr>
            <p:ph type="title"/>
          </p:nvPr>
        </p:nvSpPr>
        <p:spPr>
          <a:xfrm>
            <a:off x="244642" y="0"/>
            <a:ext cx="7772400" cy="590474"/>
          </a:xfrm>
        </p:spPr>
        <p:txBody>
          <a:bodyPr/>
          <a:lstStyle/>
          <a:p>
            <a:r>
              <a:rPr lang="en-US" dirty="0"/>
              <a:t>Remote devices</a:t>
            </a:r>
          </a:p>
        </p:txBody>
      </p:sp>
      <p:sp>
        <p:nvSpPr>
          <p:cNvPr id="4" name="Footer Placeholder 3">
            <a:extLst>
              <a:ext uri="{FF2B5EF4-FFF2-40B4-BE49-F238E27FC236}">
                <a16:creationId xmlns:a16="http://schemas.microsoft.com/office/drawing/2014/main" id="{2D0D21D4-315E-B642-951F-C68EEEEF0B0D}"/>
              </a:ext>
            </a:extLst>
          </p:cNvPr>
          <p:cNvSpPr>
            <a:spLocks noGrp="1"/>
          </p:cNvSpPr>
          <p:nvPr>
            <p:ph type="ftr" sz="quarter" idx="11"/>
          </p:nvPr>
        </p:nvSpPr>
        <p:spPr/>
        <p:txBody>
          <a:bodyPr/>
          <a:lstStyle/>
          <a:p>
            <a:pPr>
              <a:defRPr/>
            </a:pPr>
            <a:r>
              <a:rPr lang="en-US"/>
              <a:t>Data Link Layer</a:t>
            </a:r>
            <a:endParaRPr lang="en-US" dirty="0"/>
          </a:p>
        </p:txBody>
      </p:sp>
      <p:sp>
        <p:nvSpPr>
          <p:cNvPr id="5" name="Slide Number Placeholder 4">
            <a:extLst>
              <a:ext uri="{FF2B5EF4-FFF2-40B4-BE49-F238E27FC236}">
                <a16:creationId xmlns:a16="http://schemas.microsoft.com/office/drawing/2014/main" id="{258B9017-901B-FE44-90A4-0CBB5AA2BD88}"/>
              </a:ext>
            </a:extLst>
          </p:cNvPr>
          <p:cNvSpPr>
            <a:spLocks noGrp="1"/>
          </p:cNvSpPr>
          <p:nvPr>
            <p:ph type="sldNum" sz="quarter" idx="12"/>
          </p:nvPr>
        </p:nvSpPr>
        <p:spPr/>
        <p:txBody>
          <a:bodyPr/>
          <a:lstStyle/>
          <a:p>
            <a:pPr>
              <a:defRPr/>
            </a:pPr>
            <a:r>
              <a:rPr lang="en-US"/>
              <a:t>5-</a:t>
            </a:r>
            <a:fld id="{D0626857-DD43-9D46-91D4-DEBFBA1258D1}" type="slidenum">
              <a:rPr lang="en-US" smtClean="0"/>
              <a:pPr>
                <a:defRPr/>
              </a:pPr>
              <a:t>38</a:t>
            </a:fld>
            <a:endParaRPr lang="en-US" dirty="0"/>
          </a:p>
        </p:txBody>
      </p:sp>
      <p:grpSp>
        <p:nvGrpSpPr>
          <p:cNvPr id="6" name="Group 5">
            <a:extLst>
              <a:ext uri="{FF2B5EF4-FFF2-40B4-BE49-F238E27FC236}">
                <a16:creationId xmlns:a16="http://schemas.microsoft.com/office/drawing/2014/main" id="{231BC589-4030-1342-98BA-D6B7B00251F1}"/>
              </a:ext>
            </a:extLst>
          </p:cNvPr>
          <p:cNvGrpSpPr/>
          <p:nvPr/>
        </p:nvGrpSpPr>
        <p:grpSpPr>
          <a:xfrm>
            <a:off x="475488" y="2143704"/>
            <a:ext cx="3871048" cy="3445226"/>
            <a:chOff x="1572154" y="2651368"/>
            <a:chExt cx="4645176" cy="3281649"/>
          </a:xfrm>
        </p:grpSpPr>
        <p:sp>
          <p:nvSpPr>
            <p:cNvPr id="7" name="Text Box 29">
              <a:extLst>
                <a:ext uri="{FF2B5EF4-FFF2-40B4-BE49-F238E27FC236}">
                  <a16:creationId xmlns:a16="http://schemas.microsoft.com/office/drawing/2014/main" id="{F2E7DB2C-3CF2-304A-B1B3-C2E978165488}"/>
                </a:ext>
              </a:extLst>
            </p:cNvPr>
            <p:cNvSpPr txBox="1">
              <a:spLocks noChangeArrowheads="1"/>
            </p:cNvSpPr>
            <p:nvPr/>
          </p:nvSpPr>
          <p:spPr bwMode="auto">
            <a:xfrm>
              <a:off x="1572154" y="4574647"/>
              <a:ext cx="1624163"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71-65-f7-2b-08-53</a:t>
              </a:r>
            </a:p>
          </p:txBody>
        </p:sp>
        <p:grpSp>
          <p:nvGrpSpPr>
            <p:cNvPr id="8" name="Group 7">
              <a:extLst>
                <a:ext uri="{FF2B5EF4-FFF2-40B4-BE49-F238E27FC236}">
                  <a16:creationId xmlns:a16="http://schemas.microsoft.com/office/drawing/2014/main" id="{72EB62D2-940F-8547-8B89-D0BE9C10FB14}"/>
                </a:ext>
              </a:extLst>
            </p:cNvPr>
            <p:cNvGrpSpPr/>
            <p:nvPr/>
          </p:nvGrpSpPr>
          <p:grpSpPr>
            <a:xfrm>
              <a:off x="1769005" y="2651368"/>
              <a:ext cx="4448325" cy="3281649"/>
              <a:chOff x="363538" y="2973101"/>
              <a:chExt cx="4448325" cy="3281649"/>
            </a:xfrm>
          </p:grpSpPr>
          <p:sp>
            <p:nvSpPr>
              <p:cNvPr id="9" name="Freeform 10">
                <a:extLst>
                  <a:ext uri="{FF2B5EF4-FFF2-40B4-BE49-F238E27FC236}">
                    <a16:creationId xmlns:a16="http://schemas.microsoft.com/office/drawing/2014/main" id="{C59204C6-9B19-A447-8EC9-B2796A805D2D}"/>
                  </a:ext>
                </a:extLst>
              </p:cNvPr>
              <p:cNvSpPr>
                <a:spLocks/>
              </p:cNvSpPr>
              <p:nvPr/>
            </p:nvSpPr>
            <p:spPr bwMode="auto">
              <a:xfrm>
                <a:off x="1800225" y="3944938"/>
                <a:ext cx="1393825" cy="1525587"/>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dirty="0"/>
              </a:p>
            </p:txBody>
          </p:sp>
          <p:sp>
            <p:nvSpPr>
              <p:cNvPr id="10" name="Line 18">
                <a:extLst>
                  <a:ext uri="{FF2B5EF4-FFF2-40B4-BE49-F238E27FC236}">
                    <a16:creationId xmlns:a16="http://schemas.microsoft.com/office/drawing/2014/main" id="{A358B270-DA87-4843-BF20-031818700E91}"/>
                  </a:ext>
                </a:extLst>
              </p:cNvPr>
              <p:cNvSpPr>
                <a:spLocks noChangeShapeType="1"/>
              </p:cNvSpPr>
              <p:nvPr/>
            </p:nvSpPr>
            <p:spPr bwMode="auto">
              <a:xfrm>
                <a:off x="1357313" y="4449763"/>
                <a:ext cx="47625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1" name="Line 19">
                <a:extLst>
                  <a:ext uri="{FF2B5EF4-FFF2-40B4-BE49-F238E27FC236}">
                    <a16:creationId xmlns:a16="http://schemas.microsoft.com/office/drawing/2014/main" id="{1FB38CA2-9683-FE4D-B779-7431AB0DCDCE}"/>
                  </a:ext>
                </a:extLst>
              </p:cNvPr>
              <p:cNvSpPr>
                <a:spLocks noChangeShapeType="1"/>
              </p:cNvSpPr>
              <p:nvPr/>
            </p:nvSpPr>
            <p:spPr bwMode="auto">
              <a:xfrm>
                <a:off x="2587625" y="3606800"/>
                <a:ext cx="0" cy="4889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2" name="Line 20">
                <a:extLst>
                  <a:ext uri="{FF2B5EF4-FFF2-40B4-BE49-F238E27FC236}">
                    <a16:creationId xmlns:a16="http://schemas.microsoft.com/office/drawing/2014/main" id="{31AD46CE-F35F-BD4C-873C-88AC8D56B8C5}"/>
                  </a:ext>
                </a:extLst>
              </p:cNvPr>
              <p:cNvSpPr>
                <a:spLocks noChangeShapeType="1"/>
              </p:cNvSpPr>
              <p:nvPr/>
            </p:nvSpPr>
            <p:spPr bwMode="auto">
              <a:xfrm flipH="1">
                <a:off x="3176588" y="4575175"/>
                <a:ext cx="447675"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3" name="Line 21">
                <a:extLst>
                  <a:ext uri="{FF2B5EF4-FFF2-40B4-BE49-F238E27FC236}">
                    <a16:creationId xmlns:a16="http://schemas.microsoft.com/office/drawing/2014/main" id="{BB0980FA-87CB-8341-B0B2-8105DEF1CFDA}"/>
                  </a:ext>
                </a:extLst>
              </p:cNvPr>
              <p:cNvSpPr>
                <a:spLocks noChangeShapeType="1"/>
              </p:cNvSpPr>
              <p:nvPr/>
            </p:nvSpPr>
            <p:spPr bwMode="auto">
              <a:xfrm flipV="1">
                <a:off x="2562225" y="5322888"/>
                <a:ext cx="0" cy="3270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4" name="Text Box 22">
                <a:extLst>
                  <a:ext uri="{FF2B5EF4-FFF2-40B4-BE49-F238E27FC236}">
                    <a16:creationId xmlns:a16="http://schemas.microsoft.com/office/drawing/2014/main" id="{18E68048-CB9A-4C47-8C71-0B9556A30B6A}"/>
                  </a:ext>
                </a:extLst>
              </p:cNvPr>
              <p:cNvSpPr txBox="1">
                <a:spLocks noChangeArrowheads="1"/>
              </p:cNvSpPr>
              <p:nvPr/>
            </p:nvSpPr>
            <p:spPr bwMode="auto">
              <a:xfrm>
                <a:off x="2806700" y="3386138"/>
                <a:ext cx="1624163"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1a-2f-bb-76-09-ad</a:t>
                </a:r>
              </a:p>
            </p:txBody>
          </p:sp>
          <p:sp>
            <p:nvSpPr>
              <p:cNvPr id="15" name="Line 23">
                <a:extLst>
                  <a:ext uri="{FF2B5EF4-FFF2-40B4-BE49-F238E27FC236}">
                    <a16:creationId xmlns:a16="http://schemas.microsoft.com/office/drawing/2014/main" id="{A5A51FAA-C33D-FE4E-960B-3BB8BFF0C740}"/>
                  </a:ext>
                </a:extLst>
              </p:cNvPr>
              <p:cNvSpPr>
                <a:spLocks noChangeShapeType="1"/>
              </p:cNvSpPr>
              <p:nvPr/>
            </p:nvSpPr>
            <p:spPr bwMode="auto">
              <a:xfrm flipH="1" flipV="1">
                <a:off x="2678113" y="3538538"/>
                <a:ext cx="20478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6" name="Line 24">
                <a:extLst>
                  <a:ext uri="{FF2B5EF4-FFF2-40B4-BE49-F238E27FC236}">
                    <a16:creationId xmlns:a16="http://schemas.microsoft.com/office/drawing/2014/main" id="{BDE52361-0BE7-A143-994C-3131A8D8B64B}"/>
                  </a:ext>
                </a:extLst>
              </p:cNvPr>
              <p:cNvSpPr>
                <a:spLocks noChangeShapeType="1"/>
              </p:cNvSpPr>
              <p:nvPr/>
            </p:nvSpPr>
            <p:spPr bwMode="auto">
              <a:xfrm flipV="1">
                <a:off x="3633788" y="4651375"/>
                <a:ext cx="0" cy="3730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7" name="Text Box 25">
                <a:extLst>
                  <a:ext uri="{FF2B5EF4-FFF2-40B4-BE49-F238E27FC236}">
                    <a16:creationId xmlns:a16="http://schemas.microsoft.com/office/drawing/2014/main" id="{552FFAA0-AA14-8D46-A382-866472BB68D1}"/>
                  </a:ext>
                </a:extLst>
              </p:cNvPr>
              <p:cNvSpPr txBox="1">
                <a:spLocks noChangeArrowheads="1"/>
              </p:cNvSpPr>
              <p:nvPr/>
            </p:nvSpPr>
            <p:spPr bwMode="auto">
              <a:xfrm>
                <a:off x="3187700" y="4953000"/>
                <a:ext cx="1624163"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58-23-d7-fa-20-b0</a:t>
                </a:r>
              </a:p>
            </p:txBody>
          </p:sp>
          <p:sp>
            <p:nvSpPr>
              <p:cNvPr id="18" name="Line 26">
                <a:extLst>
                  <a:ext uri="{FF2B5EF4-FFF2-40B4-BE49-F238E27FC236}">
                    <a16:creationId xmlns:a16="http://schemas.microsoft.com/office/drawing/2014/main" id="{199CE58C-F04A-D04C-8EC4-CEB90A79C068}"/>
                  </a:ext>
                </a:extLst>
              </p:cNvPr>
              <p:cNvSpPr>
                <a:spLocks noChangeShapeType="1"/>
              </p:cNvSpPr>
              <p:nvPr/>
            </p:nvSpPr>
            <p:spPr bwMode="auto">
              <a:xfrm flipH="1">
                <a:off x="2632075" y="5735638"/>
                <a:ext cx="2460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9" name="Text Box 27">
                <a:extLst>
                  <a:ext uri="{FF2B5EF4-FFF2-40B4-BE49-F238E27FC236}">
                    <a16:creationId xmlns:a16="http://schemas.microsoft.com/office/drawing/2014/main" id="{F317F376-178D-0645-8574-08DE91BE001E}"/>
                  </a:ext>
                </a:extLst>
              </p:cNvPr>
              <p:cNvSpPr txBox="1">
                <a:spLocks noChangeArrowheads="1"/>
              </p:cNvSpPr>
              <p:nvPr/>
            </p:nvSpPr>
            <p:spPr bwMode="auto">
              <a:xfrm>
                <a:off x="2816225" y="5578475"/>
                <a:ext cx="1909874" cy="2931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rPr>
                  <a:t>0c-c4-11-6f-e3-98</a:t>
                </a:r>
              </a:p>
            </p:txBody>
          </p:sp>
          <p:sp>
            <p:nvSpPr>
              <p:cNvPr id="20" name="Line 28">
                <a:extLst>
                  <a:ext uri="{FF2B5EF4-FFF2-40B4-BE49-F238E27FC236}">
                    <a16:creationId xmlns:a16="http://schemas.microsoft.com/office/drawing/2014/main" id="{FF3D944F-9CD4-844D-A766-617A91156A16}"/>
                  </a:ext>
                </a:extLst>
              </p:cNvPr>
              <p:cNvSpPr>
                <a:spLocks noChangeShapeType="1"/>
              </p:cNvSpPr>
              <p:nvPr/>
            </p:nvSpPr>
            <p:spPr bwMode="auto">
              <a:xfrm flipV="1">
                <a:off x="1320800" y="4552950"/>
                <a:ext cx="0" cy="3317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1" name="Text Box 30">
                <a:extLst>
                  <a:ext uri="{FF2B5EF4-FFF2-40B4-BE49-F238E27FC236}">
                    <a16:creationId xmlns:a16="http://schemas.microsoft.com/office/drawing/2014/main" id="{5D2E88E9-D60B-3848-9673-A6636EBF5593}"/>
                  </a:ext>
                </a:extLst>
              </p:cNvPr>
              <p:cNvSpPr txBox="1">
                <a:spLocks noChangeArrowheads="1"/>
              </p:cNvSpPr>
              <p:nvPr/>
            </p:nvSpPr>
            <p:spPr bwMode="auto">
              <a:xfrm>
                <a:off x="2012950" y="4430713"/>
                <a:ext cx="8191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mn-cs"/>
                  </a:rPr>
                  <a:t>   LAN</a:t>
                </a:r>
              </a:p>
            </p:txBody>
          </p:sp>
          <p:sp>
            <p:nvSpPr>
              <p:cNvPr id="22" name="Text Box 31">
                <a:extLst>
                  <a:ext uri="{FF2B5EF4-FFF2-40B4-BE49-F238E27FC236}">
                    <a16:creationId xmlns:a16="http://schemas.microsoft.com/office/drawing/2014/main" id="{CB18CDC2-EB95-EC42-A88D-58D212AEBCA9}"/>
                  </a:ext>
                </a:extLst>
              </p:cNvPr>
              <p:cNvSpPr txBox="1">
                <a:spLocks noChangeArrowheads="1"/>
              </p:cNvSpPr>
              <p:nvPr/>
            </p:nvSpPr>
            <p:spPr bwMode="auto">
              <a:xfrm>
                <a:off x="363538" y="3665538"/>
                <a:ext cx="1217612"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C00000"/>
                    </a:solidFill>
                    <a:latin typeface="Arial" charset="0"/>
                    <a:cs typeface="+mn-cs"/>
                  </a:rPr>
                  <a:t>137.196.7</a:t>
                </a:r>
                <a:r>
                  <a:rPr lang="en-US" sz="1400" i="0" dirty="0">
                    <a:latin typeface="Arial" charset="0"/>
                    <a:cs typeface="+mn-cs"/>
                  </a:rPr>
                  <a:t>.23</a:t>
                </a:r>
              </a:p>
            </p:txBody>
          </p:sp>
          <p:sp>
            <p:nvSpPr>
              <p:cNvPr id="23" name="Line 32">
                <a:extLst>
                  <a:ext uri="{FF2B5EF4-FFF2-40B4-BE49-F238E27FC236}">
                    <a16:creationId xmlns:a16="http://schemas.microsoft.com/office/drawing/2014/main" id="{FA67A591-C75E-9041-BEF7-B8E9168317B0}"/>
                  </a:ext>
                </a:extLst>
              </p:cNvPr>
              <p:cNvSpPr>
                <a:spLocks noChangeShapeType="1"/>
              </p:cNvSpPr>
              <p:nvPr/>
            </p:nvSpPr>
            <p:spPr bwMode="auto">
              <a:xfrm>
                <a:off x="1009650" y="3921125"/>
                <a:ext cx="0" cy="2460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4" name="Text Box 33">
                <a:extLst>
                  <a:ext uri="{FF2B5EF4-FFF2-40B4-BE49-F238E27FC236}">
                    <a16:creationId xmlns:a16="http://schemas.microsoft.com/office/drawing/2014/main" id="{5BCF3346-0429-A845-A117-B0637604155E}"/>
                  </a:ext>
                </a:extLst>
              </p:cNvPr>
              <p:cNvSpPr txBox="1">
                <a:spLocks noChangeArrowheads="1"/>
              </p:cNvSpPr>
              <p:nvPr/>
            </p:nvSpPr>
            <p:spPr bwMode="auto">
              <a:xfrm>
                <a:off x="902198" y="2973101"/>
                <a:ext cx="1217612"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C00000"/>
                    </a:solidFill>
                    <a:latin typeface="Arial" charset="0"/>
                    <a:cs typeface="+mn-cs"/>
                  </a:rPr>
                  <a:t>137.196.7</a:t>
                </a:r>
                <a:r>
                  <a:rPr lang="en-US" sz="1400" i="0" dirty="0">
                    <a:latin typeface="Arial" charset="0"/>
                    <a:cs typeface="+mn-cs"/>
                  </a:rPr>
                  <a:t>.78</a:t>
                </a:r>
              </a:p>
            </p:txBody>
          </p:sp>
          <p:sp>
            <p:nvSpPr>
              <p:cNvPr id="25" name="Line 34">
                <a:extLst>
                  <a:ext uri="{FF2B5EF4-FFF2-40B4-BE49-F238E27FC236}">
                    <a16:creationId xmlns:a16="http://schemas.microsoft.com/office/drawing/2014/main" id="{31EE2991-C075-B249-AF3B-E82AA24D26F8}"/>
                  </a:ext>
                </a:extLst>
              </p:cNvPr>
              <p:cNvSpPr>
                <a:spLocks noChangeShapeType="1"/>
              </p:cNvSpPr>
              <p:nvPr/>
            </p:nvSpPr>
            <p:spPr bwMode="auto">
              <a:xfrm>
                <a:off x="2084905" y="3218522"/>
                <a:ext cx="202067" cy="7697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6" name="Line 35">
                <a:extLst>
                  <a:ext uri="{FF2B5EF4-FFF2-40B4-BE49-F238E27FC236}">
                    <a16:creationId xmlns:a16="http://schemas.microsoft.com/office/drawing/2014/main" id="{53F1759B-93A1-8943-B924-9DE03ACE9D0D}"/>
                  </a:ext>
                </a:extLst>
              </p:cNvPr>
              <p:cNvSpPr>
                <a:spLocks noChangeShapeType="1"/>
              </p:cNvSpPr>
              <p:nvPr/>
            </p:nvSpPr>
            <p:spPr bwMode="auto">
              <a:xfrm>
                <a:off x="3875428" y="4223500"/>
                <a:ext cx="79034" cy="1437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7" name="Text Box 36">
                <a:extLst>
                  <a:ext uri="{FF2B5EF4-FFF2-40B4-BE49-F238E27FC236}">
                    <a16:creationId xmlns:a16="http://schemas.microsoft.com/office/drawing/2014/main" id="{DD3A16F7-8F09-BB45-8797-7BEBE4FC9EAB}"/>
                  </a:ext>
                </a:extLst>
              </p:cNvPr>
              <p:cNvSpPr txBox="1">
                <a:spLocks noChangeArrowheads="1"/>
              </p:cNvSpPr>
              <p:nvPr/>
            </p:nvSpPr>
            <p:spPr bwMode="auto">
              <a:xfrm>
                <a:off x="3257082" y="3974886"/>
                <a:ext cx="1473839" cy="2931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C00000"/>
                    </a:solidFill>
                    <a:latin typeface="Arial" charset="0"/>
                  </a:rPr>
                  <a:t>137.196.7</a:t>
                </a:r>
                <a:r>
                  <a:rPr lang="en-US" sz="1400" i="0" dirty="0">
                    <a:latin typeface="Arial" charset="0"/>
                  </a:rPr>
                  <a:t>.14</a:t>
                </a:r>
              </a:p>
            </p:txBody>
          </p:sp>
          <p:sp>
            <p:nvSpPr>
              <p:cNvPr id="28" name="Line 38">
                <a:extLst>
                  <a:ext uri="{FF2B5EF4-FFF2-40B4-BE49-F238E27FC236}">
                    <a16:creationId xmlns:a16="http://schemas.microsoft.com/office/drawing/2014/main" id="{76D6CBF3-DB1B-4743-A09E-D9B2E5808119}"/>
                  </a:ext>
                </a:extLst>
              </p:cNvPr>
              <p:cNvSpPr>
                <a:spLocks noChangeShapeType="1"/>
              </p:cNvSpPr>
              <p:nvPr/>
            </p:nvSpPr>
            <p:spPr bwMode="auto">
              <a:xfrm>
                <a:off x="2136775" y="6002338"/>
                <a:ext cx="23177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9" name="Text Box 39">
                <a:extLst>
                  <a:ext uri="{FF2B5EF4-FFF2-40B4-BE49-F238E27FC236}">
                    <a16:creationId xmlns:a16="http://schemas.microsoft.com/office/drawing/2014/main" id="{DB5760A3-824E-BA4A-B376-210509717A31}"/>
                  </a:ext>
                </a:extLst>
              </p:cNvPr>
              <p:cNvSpPr txBox="1">
                <a:spLocks noChangeArrowheads="1"/>
              </p:cNvSpPr>
              <p:nvPr/>
            </p:nvSpPr>
            <p:spPr bwMode="auto">
              <a:xfrm>
                <a:off x="649483" y="5865771"/>
                <a:ext cx="1755617" cy="2931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C00000"/>
                    </a:solidFill>
                    <a:latin typeface="Arial" charset="0"/>
                    <a:cs typeface="+mn-cs"/>
                  </a:rPr>
                  <a:t>137.196.7</a:t>
                </a:r>
                <a:r>
                  <a:rPr lang="en-US" sz="1400" i="0" dirty="0">
                    <a:latin typeface="Arial" charset="0"/>
                    <a:cs typeface="+mn-cs"/>
                  </a:rPr>
                  <a:t>.88</a:t>
                </a:r>
              </a:p>
            </p:txBody>
          </p:sp>
          <p:sp>
            <p:nvSpPr>
              <p:cNvPr id="30" name="Rectangle 43">
                <a:extLst>
                  <a:ext uri="{FF2B5EF4-FFF2-40B4-BE49-F238E27FC236}">
                    <a16:creationId xmlns:a16="http://schemas.microsoft.com/office/drawing/2014/main" id="{A37D1790-8C9C-484C-B5F8-75CFEF200A55}"/>
                  </a:ext>
                </a:extLst>
              </p:cNvPr>
              <p:cNvSpPr>
                <a:spLocks noChangeArrowheads="1"/>
              </p:cNvSpPr>
              <p:nvPr/>
            </p:nvSpPr>
            <p:spPr bwMode="auto">
              <a:xfrm rot="-5400000">
                <a:off x="3659982" y="4482306"/>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31" name="Group 44">
                <a:extLst>
                  <a:ext uri="{FF2B5EF4-FFF2-40B4-BE49-F238E27FC236}">
                    <a16:creationId xmlns:a16="http://schemas.microsoft.com/office/drawing/2014/main" id="{97081D90-5F2B-B243-B1BD-7BD1F249D686}"/>
                  </a:ext>
                </a:extLst>
              </p:cNvPr>
              <p:cNvGrpSpPr>
                <a:grpSpLocks/>
              </p:cNvGrpSpPr>
              <p:nvPr/>
            </p:nvGrpSpPr>
            <p:grpSpPr bwMode="auto">
              <a:xfrm>
                <a:off x="3562350" y="4357688"/>
                <a:ext cx="598488" cy="520700"/>
                <a:chOff x="-44" y="1473"/>
                <a:chExt cx="981" cy="1105"/>
              </a:xfrm>
            </p:grpSpPr>
            <p:pic>
              <p:nvPicPr>
                <p:cNvPr id="46" name="Picture 45" descr="desktop_computer_stylized_medium">
                  <a:extLst>
                    <a:ext uri="{FF2B5EF4-FFF2-40B4-BE49-F238E27FC236}">
                      <a16:creationId xmlns:a16="http://schemas.microsoft.com/office/drawing/2014/main" id="{0F78CB61-5D69-6C46-8F64-7FB0F01AE6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 name="Freeform 46">
                  <a:extLst>
                    <a:ext uri="{FF2B5EF4-FFF2-40B4-BE49-F238E27FC236}">
                      <a16:creationId xmlns:a16="http://schemas.microsoft.com/office/drawing/2014/main" id="{5C4069C8-C624-E74D-9EF6-99A64A205C3B}"/>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32" name="Group 47">
                <a:extLst>
                  <a:ext uri="{FF2B5EF4-FFF2-40B4-BE49-F238E27FC236}">
                    <a16:creationId xmlns:a16="http://schemas.microsoft.com/office/drawing/2014/main" id="{86A69CDE-6B75-3A48-96F7-DD2E2C50343A}"/>
                  </a:ext>
                </a:extLst>
              </p:cNvPr>
              <p:cNvGrpSpPr>
                <a:grpSpLocks/>
              </p:cNvGrpSpPr>
              <p:nvPr/>
            </p:nvGrpSpPr>
            <p:grpSpPr bwMode="auto">
              <a:xfrm>
                <a:off x="657225" y="4160838"/>
                <a:ext cx="709613" cy="520700"/>
                <a:chOff x="267" y="2244"/>
                <a:chExt cx="581" cy="415"/>
              </a:xfrm>
            </p:grpSpPr>
            <p:sp>
              <p:nvSpPr>
                <p:cNvPr id="42" name="Rectangle 48">
                  <a:extLst>
                    <a:ext uri="{FF2B5EF4-FFF2-40B4-BE49-F238E27FC236}">
                      <a16:creationId xmlns:a16="http://schemas.microsoft.com/office/drawing/2014/main" id="{D1786FB5-064F-5F43-AA6F-845729F5D5A2}"/>
                    </a:ext>
                  </a:extLst>
                </p:cNvPr>
                <p:cNvSpPr>
                  <a:spLocks noChangeArrowheads="1"/>
                </p:cNvSpPr>
                <p:nvPr/>
              </p:nvSpPr>
              <p:spPr bwMode="auto">
                <a:xfrm rot="-5400000">
                  <a:off x="717" y="2400"/>
                  <a:ext cx="101"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43" name="Group 49">
                  <a:extLst>
                    <a:ext uri="{FF2B5EF4-FFF2-40B4-BE49-F238E27FC236}">
                      <a16:creationId xmlns:a16="http://schemas.microsoft.com/office/drawing/2014/main" id="{656C37C3-82C1-724A-A448-C44FB9A41D30}"/>
                    </a:ext>
                  </a:extLst>
                </p:cNvPr>
                <p:cNvGrpSpPr>
                  <a:grpSpLocks/>
                </p:cNvGrpSpPr>
                <p:nvPr/>
              </p:nvGrpSpPr>
              <p:grpSpPr bwMode="auto">
                <a:xfrm>
                  <a:off x="267" y="2244"/>
                  <a:ext cx="512" cy="415"/>
                  <a:chOff x="-44" y="1473"/>
                  <a:chExt cx="981" cy="1105"/>
                </a:xfrm>
              </p:grpSpPr>
              <p:pic>
                <p:nvPicPr>
                  <p:cNvPr id="44" name="Picture 50" descr="desktop_computer_stylized_medium">
                    <a:extLst>
                      <a:ext uri="{FF2B5EF4-FFF2-40B4-BE49-F238E27FC236}">
                        <a16:creationId xmlns:a16="http://schemas.microsoft.com/office/drawing/2014/main" id="{8A268560-E264-E04F-A2AB-2704991A6E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5" name="Freeform 51">
                    <a:extLst>
                      <a:ext uri="{FF2B5EF4-FFF2-40B4-BE49-F238E27FC236}">
                        <a16:creationId xmlns:a16="http://schemas.microsoft.com/office/drawing/2014/main" id="{22134382-90C7-6146-B0DB-A04DB8F0F807}"/>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grpSp>
            <p:nvGrpSpPr>
              <p:cNvPr id="33" name="Group 52">
                <a:extLst>
                  <a:ext uri="{FF2B5EF4-FFF2-40B4-BE49-F238E27FC236}">
                    <a16:creationId xmlns:a16="http://schemas.microsoft.com/office/drawing/2014/main" id="{8E942DC7-1284-C146-BEFF-38255C5AD05B}"/>
                  </a:ext>
                </a:extLst>
              </p:cNvPr>
              <p:cNvGrpSpPr>
                <a:grpSpLocks/>
              </p:cNvGrpSpPr>
              <p:nvPr/>
            </p:nvGrpSpPr>
            <p:grpSpPr bwMode="auto">
              <a:xfrm>
                <a:off x="2157413" y="3048000"/>
                <a:ext cx="631825" cy="554038"/>
                <a:chOff x="1745" y="1276"/>
                <a:chExt cx="512" cy="489"/>
              </a:xfrm>
            </p:grpSpPr>
            <p:sp>
              <p:nvSpPr>
                <p:cNvPr id="38" name="Rectangle 53">
                  <a:extLst>
                    <a:ext uri="{FF2B5EF4-FFF2-40B4-BE49-F238E27FC236}">
                      <a16:creationId xmlns:a16="http://schemas.microsoft.com/office/drawing/2014/main" id="{A6A9189D-2285-1C48-AA3E-1063B850005A}"/>
                    </a:ext>
                  </a:extLst>
                </p:cNvPr>
                <p:cNvSpPr>
                  <a:spLocks noChangeArrowheads="1"/>
                </p:cNvSpPr>
                <p:nvPr/>
              </p:nvSpPr>
              <p:spPr bwMode="auto">
                <a:xfrm>
                  <a:off x="2040" y="1604"/>
                  <a:ext cx="100"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39" name="Group 54">
                  <a:extLst>
                    <a:ext uri="{FF2B5EF4-FFF2-40B4-BE49-F238E27FC236}">
                      <a16:creationId xmlns:a16="http://schemas.microsoft.com/office/drawing/2014/main" id="{807BC566-B290-AC42-9214-AE624E203A9D}"/>
                    </a:ext>
                  </a:extLst>
                </p:cNvPr>
                <p:cNvGrpSpPr>
                  <a:grpSpLocks/>
                </p:cNvGrpSpPr>
                <p:nvPr/>
              </p:nvGrpSpPr>
              <p:grpSpPr bwMode="auto">
                <a:xfrm>
                  <a:off x="1745" y="1276"/>
                  <a:ext cx="512" cy="415"/>
                  <a:chOff x="-44" y="1473"/>
                  <a:chExt cx="981" cy="1105"/>
                </a:xfrm>
              </p:grpSpPr>
              <p:pic>
                <p:nvPicPr>
                  <p:cNvPr id="40" name="Picture 55" descr="desktop_computer_stylized_medium">
                    <a:extLst>
                      <a:ext uri="{FF2B5EF4-FFF2-40B4-BE49-F238E27FC236}">
                        <a16:creationId xmlns:a16="http://schemas.microsoft.com/office/drawing/2014/main" id="{F93B2E14-58C7-AA49-98F5-39FB14BE78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1" name="Freeform 56">
                    <a:extLst>
                      <a:ext uri="{FF2B5EF4-FFF2-40B4-BE49-F238E27FC236}">
                        <a16:creationId xmlns:a16="http://schemas.microsoft.com/office/drawing/2014/main" id="{F58C92FC-12C5-0149-A217-A8A9ABA6011D}"/>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sp>
            <p:nvSpPr>
              <p:cNvPr id="34" name="Rectangle 58">
                <a:extLst>
                  <a:ext uri="{FF2B5EF4-FFF2-40B4-BE49-F238E27FC236}">
                    <a16:creationId xmlns:a16="http://schemas.microsoft.com/office/drawing/2014/main" id="{F5C96FAA-F18C-F04A-B677-8DF212B47094}"/>
                  </a:ext>
                </a:extLst>
              </p:cNvPr>
              <p:cNvSpPr>
                <a:spLocks noChangeArrowheads="1"/>
              </p:cNvSpPr>
              <p:nvPr/>
            </p:nvSpPr>
            <p:spPr bwMode="auto">
              <a:xfrm>
                <a:off x="2501900" y="5645150"/>
                <a:ext cx="123825" cy="1825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35" name="Group 59">
                <a:extLst>
                  <a:ext uri="{FF2B5EF4-FFF2-40B4-BE49-F238E27FC236}">
                    <a16:creationId xmlns:a16="http://schemas.microsoft.com/office/drawing/2014/main" id="{9159FB10-BFC6-444D-A747-C90689DE822E}"/>
                  </a:ext>
                </a:extLst>
              </p:cNvPr>
              <p:cNvGrpSpPr>
                <a:grpSpLocks/>
              </p:cNvGrpSpPr>
              <p:nvPr/>
            </p:nvGrpSpPr>
            <p:grpSpPr bwMode="auto">
              <a:xfrm>
                <a:off x="2166938" y="5784850"/>
                <a:ext cx="584200" cy="469900"/>
                <a:chOff x="-44" y="1473"/>
                <a:chExt cx="981" cy="1105"/>
              </a:xfrm>
            </p:grpSpPr>
            <p:pic>
              <p:nvPicPr>
                <p:cNvPr id="36" name="Picture 60" descr="desktop_computer_stylized_medium">
                  <a:extLst>
                    <a:ext uri="{FF2B5EF4-FFF2-40B4-BE49-F238E27FC236}">
                      <a16:creationId xmlns:a16="http://schemas.microsoft.com/office/drawing/2014/main" id="{DE1FD510-18F5-DA40-9C68-A55C03D642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7" name="Freeform 61">
                  <a:extLst>
                    <a:ext uri="{FF2B5EF4-FFF2-40B4-BE49-F238E27FC236}">
                      <a16:creationId xmlns:a16="http://schemas.microsoft.com/office/drawing/2014/main" id="{983ACB1D-B2B4-3344-9BCB-B059751905C7}"/>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grpSp>
      <p:pic>
        <p:nvPicPr>
          <p:cNvPr id="48" name="Picture 40" descr="underline_base">
            <a:extLst>
              <a:ext uri="{FF2B5EF4-FFF2-40B4-BE49-F238E27FC236}">
                <a16:creationId xmlns:a16="http://schemas.microsoft.com/office/drawing/2014/main" id="{19784F9C-66B9-134A-98F9-2C98F0DAC213}"/>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659" y="593929"/>
            <a:ext cx="3806372" cy="158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2" name="Rectangle 91">
            <a:extLst>
              <a:ext uri="{FF2B5EF4-FFF2-40B4-BE49-F238E27FC236}">
                <a16:creationId xmlns:a16="http://schemas.microsoft.com/office/drawing/2014/main" id="{592DC482-63DA-7A49-8065-1EABAABB0FA5}"/>
              </a:ext>
            </a:extLst>
          </p:cNvPr>
          <p:cNvSpPr/>
          <p:nvPr/>
        </p:nvSpPr>
        <p:spPr bwMode="auto">
          <a:xfrm>
            <a:off x="859536" y="5102352"/>
            <a:ext cx="1261872" cy="493776"/>
          </a:xfrm>
          <a:prstGeom prst="rect">
            <a:avLst/>
          </a:prstGeom>
          <a:noFill/>
          <a:ln w="28575">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3" name="Rectangle 92">
            <a:extLst>
              <a:ext uri="{FF2B5EF4-FFF2-40B4-BE49-F238E27FC236}">
                <a16:creationId xmlns:a16="http://schemas.microsoft.com/office/drawing/2014/main" id="{2D2097CC-77D4-5F4B-BF37-3C207035E3B1}"/>
              </a:ext>
            </a:extLst>
          </p:cNvPr>
          <p:cNvSpPr/>
          <p:nvPr/>
        </p:nvSpPr>
        <p:spPr bwMode="auto">
          <a:xfrm>
            <a:off x="5126736" y="4724400"/>
            <a:ext cx="1261872" cy="493776"/>
          </a:xfrm>
          <a:prstGeom prst="rect">
            <a:avLst/>
          </a:prstGeom>
          <a:noFill/>
          <a:ln w="28575">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4" name="Rectangle 93">
            <a:extLst>
              <a:ext uri="{FF2B5EF4-FFF2-40B4-BE49-F238E27FC236}">
                <a16:creationId xmlns:a16="http://schemas.microsoft.com/office/drawing/2014/main" id="{A7D5FA90-6119-514A-8CE3-9431C5E4965B}"/>
              </a:ext>
            </a:extLst>
          </p:cNvPr>
          <p:cNvSpPr/>
          <p:nvPr/>
        </p:nvSpPr>
        <p:spPr bwMode="auto">
          <a:xfrm>
            <a:off x="4809744" y="2121408"/>
            <a:ext cx="1152144" cy="658368"/>
          </a:xfrm>
          <a:prstGeom prst="rect">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04" name="Straight Arrow Connector 103">
            <a:extLst>
              <a:ext uri="{FF2B5EF4-FFF2-40B4-BE49-F238E27FC236}">
                <a16:creationId xmlns:a16="http://schemas.microsoft.com/office/drawing/2014/main" id="{775E04C2-708B-7146-BEBF-BB01EED7CBF6}"/>
              </a:ext>
            </a:extLst>
          </p:cNvPr>
          <p:cNvCxnSpPr>
            <a:cxnSpLocks/>
          </p:cNvCxnSpPr>
          <p:nvPr/>
        </p:nvCxnSpPr>
        <p:spPr bwMode="auto">
          <a:xfrm flipV="1">
            <a:off x="3122429" y="2570927"/>
            <a:ext cx="1483561" cy="2291020"/>
          </a:xfrm>
          <a:prstGeom prst="straightConnector1">
            <a:avLst/>
          </a:prstGeom>
          <a:solidFill>
            <a:schemeClr val="accent1"/>
          </a:solidFill>
          <a:ln w="2857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07" name="Straight Arrow Connector 106">
            <a:extLst>
              <a:ext uri="{FF2B5EF4-FFF2-40B4-BE49-F238E27FC236}">
                <a16:creationId xmlns:a16="http://schemas.microsoft.com/office/drawing/2014/main" id="{8411889C-CF58-C149-B1C4-8E26491608F3}"/>
              </a:ext>
            </a:extLst>
          </p:cNvPr>
          <p:cNvCxnSpPr>
            <a:cxnSpLocks/>
            <a:stCxn id="96" idx="2"/>
          </p:cNvCxnSpPr>
          <p:nvPr/>
        </p:nvCxnSpPr>
        <p:spPr bwMode="auto">
          <a:xfrm>
            <a:off x="6232690" y="2839312"/>
            <a:ext cx="123068" cy="1655804"/>
          </a:xfrm>
          <a:prstGeom prst="straightConnector1">
            <a:avLst/>
          </a:prstGeom>
          <a:solidFill>
            <a:schemeClr val="accent1"/>
          </a:solidFill>
          <a:ln w="2857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62" name="Group 61">
            <a:extLst>
              <a:ext uri="{FF2B5EF4-FFF2-40B4-BE49-F238E27FC236}">
                <a16:creationId xmlns:a16="http://schemas.microsoft.com/office/drawing/2014/main" id="{CB8C07F4-BCE4-E845-B738-3118569A8D7A}"/>
              </a:ext>
            </a:extLst>
          </p:cNvPr>
          <p:cNvGrpSpPr/>
          <p:nvPr/>
        </p:nvGrpSpPr>
        <p:grpSpPr>
          <a:xfrm>
            <a:off x="2523744" y="2063959"/>
            <a:ext cx="6251816" cy="3115784"/>
            <a:chOff x="2523744" y="2063959"/>
            <a:chExt cx="6251816" cy="3115784"/>
          </a:xfrm>
        </p:grpSpPr>
        <p:grpSp>
          <p:nvGrpSpPr>
            <p:cNvPr id="100" name="Group 99">
              <a:extLst>
                <a:ext uri="{FF2B5EF4-FFF2-40B4-BE49-F238E27FC236}">
                  <a16:creationId xmlns:a16="http://schemas.microsoft.com/office/drawing/2014/main" id="{EFB4309F-1B9B-E149-A32B-74D18E05F4DB}"/>
                </a:ext>
              </a:extLst>
            </p:cNvPr>
            <p:cNvGrpSpPr/>
            <p:nvPr/>
          </p:nvGrpSpPr>
          <p:grpSpPr>
            <a:xfrm>
              <a:off x="2523744" y="2063959"/>
              <a:ext cx="6251816" cy="3115784"/>
              <a:chOff x="2523744" y="2063959"/>
              <a:chExt cx="6251816" cy="3115784"/>
            </a:xfrm>
          </p:grpSpPr>
          <p:grpSp>
            <p:nvGrpSpPr>
              <p:cNvPr id="88" name="Group 87">
                <a:extLst>
                  <a:ext uri="{FF2B5EF4-FFF2-40B4-BE49-F238E27FC236}">
                    <a16:creationId xmlns:a16="http://schemas.microsoft.com/office/drawing/2014/main" id="{582C64E4-8E37-FC40-8326-78F719723FBB}"/>
                  </a:ext>
                </a:extLst>
              </p:cNvPr>
              <p:cNvGrpSpPr/>
              <p:nvPr/>
            </p:nvGrpSpPr>
            <p:grpSpPr>
              <a:xfrm>
                <a:off x="2523744" y="2365410"/>
                <a:ext cx="6251816" cy="2814333"/>
                <a:chOff x="2523744" y="2365410"/>
                <a:chExt cx="6251816" cy="2814333"/>
              </a:xfrm>
            </p:grpSpPr>
            <p:grpSp>
              <p:nvGrpSpPr>
                <p:cNvPr id="50" name="Group 347">
                  <a:extLst>
                    <a:ext uri="{FF2B5EF4-FFF2-40B4-BE49-F238E27FC236}">
                      <a16:creationId xmlns:a16="http://schemas.microsoft.com/office/drawing/2014/main" id="{8AAB7BD8-BED5-6B48-89BB-C123EE4F409C}"/>
                    </a:ext>
                  </a:extLst>
                </p:cNvPr>
                <p:cNvGrpSpPr>
                  <a:grpSpLocks/>
                </p:cNvGrpSpPr>
                <p:nvPr/>
              </p:nvGrpSpPr>
              <p:grpSpPr bwMode="auto">
                <a:xfrm>
                  <a:off x="5181740" y="2365410"/>
                  <a:ext cx="416744" cy="205711"/>
                  <a:chOff x="1871277" y="1576300"/>
                  <a:chExt cx="1128371" cy="437861"/>
                </a:xfrm>
              </p:grpSpPr>
              <p:sp>
                <p:nvSpPr>
                  <p:cNvPr id="51" name="Oval 50">
                    <a:extLst>
                      <a:ext uri="{FF2B5EF4-FFF2-40B4-BE49-F238E27FC236}">
                        <a16:creationId xmlns:a16="http://schemas.microsoft.com/office/drawing/2014/main" id="{AC724C91-52FD-9E49-9CD4-5D732C3BA326}"/>
                      </a:ext>
                    </a:extLst>
                  </p:cNvPr>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52" name="Rectangle 51">
                    <a:extLst>
                      <a:ext uri="{FF2B5EF4-FFF2-40B4-BE49-F238E27FC236}">
                        <a16:creationId xmlns:a16="http://schemas.microsoft.com/office/drawing/2014/main" id="{F8F80658-E325-F347-BF49-C3F687F77D60}"/>
                      </a:ext>
                    </a:extLst>
                  </p:cNvPr>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 name="Oval 52">
                    <a:extLst>
                      <a:ext uri="{FF2B5EF4-FFF2-40B4-BE49-F238E27FC236}">
                        <a16:creationId xmlns:a16="http://schemas.microsoft.com/office/drawing/2014/main" id="{199D9CF4-691F-B941-8A53-AEA5BE3AAB79}"/>
                      </a:ext>
                    </a:extLst>
                  </p:cNvPr>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54" name="Freeform 53">
                    <a:extLst>
                      <a:ext uri="{FF2B5EF4-FFF2-40B4-BE49-F238E27FC236}">
                        <a16:creationId xmlns:a16="http://schemas.microsoft.com/office/drawing/2014/main" id="{2E32F21F-5288-3F45-B7FC-211FEC5DD73F}"/>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 name="Freeform 54">
                    <a:extLst>
                      <a:ext uri="{FF2B5EF4-FFF2-40B4-BE49-F238E27FC236}">
                        <a16:creationId xmlns:a16="http://schemas.microsoft.com/office/drawing/2014/main" id="{F80B2DE4-7A2C-C24A-A57B-114DE4A68F13}"/>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 name="Freeform 55">
                    <a:extLst>
                      <a:ext uri="{FF2B5EF4-FFF2-40B4-BE49-F238E27FC236}">
                        <a16:creationId xmlns:a16="http://schemas.microsoft.com/office/drawing/2014/main" id="{C62F5578-26E3-0747-89DD-7948E5A0A54C}"/>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 name="Freeform 56">
                    <a:extLst>
                      <a:ext uri="{FF2B5EF4-FFF2-40B4-BE49-F238E27FC236}">
                        <a16:creationId xmlns:a16="http://schemas.microsoft.com/office/drawing/2014/main" id="{2E65345E-B340-824D-9512-C1378EDA27D6}"/>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58" name="Straight Connector 57">
                    <a:extLst>
                      <a:ext uri="{FF2B5EF4-FFF2-40B4-BE49-F238E27FC236}">
                        <a16:creationId xmlns:a16="http://schemas.microsoft.com/office/drawing/2014/main" id="{73CE60E8-BE1F-3142-8D8F-395E5AF2ECC9}"/>
                      </a:ext>
                    </a:extLst>
                  </p:cNvPr>
                  <p:cNvCxnSpPr>
                    <a:endCxn id="53"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C4B0B14F-5137-C241-8105-F4AA4E2B708A}"/>
                      </a:ext>
                    </a:extLst>
                  </p:cNvPr>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cxnSp>
              <p:nvCxnSpPr>
                <p:cNvPr id="60" name="Straight Connector 59">
                  <a:extLst>
                    <a:ext uri="{FF2B5EF4-FFF2-40B4-BE49-F238E27FC236}">
                      <a16:creationId xmlns:a16="http://schemas.microsoft.com/office/drawing/2014/main" id="{95EF81A1-C1FC-3845-8092-ADDD401B3ADD}"/>
                    </a:ext>
                  </a:extLst>
                </p:cNvPr>
                <p:cNvCxnSpPr>
                  <a:cxnSpLocks/>
                </p:cNvCxnSpPr>
                <p:nvPr/>
              </p:nvCxnSpPr>
              <p:spPr bwMode="auto">
                <a:xfrm flipV="1">
                  <a:off x="2523744" y="2468880"/>
                  <a:ext cx="2615184" cy="89611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1" name="Straight Connector 60">
                  <a:extLst>
                    <a:ext uri="{FF2B5EF4-FFF2-40B4-BE49-F238E27FC236}">
                      <a16:creationId xmlns:a16="http://schemas.microsoft.com/office/drawing/2014/main" id="{DFAC36F8-64A8-024F-86CA-7A09243314D4}"/>
                    </a:ext>
                  </a:extLst>
                </p:cNvPr>
                <p:cNvCxnSpPr>
                  <a:cxnSpLocks/>
                </p:cNvCxnSpPr>
                <p:nvPr/>
              </p:nvCxnSpPr>
              <p:spPr bwMode="auto">
                <a:xfrm>
                  <a:off x="5632704" y="2523744"/>
                  <a:ext cx="804672" cy="53035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67" name="Group 590">
                  <a:extLst>
                    <a:ext uri="{FF2B5EF4-FFF2-40B4-BE49-F238E27FC236}">
                      <a16:creationId xmlns:a16="http://schemas.microsoft.com/office/drawing/2014/main" id="{D9B8BD85-B0AB-6E49-921A-C166C3E0CF41}"/>
                    </a:ext>
                  </a:extLst>
                </p:cNvPr>
                <p:cNvGrpSpPr>
                  <a:grpSpLocks/>
                </p:cNvGrpSpPr>
                <p:nvPr/>
              </p:nvGrpSpPr>
              <p:grpSpPr bwMode="auto">
                <a:xfrm flipH="1">
                  <a:off x="5683885" y="4369308"/>
                  <a:ext cx="414337" cy="373063"/>
                  <a:chOff x="2839" y="3501"/>
                  <a:chExt cx="755" cy="803"/>
                </a:xfrm>
              </p:grpSpPr>
              <p:pic>
                <p:nvPicPr>
                  <p:cNvPr id="68" name="Picture 591" descr="desktop_computer_stylized_medium">
                    <a:extLst>
                      <a:ext uri="{FF2B5EF4-FFF2-40B4-BE49-F238E27FC236}">
                        <a16:creationId xmlns:a16="http://schemas.microsoft.com/office/drawing/2014/main" id="{E4F684D1-8D10-F14F-BB10-F692665AC3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9" name="Freeform 592">
                    <a:extLst>
                      <a:ext uri="{FF2B5EF4-FFF2-40B4-BE49-F238E27FC236}">
                        <a16:creationId xmlns:a16="http://schemas.microsoft.com/office/drawing/2014/main" id="{2449370D-27FA-2242-9D58-2E2896B12A61}"/>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xmlns="" w="9525" cap="flat" cmpd="sng">
                        <a:solidFill>
                          <a:srgbClr val="000000"/>
                        </a:solidFill>
                        <a:prstDash val="solid"/>
                        <a:round/>
                        <a:headEnd/>
                        <a:tailEnd/>
                      </a14:hiddenLine>
                    </a:ext>
                  </a:extLst>
                </p:spPr>
                <p:txBody>
                  <a:bodyPr wrap="none"/>
                  <a:lstStyle/>
                  <a:p>
                    <a:endParaRPr lang="en-US" dirty="0"/>
                  </a:p>
                </p:txBody>
              </p:sp>
            </p:grpSp>
            <p:grpSp>
              <p:nvGrpSpPr>
                <p:cNvPr id="70" name="Group 599">
                  <a:extLst>
                    <a:ext uri="{FF2B5EF4-FFF2-40B4-BE49-F238E27FC236}">
                      <a16:creationId xmlns:a16="http://schemas.microsoft.com/office/drawing/2014/main" id="{20B5F6CE-C8A9-884C-B06C-5FA0D5267050}"/>
                    </a:ext>
                  </a:extLst>
                </p:cNvPr>
                <p:cNvGrpSpPr>
                  <a:grpSpLocks/>
                </p:cNvGrpSpPr>
                <p:nvPr/>
              </p:nvGrpSpPr>
              <p:grpSpPr bwMode="auto">
                <a:xfrm>
                  <a:off x="7811897" y="3775710"/>
                  <a:ext cx="427037" cy="350838"/>
                  <a:chOff x="2839" y="3501"/>
                  <a:chExt cx="755" cy="803"/>
                </a:xfrm>
              </p:grpSpPr>
              <p:pic>
                <p:nvPicPr>
                  <p:cNvPr id="71" name="Picture 600" descr="desktop_computer_stylized_medium">
                    <a:extLst>
                      <a:ext uri="{FF2B5EF4-FFF2-40B4-BE49-F238E27FC236}">
                        <a16:creationId xmlns:a16="http://schemas.microsoft.com/office/drawing/2014/main" id="{A45DB319-41DD-6746-B524-146F6C3C1A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 name="Freeform 601">
                    <a:extLst>
                      <a:ext uri="{FF2B5EF4-FFF2-40B4-BE49-F238E27FC236}">
                        <a16:creationId xmlns:a16="http://schemas.microsoft.com/office/drawing/2014/main" id="{D0D0C4DC-B3A3-C447-B132-61FFFEA16C9E}"/>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xmlns="" w="9525" cap="flat" cmpd="sng">
                        <a:solidFill>
                          <a:srgbClr val="000000"/>
                        </a:solidFill>
                        <a:prstDash val="solid"/>
                        <a:round/>
                        <a:headEnd/>
                        <a:tailEnd/>
                      </a14:hiddenLine>
                    </a:ext>
                  </a:extLst>
                </p:spPr>
                <p:txBody>
                  <a:bodyPr wrap="none"/>
                  <a:lstStyle/>
                  <a:p>
                    <a:endParaRPr lang="en-US" dirty="0"/>
                  </a:p>
                </p:txBody>
              </p:sp>
            </p:grpSp>
            <p:sp>
              <p:nvSpPr>
                <p:cNvPr id="73" name="Freeform 10">
                  <a:extLst>
                    <a:ext uri="{FF2B5EF4-FFF2-40B4-BE49-F238E27FC236}">
                      <a16:creationId xmlns:a16="http://schemas.microsoft.com/office/drawing/2014/main" id="{A7559B29-9C8F-C746-AFB8-85271D5F9C71}"/>
                    </a:ext>
                  </a:extLst>
                </p:cNvPr>
                <p:cNvSpPr>
                  <a:spLocks/>
                </p:cNvSpPr>
                <p:nvPr/>
              </p:nvSpPr>
              <p:spPr bwMode="auto">
                <a:xfrm>
                  <a:off x="6323449" y="3005488"/>
                  <a:ext cx="1161541" cy="160163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r>
                    <a:rPr lang="en-US" dirty="0"/>
                    <a:t>LAN</a:t>
                  </a:r>
                </a:p>
              </p:txBody>
            </p:sp>
            <p:cxnSp>
              <p:nvCxnSpPr>
                <p:cNvPr id="76" name="Straight Connector 75">
                  <a:extLst>
                    <a:ext uri="{FF2B5EF4-FFF2-40B4-BE49-F238E27FC236}">
                      <a16:creationId xmlns:a16="http://schemas.microsoft.com/office/drawing/2014/main" id="{50CA4849-4129-9B4B-A398-59637EA8B855}"/>
                    </a:ext>
                  </a:extLst>
                </p:cNvPr>
                <p:cNvCxnSpPr>
                  <a:cxnSpLocks/>
                </p:cNvCxnSpPr>
                <p:nvPr/>
              </p:nvCxnSpPr>
              <p:spPr bwMode="auto">
                <a:xfrm flipV="1">
                  <a:off x="6079934" y="4169664"/>
                  <a:ext cx="467170" cy="29473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2" name="Straight Connector 81">
                  <a:extLst>
                    <a:ext uri="{FF2B5EF4-FFF2-40B4-BE49-F238E27FC236}">
                      <a16:creationId xmlns:a16="http://schemas.microsoft.com/office/drawing/2014/main" id="{B8A51A51-EC67-4B43-B92E-F8803D5FFE19}"/>
                    </a:ext>
                  </a:extLst>
                </p:cNvPr>
                <p:cNvCxnSpPr>
                  <a:cxnSpLocks/>
                </p:cNvCxnSpPr>
                <p:nvPr/>
              </p:nvCxnSpPr>
              <p:spPr bwMode="auto">
                <a:xfrm>
                  <a:off x="7479792" y="3785616"/>
                  <a:ext cx="353568" cy="1524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84" name="Rectangle 83">
                  <a:extLst>
                    <a:ext uri="{FF2B5EF4-FFF2-40B4-BE49-F238E27FC236}">
                      <a16:creationId xmlns:a16="http://schemas.microsoft.com/office/drawing/2014/main" id="{C3C90787-7111-5345-BE9C-BB0F767F2E17}"/>
                    </a:ext>
                  </a:extLst>
                </p:cNvPr>
                <p:cNvSpPr/>
                <p:nvPr/>
              </p:nvSpPr>
              <p:spPr>
                <a:xfrm>
                  <a:off x="5178006" y="4871966"/>
                  <a:ext cx="1228221" cy="307777"/>
                </a:xfrm>
                <a:prstGeom prst="rect">
                  <a:avLst/>
                </a:prstGeom>
              </p:spPr>
              <p:txBody>
                <a:bodyPr wrap="none">
                  <a:spAutoFit/>
                </a:bodyPr>
                <a:lstStyle/>
                <a:p>
                  <a:pPr>
                    <a:defRPr/>
                  </a:pPr>
                  <a:r>
                    <a:rPr lang="en-US" sz="1400" dirty="0">
                      <a:solidFill>
                        <a:srgbClr val="C00000"/>
                      </a:solidFill>
                    </a:rPr>
                    <a:t>137.196.49</a:t>
                  </a:r>
                  <a:r>
                    <a:rPr lang="en-US" sz="1400" dirty="0"/>
                    <a:t>.3</a:t>
                  </a:r>
                </a:p>
              </p:txBody>
            </p:sp>
            <p:sp>
              <p:nvSpPr>
                <p:cNvPr id="85" name="Rectangle 84">
                  <a:extLst>
                    <a:ext uri="{FF2B5EF4-FFF2-40B4-BE49-F238E27FC236}">
                      <a16:creationId xmlns:a16="http://schemas.microsoft.com/office/drawing/2014/main" id="{54BBA552-4FA3-1D4C-A135-47620650D6F9}"/>
                    </a:ext>
                  </a:extLst>
                </p:cNvPr>
                <p:cNvSpPr/>
                <p:nvPr/>
              </p:nvSpPr>
              <p:spPr>
                <a:xfrm>
                  <a:off x="7433526" y="3323582"/>
                  <a:ext cx="1342034" cy="338554"/>
                </a:xfrm>
                <a:prstGeom prst="rect">
                  <a:avLst/>
                </a:prstGeom>
              </p:spPr>
              <p:txBody>
                <a:bodyPr wrap="none">
                  <a:spAutoFit/>
                </a:bodyPr>
                <a:lstStyle/>
                <a:p>
                  <a:pPr>
                    <a:defRPr/>
                  </a:pPr>
                  <a:r>
                    <a:rPr lang="en-US" sz="1400" dirty="0">
                      <a:solidFill>
                        <a:srgbClr val="C00000"/>
                      </a:solidFill>
                    </a:rPr>
                    <a:t>137.196.49</a:t>
                  </a:r>
                  <a:r>
                    <a:rPr lang="en-US" sz="1400" dirty="0"/>
                    <a:t>.5</a:t>
                  </a:r>
                  <a:r>
                    <a:rPr lang="en-US" sz="1600" dirty="0"/>
                    <a:t>1</a:t>
                  </a:r>
                </a:p>
              </p:txBody>
            </p:sp>
            <p:sp>
              <p:nvSpPr>
                <p:cNvPr id="87" name="Text Box 25">
                  <a:extLst>
                    <a:ext uri="{FF2B5EF4-FFF2-40B4-BE49-F238E27FC236}">
                      <a16:creationId xmlns:a16="http://schemas.microsoft.com/office/drawing/2014/main" id="{8CFC2F68-633F-4642-8A65-4EE38CFBA0E9}"/>
                    </a:ext>
                  </a:extLst>
                </p:cNvPr>
                <p:cNvSpPr txBox="1">
                  <a:spLocks noChangeArrowheads="1"/>
                </p:cNvSpPr>
                <p:nvPr/>
              </p:nvSpPr>
              <p:spPr bwMode="auto">
                <a:xfrm>
                  <a:off x="6036764" y="4462111"/>
                  <a:ext cx="1614545"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18-a4-d7-fa-20-c0</a:t>
                  </a:r>
                </a:p>
              </p:txBody>
            </p:sp>
          </p:grpSp>
          <p:sp>
            <p:nvSpPr>
              <p:cNvPr id="95" name="Text Box 36">
                <a:extLst>
                  <a:ext uri="{FF2B5EF4-FFF2-40B4-BE49-F238E27FC236}">
                    <a16:creationId xmlns:a16="http://schemas.microsoft.com/office/drawing/2014/main" id="{DCC54FAF-2441-654B-AFB9-CC8DF82A80A6}"/>
                  </a:ext>
                </a:extLst>
              </p:cNvPr>
              <p:cNvSpPr txBox="1">
                <a:spLocks noChangeArrowheads="1"/>
              </p:cNvSpPr>
              <p:nvPr/>
            </p:nvSpPr>
            <p:spPr bwMode="auto">
              <a:xfrm>
                <a:off x="4240419" y="2063959"/>
                <a:ext cx="1128835"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C00000"/>
                    </a:solidFill>
                    <a:latin typeface="Arial" charset="0"/>
                  </a:rPr>
                  <a:t>137.196.7</a:t>
                </a:r>
                <a:r>
                  <a:rPr lang="en-US" sz="1400" i="0" dirty="0">
                    <a:latin typeface="Arial" charset="0"/>
                  </a:rPr>
                  <a:t>.1</a:t>
                </a:r>
              </a:p>
            </p:txBody>
          </p:sp>
          <p:sp>
            <p:nvSpPr>
              <p:cNvPr id="99" name="Text Box 27">
                <a:extLst>
                  <a:ext uri="{FF2B5EF4-FFF2-40B4-BE49-F238E27FC236}">
                    <a16:creationId xmlns:a16="http://schemas.microsoft.com/office/drawing/2014/main" id="{98C1FE6F-3F35-7A49-B481-9E21968E9955}"/>
                  </a:ext>
                </a:extLst>
              </p:cNvPr>
              <p:cNvSpPr txBox="1">
                <a:spLocks noChangeArrowheads="1"/>
              </p:cNvSpPr>
              <p:nvPr/>
            </p:nvSpPr>
            <p:spPr bwMode="auto">
              <a:xfrm>
                <a:off x="3634381" y="2243332"/>
                <a:ext cx="1601208"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rPr>
                  <a:t>bd-c4-11-af-55-03</a:t>
                </a:r>
              </a:p>
            </p:txBody>
          </p:sp>
        </p:grpSp>
        <p:sp>
          <p:nvSpPr>
            <p:cNvPr id="86" name="Text Box 36">
              <a:extLst>
                <a:ext uri="{FF2B5EF4-FFF2-40B4-BE49-F238E27FC236}">
                  <a16:creationId xmlns:a16="http://schemas.microsoft.com/office/drawing/2014/main" id="{81588A15-D8FC-6B4B-B9CF-2EF6560F1C51}"/>
                </a:ext>
              </a:extLst>
            </p:cNvPr>
            <p:cNvSpPr txBox="1">
              <a:spLocks noChangeArrowheads="1"/>
            </p:cNvSpPr>
            <p:nvPr/>
          </p:nvSpPr>
          <p:spPr bwMode="auto">
            <a:xfrm>
              <a:off x="5580381" y="2274929"/>
              <a:ext cx="1228221"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C00000"/>
                  </a:solidFill>
                  <a:latin typeface="Arial" charset="0"/>
                </a:rPr>
                <a:t>137.196.49</a:t>
              </a:r>
              <a:r>
                <a:rPr lang="en-US" sz="1400" i="0" dirty="0">
                  <a:latin typeface="Arial" charset="0"/>
                </a:rPr>
                <a:t>.1</a:t>
              </a:r>
            </a:p>
          </p:txBody>
        </p:sp>
      </p:grpSp>
      <p:sp>
        <p:nvSpPr>
          <p:cNvPr id="3" name="TextBox 2">
            <a:extLst>
              <a:ext uri="{FF2B5EF4-FFF2-40B4-BE49-F238E27FC236}">
                <a16:creationId xmlns:a16="http://schemas.microsoft.com/office/drawing/2014/main" id="{CE475426-CBC3-4F45-B759-61650B5ECC9A}"/>
              </a:ext>
            </a:extLst>
          </p:cNvPr>
          <p:cNvSpPr txBox="1"/>
          <p:nvPr/>
        </p:nvSpPr>
        <p:spPr>
          <a:xfrm>
            <a:off x="222659" y="805805"/>
            <a:ext cx="864002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devices on different “</a:t>
            </a:r>
            <a:r>
              <a:rPr lang="en-US" sz="1600" dirty="0">
                <a:solidFill>
                  <a:srgbClr val="C00000"/>
                </a:solidFill>
                <a:latin typeface="Arial" panose="020B0604020202020204" pitchFamily="34" charset="0"/>
                <a:cs typeface="Arial" panose="020B0604020202020204" pitchFamily="34" charset="0"/>
              </a:rPr>
              <a:t>networks</a:t>
            </a:r>
            <a:r>
              <a:rPr lang="en-US" sz="1600" dirty="0">
                <a:latin typeface="Arial" panose="020B0604020202020204" pitchFamily="34" charset="0"/>
                <a:cs typeface="Arial" panose="020B0604020202020204" pitchFamily="34" charset="0"/>
              </a:rPr>
              <a:t>” (e.g. </a:t>
            </a:r>
            <a:r>
              <a:rPr lang="en-US" sz="1600" dirty="0">
                <a:solidFill>
                  <a:srgbClr val="C00000"/>
                </a:solidFill>
                <a:latin typeface="Arial" panose="020B0604020202020204" pitchFamily="34" charset="0"/>
                <a:cs typeface="Arial" panose="020B0604020202020204" pitchFamily="34" charset="0"/>
              </a:rPr>
              <a:t>137.196.7</a:t>
            </a:r>
            <a:r>
              <a:rPr lang="en-US" sz="1600" dirty="0">
                <a:latin typeface="Arial" panose="020B0604020202020204" pitchFamily="34" charset="0"/>
                <a:cs typeface="Arial" panose="020B0604020202020204" pitchFamily="34" charset="0"/>
              </a:rPr>
              <a:t>.88 and </a:t>
            </a:r>
            <a:r>
              <a:rPr lang="en-US" sz="1600" dirty="0">
                <a:solidFill>
                  <a:srgbClr val="C00000"/>
                </a:solidFill>
                <a:latin typeface="Arial" panose="020B0604020202020204" pitchFamily="34" charset="0"/>
                <a:cs typeface="Arial" panose="020B0604020202020204" pitchFamily="34" charset="0"/>
              </a:rPr>
              <a:t>137.196.49</a:t>
            </a:r>
            <a:r>
              <a:rPr lang="en-US" sz="1600" dirty="0">
                <a:latin typeface="Arial" panose="020B0604020202020204" pitchFamily="34" charset="0"/>
                <a:cs typeface="Arial" panose="020B0604020202020204" pitchFamily="34" charset="0"/>
              </a:rPr>
              <a:t>.3) can only be reached via a </a:t>
            </a:r>
            <a:r>
              <a:rPr lang="en-US" sz="1600" dirty="0">
                <a:solidFill>
                  <a:srgbClr val="00B050"/>
                </a:solidFill>
                <a:latin typeface="Arial" panose="020B0604020202020204" pitchFamily="34" charset="0"/>
                <a:cs typeface="Arial" panose="020B0604020202020204" pitchFamily="34" charset="0"/>
              </a:rPr>
              <a:t>router - </a:t>
            </a:r>
            <a:r>
              <a:rPr lang="en-US" sz="1600" dirty="0">
                <a:latin typeface="Arial" panose="020B0604020202020204" pitchFamily="34" charset="0"/>
                <a:cs typeface="Arial" panose="020B0604020202020204" pitchFamily="34" charset="0"/>
              </a:rPr>
              <a:t>that is connected to source’s network (i.e., is local)</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path from source to a remote destination may involve multiple hops (router to router) to get to remote device’s network </a:t>
            </a:r>
          </a:p>
        </p:txBody>
      </p:sp>
      <p:cxnSp>
        <p:nvCxnSpPr>
          <p:cNvPr id="66" name="Elbow Connector 65">
            <a:extLst>
              <a:ext uri="{FF2B5EF4-FFF2-40B4-BE49-F238E27FC236}">
                <a16:creationId xmlns:a16="http://schemas.microsoft.com/office/drawing/2014/main" id="{24D9711D-E9CC-0F4C-A068-EFE110F914D5}"/>
              </a:ext>
            </a:extLst>
          </p:cNvPr>
          <p:cNvCxnSpPr>
            <a:cxnSpLocks/>
            <a:stCxn id="92" idx="2"/>
            <a:endCxn id="93" idx="2"/>
          </p:cNvCxnSpPr>
          <p:nvPr/>
        </p:nvCxnSpPr>
        <p:spPr bwMode="auto">
          <a:xfrm rot="5400000" flipH="1" flipV="1">
            <a:off x="3435096" y="3273552"/>
            <a:ext cx="377952" cy="4267200"/>
          </a:xfrm>
          <a:prstGeom prst="bentConnector3">
            <a:avLst>
              <a:gd name="adj1" fmla="val -60484"/>
            </a:avLst>
          </a:prstGeom>
          <a:solidFill>
            <a:schemeClr val="accent1"/>
          </a:solidFill>
          <a:ln w="38100" cap="flat" cmpd="sng" algn="ctr">
            <a:solidFill>
              <a:schemeClr val="accent5">
                <a:lumMod val="75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96" name="Text Box 27">
            <a:extLst>
              <a:ext uri="{FF2B5EF4-FFF2-40B4-BE49-F238E27FC236}">
                <a16:creationId xmlns:a16="http://schemas.microsoft.com/office/drawing/2014/main" id="{88B9B7C7-4E97-964C-BBBC-ADE91506F327}"/>
              </a:ext>
            </a:extLst>
          </p:cNvPr>
          <p:cNvSpPr txBox="1">
            <a:spLocks noChangeArrowheads="1"/>
          </p:cNvSpPr>
          <p:nvPr/>
        </p:nvSpPr>
        <p:spPr bwMode="auto">
          <a:xfrm>
            <a:off x="5445455" y="2531535"/>
            <a:ext cx="1574470"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rPr>
              <a:t>f4-18-13-df-57-93</a:t>
            </a:r>
          </a:p>
        </p:txBody>
      </p:sp>
      <p:cxnSp>
        <p:nvCxnSpPr>
          <p:cNvPr id="78" name="Straight Connector 77">
            <a:extLst>
              <a:ext uri="{FF2B5EF4-FFF2-40B4-BE49-F238E27FC236}">
                <a16:creationId xmlns:a16="http://schemas.microsoft.com/office/drawing/2014/main" id="{5BA39EFE-932C-324B-BFBE-B9749FD40094}"/>
              </a:ext>
            </a:extLst>
          </p:cNvPr>
          <p:cNvCxnSpPr>
            <a:cxnSpLocks/>
          </p:cNvCxnSpPr>
          <p:nvPr/>
        </p:nvCxnSpPr>
        <p:spPr bwMode="auto">
          <a:xfrm flipV="1">
            <a:off x="3719162" y="2507478"/>
            <a:ext cx="1394376" cy="19970"/>
          </a:xfrm>
          <a:prstGeom prst="line">
            <a:avLst/>
          </a:prstGeom>
          <a:solidFill>
            <a:schemeClr val="accent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98" name="Straight Connector 97">
            <a:extLst>
              <a:ext uri="{FF2B5EF4-FFF2-40B4-BE49-F238E27FC236}">
                <a16:creationId xmlns:a16="http://schemas.microsoft.com/office/drawing/2014/main" id="{EAB3EE6A-CCBE-9647-9700-87CDE3B38E25}"/>
              </a:ext>
            </a:extLst>
          </p:cNvPr>
          <p:cNvCxnSpPr>
            <a:cxnSpLocks/>
          </p:cNvCxnSpPr>
          <p:nvPr/>
        </p:nvCxnSpPr>
        <p:spPr bwMode="auto">
          <a:xfrm>
            <a:off x="2718283" y="5135141"/>
            <a:ext cx="1389883" cy="0"/>
          </a:xfrm>
          <a:prstGeom prst="line">
            <a:avLst/>
          </a:prstGeom>
          <a:solidFill>
            <a:schemeClr val="accent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03" name="Straight Connector 102">
            <a:extLst>
              <a:ext uri="{FF2B5EF4-FFF2-40B4-BE49-F238E27FC236}">
                <a16:creationId xmlns:a16="http://schemas.microsoft.com/office/drawing/2014/main" id="{50DF6C4C-0716-B54A-8BFB-96B732748D4A}"/>
              </a:ext>
            </a:extLst>
          </p:cNvPr>
          <p:cNvCxnSpPr>
            <a:cxnSpLocks/>
          </p:cNvCxnSpPr>
          <p:nvPr/>
        </p:nvCxnSpPr>
        <p:spPr bwMode="auto">
          <a:xfrm flipV="1">
            <a:off x="5520688" y="2835374"/>
            <a:ext cx="1383531" cy="17790"/>
          </a:xfrm>
          <a:prstGeom prst="line">
            <a:avLst/>
          </a:prstGeom>
          <a:solidFill>
            <a:schemeClr val="accent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05" name="Straight Connector 104">
            <a:extLst>
              <a:ext uri="{FF2B5EF4-FFF2-40B4-BE49-F238E27FC236}">
                <a16:creationId xmlns:a16="http://schemas.microsoft.com/office/drawing/2014/main" id="{C4C27375-9DD1-074E-B6EE-CF868EB02C99}"/>
              </a:ext>
            </a:extLst>
          </p:cNvPr>
          <p:cNvCxnSpPr>
            <a:cxnSpLocks/>
          </p:cNvCxnSpPr>
          <p:nvPr/>
        </p:nvCxnSpPr>
        <p:spPr bwMode="auto">
          <a:xfrm flipV="1">
            <a:off x="6116836" y="4752659"/>
            <a:ext cx="1383531" cy="17790"/>
          </a:xfrm>
          <a:prstGeom prst="line">
            <a:avLst/>
          </a:prstGeom>
          <a:solidFill>
            <a:schemeClr val="accent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3" name="Straight Arrow Connector 62">
            <a:extLst>
              <a:ext uri="{FF2B5EF4-FFF2-40B4-BE49-F238E27FC236}">
                <a16:creationId xmlns:a16="http://schemas.microsoft.com/office/drawing/2014/main" id="{5BCB0123-3848-964D-A640-C892753E0047}"/>
              </a:ext>
            </a:extLst>
          </p:cNvPr>
          <p:cNvCxnSpPr>
            <a:cxnSpLocks/>
          </p:cNvCxnSpPr>
          <p:nvPr/>
        </p:nvCxnSpPr>
        <p:spPr bwMode="auto">
          <a:xfrm>
            <a:off x="2308302" y="1092820"/>
            <a:ext cx="2668432" cy="3856124"/>
          </a:xfrm>
          <a:prstGeom prst="straightConnector1">
            <a:avLst/>
          </a:prstGeom>
          <a:ln>
            <a:headEnd type="none" w="med" len="med"/>
            <a:tailEnd type="triangle"/>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D78CEE13-7496-4D4A-919F-0A2661A7BF51}"/>
              </a:ext>
            </a:extLst>
          </p:cNvPr>
          <p:cNvCxnSpPr>
            <a:cxnSpLocks/>
          </p:cNvCxnSpPr>
          <p:nvPr/>
        </p:nvCxnSpPr>
        <p:spPr bwMode="auto">
          <a:xfrm flipH="1">
            <a:off x="1643633" y="1115122"/>
            <a:ext cx="475099" cy="3736745"/>
          </a:xfrm>
          <a:prstGeom prst="straightConnector1">
            <a:avLst/>
          </a:prstGeom>
          <a:ln>
            <a:headEnd type="none" w="med" len="med"/>
            <a:tailEnd type="triangle"/>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18EFE399-D557-9142-BA74-32631081F137}"/>
              </a:ext>
            </a:extLst>
          </p:cNvPr>
          <p:cNvCxnSpPr>
            <a:cxnSpLocks/>
          </p:cNvCxnSpPr>
          <p:nvPr/>
        </p:nvCxnSpPr>
        <p:spPr bwMode="auto">
          <a:xfrm>
            <a:off x="1605776" y="1326995"/>
            <a:ext cx="3682491" cy="736964"/>
          </a:xfrm>
          <a:prstGeom prst="straightConnector1">
            <a:avLst/>
          </a:prstGeom>
          <a:solidFill>
            <a:schemeClr val="accent1"/>
          </a:solidFill>
          <a:ln w="9525" cap="flat" cmpd="sng" algn="ctr">
            <a:solidFill>
              <a:schemeClr val="accent5">
                <a:lumMod val="75000"/>
              </a:schemeClr>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9" name="Straight Arrow Connector 88">
            <a:extLst>
              <a:ext uri="{FF2B5EF4-FFF2-40B4-BE49-F238E27FC236}">
                <a16:creationId xmlns:a16="http://schemas.microsoft.com/office/drawing/2014/main" id="{2A5842E3-7736-AC46-AE91-4CA4C2D48BC2}"/>
              </a:ext>
            </a:extLst>
          </p:cNvPr>
          <p:cNvCxnSpPr>
            <a:cxnSpLocks/>
          </p:cNvCxnSpPr>
          <p:nvPr/>
        </p:nvCxnSpPr>
        <p:spPr bwMode="auto">
          <a:xfrm>
            <a:off x="925551" y="1527717"/>
            <a:ext cx="2706472" cy="417604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558239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7"/>
                                        </p:tgtEl>
                                        <p:attrNameLst>
                                          <p:attrName>style.visibility</p:attrName>
                                        </p:attrNameLst>
                                      </p:cBhvr>
                                      <p:to>
                                        <p:strVal val="visible"/>
                                      </p:to>
                                    </p:set>
                                  </p:childTnLst>
                                  <p:subTnLst>
                                    <p:set>
                                      <p:cBhvr override="childStyle">
                                        <p:cTn dur="1" fill="hold" display="0" masterRel="nextClick" afterEffect="1"/>
                                        <p:tgtEl>
                                          <p:spTgt spid="97"/>
                                        </p:tgtEl>
                                        <p:attrNameLst>
                                          <p:attrName>style.visibility</p:attrName>
                                        </p:attrNameLst>
                                      </p:cBhvr>
                                      <p:to>
                                        <p:strVal val="hidden"/>
                                      </p:to>
                                    </p:set>
                                  </p:subTnLst>
                                </p:cTn>
                              </p:par>
                              <p:par>
                                <p:cTn id="11" presetID="1" presetClass="entr" presetSubtype="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subTnLst>
                                    <p:set>
                                      <p:cBhvr override="childStyle">
                                        <p:cTn dur="1" fill="hold" display="0" masterRel="nextClick" afterEffect="1"/>
                                        <p:tgtEl>
                                          <p:spTgt spid="63"/>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subTnLst>
                                    <p:set>
                                      <p:cBhvr override="childStyle">
                                        <p:cTn dur="1" fill="hold" display="0" masterRel="nextClick" afterEffect="1"/>
                                        <p:tgtEl>
                                          <p:spTgt spid="77"/>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9"/>
                                        </p:tgtEl>
                                        <p:attrNameLst>
                                          <p:attrName>style.visibility</p:attrName>
                                        </p:attrNameLst>
                                      </p:cBhvr>
                                      <p:to>
                                        <p:strVal val="visible"/>
                                      </p:to>
                                    </p:set>
                                  </p:childTnLst>
                                  <p:subTnLst>
                                    <p:set>
                                      <p:cBhvr override="childStyle">
                                        <p:cTn dur="1" fill="hold" display="0" masterRel="nextClick" afterEffect="1"/>
                                        <p:tgtEl>
                                          <p:spTgt spid="89"/>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3" grpId="0" animBg="1"/>
      <p:bldP spid="9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3" name="Picture 40"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700" y="804863"/>
            <a:ext cx="7937500" cy="180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13" name="Rectangle 3"/>
          <p:cNvSpPr>
            <a:spLocks noGrp="1" noChangeArrowheads="1"/>
          </p:cNvSpPr>
          <p:nvPr>
            <p:ph type="title"/>
          </p:nvPr>
        </p:nvSpPr>
        <p:spPr>
          <a:xfrm>
            <a:off x="501650" y="241300"/>
            <a:ext cx="8191500" cy="530225"/>
          </a:xfrm>
        </p:spPr>
        <p:txBody>
          <a:bodyPr/>
          <a:lstStyle/>
          <a:p>
            <a:pPr>
              <a:defRPr/>
            </a:pPr>
            <a:r>
              <a:rPr lang="en-US" sz="4000" dirty="0">
                <a:latin typeface="Gill Sans MT" charset="0"/>
                <a:cs typeface="+mj-cs"/>
              </a:rPr>
              <a:t>Network to Link address translation</a:t>
            </a:r>
          </a:p>
        </p:txBody>
      </p:sp>
      <p:grpSp>
        <p:nvGrpSpPr>
          <p:cNvPr id="128006" name="Group 41"/>
          <p:cNvGrpSpPr>
            <a:grpSpLocks/>
          </p:cNvGrpSpPr>
          <p:nvPr/>
        </p:nvGrpSpPr>
        <p:grpSpPr bwMode="auto">
          <a:xfrm>
            <a:off x="287337" y="1012826"/>
            <a:ext cx="4189413" cy="1647828"/>
            <a:chOff x="133" y="883"/>
            <a:chExt cx="2639" cy="1038"/>
          </a:xfrm>
        </p:grpSpPr>
        <p:sp>
          <p:nvSpPr>
            <p:cNvPr id="43056" name="Text Box 6"/>
            <p:cNvSpPr txBox="1">
              <a:spLocks noChangeArrowheads="1"/>
            </p:cNvSpPr>
            <p:nvPr/>
          </p:nvSpPr>
          <p:spPr bwMode="auto">
            <a:xfrm>
              <a:off x="133" y="893"/>
              <a:ext cx="2591" cy="102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228600" indent="-228600">
                <a:buFont typeface="Arial" panose="020B0604020202020204" pitchFamily="34" charset="0"/>
                <a:buChar char="•"/>
                <a:defRPr/>
              </a:pPr>
              <a:r>
                <a:rPr lang="en-US" sz="2000" i="0" dirty="0">
                  <a:latin typeface="+mn-lt"/>
                  <a:cs typeface="+mn-cs"/>
                </a:rPr>
                <a:t>How to connect to a </a:t>
              </a:r>
              <a:r>
                <a:rPr lang="en-US" sz="2000" i="0" dirty="0">
                  <a:solidFill>
                    <a:srgbClr val="C00000"/>
                  </a:solidFill>
                  <a:latin typeface="+mn-lt"/>
                  <a:cs typeface="+mn-cs"/>
                </a:rPr>
                <a:t>local</a:t>
              </a:r>
              <a:r>
                <a:rPr lang="en-US" sz="2000" i="0" dirty="0">
                  <a:latin typeface="+mn-lt"/>
                  <a:cs typeface="+mn-cs"/>
                </a:rPr>
                <a:t> device?</a:t>
              </a:r>
            </a:p>
            <a:p>
              <a:pPr marL="628650" lvl="2">
                <a:buFont typeface="Arial" panose="020B0604020202020204" pitchFamily="34" charset="0"/>
                <a:buChar char="•"/>
                <a:defRPr/>
              </a:pPr>
              <a:r>
                <a:rPr lang="en-US" sz="2000" i="0" dirty="0">
                  <a:solidFill>
                    <a:srgbClr val="C00000"/>
                  </a:solidFill>
                  <a:latin typeface="+mn-lt"/>
                  <a:cs typeface="+mn-cs"/>
                </a:rPr>
                <a:t>Point to point </a:t>
              </a:r>
              <a:r>
                <a:rPr lang="en-US" sz="2000" i="0" dirty="0">
                  <a:latin typeface="+mn-lt"/>
                  <a:cs typeface="+mn-cs"/>
                </a:rPr>
                <a:t>dedicated link, don’t need h/w address.</a:t>
              </a:r>
            </a:p>
            <a:p>
              <a:pPr marL="628650" lvl="2">
                <a:buFont typeface="Arial" panose="020B0604020202020204" pitchFamily="34" charset="0"/>
                <a:buChar char="•"/>
                <a:defRPr/>
              </a:pPr>
              <a:r>
                <a:rPr lang="en-US" sz="2000" i="0" dirty="0">
                  <a:solidFill>
                    <a:srgbClr val="C00000"/>
                  </a:solidFill>
                  <a:latin typeface="+mn-lt"/>
                  <a:cs typeface="+mn-cs"/>
                </a:rPr>
                <a:t>Shared/broadcast medium</a:t>
              </a:r>
              <a:r>
                <a:rPr lang="en-US" sz="2000" i="0" dirty="0">
                  <a:latin typeface="+mn-lt"/>
                  <a:cs typeface="+mn-cs"/>
                </a:rPr>
                <a:t>, need device’s link (h/w) address </a:t>
              </a:r>
            </a:p>
          </p:txBody>
        </p:sp>
        <p:sp>
          <p:nvSpPr>
            <p:cNvPr id="43057" name="Rectangle 7"/>
            <p:cNvSpPr>
              <a:spLocks noChangeArrowheads="1"/>
            </p:cNvSpPr>
            <p:nvPr/>
          </p:nvSpPr>
          <p:spPr bwMode="auto">
            <a:xfrm>
              <a:off x="163" y="883"/>
              <a:ext cx="2609" cy="1027"/>
            </a:xfrm>
            <a:prstGeom prst="rect">
              <a:avLst/>
            </a:prstGeom>
            <a:noFill/>
            <a:ln w="9525">
              <a:solidFill>
                <a:srgbClr val="CC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sp>
        <p:nvSpPr>
          <p:cNvPr id="128007" name="Freeform 10"/>
          <p:cNvSpPr>
            <a:spLocks/>
          </p:cNvSpPr>
          <p:nvPr/>
        </p:nvSpPr>
        <p:spPr bwMode="auto">
          <a:xfrm>
            <a:off x="1800225" y="3944938"/>
            <a:ext cx="1393825" cy="1525587"/>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dirty="0"/>
          </a:p>
        </p:txBody>
      </p:sp>
      <p:sp>
        <p:nvSpPr>
          <p:cNvPr id="43017" name="Line 18"/>
          <p:cNvSpPr>
            <a:spLocks noChangeShapeType="1"/>
          </p:cNvSpPr>
          <p:nvPr/>
        </p:nvSpPr>
        <p:spPr bwMode="auto">
          <a:xfrm>
            <a:off x="1357313" y="4449763"/>
            <a:ext cx="47625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3018" name="Line 19"/>
          <p:cNvSpPr>
            <a:spLocks noChangeShapeType="1"/>
          </p:cNvSpPr>
          <p:nvPr/>
        </p:nvSpPr>
        <p:spPr bwMode="auto">
          <a:xfrm>
            <a:off x="2587625" y="3606800"/>
            <a:ext cx="0" cy="4889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3019" name="Line 20"/>
          <p:cNvSpPr>
            <a:spLocks noChangeShapeType="1"/>
          </p:cNvSpPr>
          <p:nvPr/>
        </p:nvSpPr>
        <p:spPr bwMode="auto">
          <a:xfrm flipH="1">
            <a:off x="3176588" y="4575175"/>
            <a:ext cx="447675"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3020" name="Line 21"/>
          <p:cNvSpPr>
            <a:spLocks noChangeShapeType="1"/>
          </p:cNvSpPr>
          <p:nvPr/>
        </p:nvSpPr>
        <p:spPr bwMode="auto">
          <a:xfrm flipV="1">
            <a:off x="2562225" y="5322888"/>
            <a:ext cx="0" cy="3270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3021" name="Text Box 22"/>
          <p:cNvSpPr txBox="1">
            <a:spLocks noChangeArrowheads="1"/>
          </p:cNvSpPr>
          <p:nvPr/>
        </p:nvSpPr>
        <p:spPr bwMode="auto">
          <a:xfrm>
            <a:off x="2806700" y="3386138"/>
            <a:ext cx="1781175"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1A-2F-BB-76-09-AD</a:t>
            </a:r>
          </a:p>
        </p:txBody>
      </p:sp>
      <p:sp>
        <p:nvSpPr>
          <p:cNvPr id="43022" name="Line 23"/>
          <p:cNvSpPr>
            <a:spLocks noChangeShapeType="1"/>
          </p:cNvSpPr>
          <p:nvPr/>
        </p:nvSpPr>
        <p:spPr bwMode="auto">
          <a:xfrm flipH="1" flipV="1">
            <a:off x="2678113" y="3538538"/>
            <a:ext cx="20478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3023" name="Line 24"/>
          <p:cNvSpPr>
            <a:spLocks noChangeShapeType="1"/>
          </p:cNvSpPr>
          <p:nvPr/>
        </p:nvSpPr>
        <p:spPr bwMode="auto">
          <a:xfrm flipV="1">
            <a:off x="3633788" y="4651375"/>
            <a:ext cx="0" cy="3730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3024" name="Text Box 25"/>
          <p:cNvSpPr txBox="1">
            <a:spLocks noChangeArrowheads="1"/>
          </p:cNvSpPr>
          <p:nvPr/>
        </p:nvSpPr>
        <p:spPr bwMode="auto">
          <a:xfrm>
            <a:off x="3187700" y="4953000"/>
            <a:ext cx="173990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58-23-D7-FA-20-B0</a:t>
            </a:r>
          </a:p>
        </p:txBody>
      </p:sp>
      <p:sp>
        <p:nvSpPr>
          <p:cNvPr id="43025" name="Line 26"/>
          <p:cNvSpPr>
            <a:spLocks noChangeShapeType="1"/>
          </p:cNvSpPr>
          <p:nvPr/>
        </p:nvSpPr>
        <p:spPr bwMode="auto">
          <a:xfrm flipH="1">
            <a:off x="2632075" y="5735638"/>
            <a:ext cx="2460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3026" name="Text Box 27"/>
          <p:cNvSpPr txBox="1">
            <a:spLocks noChangeArrowheads="1"/>
          </p:cNvSpPr>
          <p:nvPr/>
        </p:nvSpPr>
        <p:spPr bwMode="auto">
          <a:xfrm>
            <a:off x="2816225" y="5578475"/>
            <a:ext cx="1749425"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0C-C4-11-6F-E3-98</a:t>
            </a:r>
          </a:p>
        </p:txBody>
      </p:sp>
      <p:sp>
        <p:nvSpPr>
          <p:cNvPr id="43027" name="Line 28"/>
          <p:cNvSpPr>
            <a:spLocks noChangeShapeType="1"/>
          </p:cNvSpPr>
          <p:nvPr/>
        </p:nvSpPr>
        <p:spPr bwMode="auto">
          <a:xfrm flipV="1">
            <a:off x="1320800" y="4552950"/>
            <a:ext cx="0" cy="3317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3028" name="Text Box 29"/>
          <p:cNvSpPr txBox="1">
            <a:spLocks noChangeArrowheads="1"/>
          </p:cNvSpPr>
          <p:nvPr/>
        </p:nvSpPr>
        <p:spPr bwMode="auto">
          <a:xfrm>
            <a:off x="166688" y="4811713"/>
            <a:ext cx="168910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71-65-F7-2B-08-53</a:t>
            </a:r>
          </a:p>
        </p:txBody>
      </p:sp>
      <p:sp>
        <p:nvSpPr>
          <p:cNvPr id="43029" name="Text Box 30"/>
          <p:cNvSpPr txBox="1">
            <a:spLocks noChangeArrowheads="1"/>
          </p:cNvSpPr>
          <p:nvPr/>
        </p:nvSpPr>
        <p:spPr bwMode="auto">
          <a:xfrm>
            <a:off x="2012950" y="4430713"/>
            <a:ext cx="8191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mn-cs"/>
              </a:rPr>
              <a:t>   LAN</a:t>
            </a:r>
          </a:p>
        </p:txBody>
      </p:sp>
      <p:sp>
        <p:nvSpPr>
          <p:cNvPr id="43030" name="Text Box 31"/>
          <p:cNvSpPr txBox="1">
            <a:spLocks noChangeArrowheads="1"/>
          </p:cNvSpPr>
          <p:nvPr/>
        </p:nvSpPr>
        <p:spPr bwMode="auto">
          <a:xfrm>
            <a:off x="363538" y="3665538"/>
            <a:ext cx="1217612"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137.196.7.23</a:t>
            </a:r>
          </a:p>
        </p:txBody>
      </p:sp>
      <p:sp>
        <p:nvSpPr>
          <p:cNvPr id="43031" name="Line 32"/>
          <p:cNvSpPr>
            <a:spLocks noChangeShapeType="1"/>
          </p:cNvSpPr>
          <p:nvPr/>
        </p:nvSpPr>
        <p:spPr bwMode="auto">
          <a:xfrm>
            <a:off x="1009650" y="3921125"/>
            <a:ext cx="0" cy="2460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3032" name="Text Box 33"/>
          <p:cNvSpPr txBox="1">
            <a:spLocks noChangeArrowheads="1"/>
          </p:cNvSpPr>
          <p:nvPr/>
        </p:nvSpPr>
        <p:spPr bwMode="auto">
          <a:xfrm>
            <a:off x="2944813" y="2987675"/>
            <a:ext cx="1217612"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137.196.7.78</a:t>
            </a:r>
          </a:p>
        </p:txBody>
      </p:sp>
      <p:sp>
        <p:nvSpPr>
          <p:cNvPr id="43033" name="Line 34"/>
          <p:cNvSpPr>
            <a:spLocks noChangeShapeType="1"/>
          </p:cNvSpPr>
          <p:nvPr/>
        </p:nvSpPr>
        <p:spPr bwMode="auto">
          <a:xfrm flipH="1" flipV="1">
            <a:off x="2774950" y="3125788"/>
            <a:ext cx="2349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3034" name="Line 35"/>
          <p:cNvSpPr>
            <a:spLocks noChangeShapeType="1"/>
          </p:cNvSpPr>
          <p:nvPr/>
        </p:nvSpPr>
        <p:spPr bwMode="auto">
          <a:xfrm>
            <a:off x="3954463" y="4121150"/>
            <a:ext cx="0" cy="2460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3035" name="Text Box 36"/>
          <p:cNvSpPr txBox="1">
            <a:spLocks noChangeArrowheads="1"/>
          </p:cNvSpPr>
          <p:nvPr/>
        </p:nvSpPr>
        <p:spPr bwMode="auto">
          <a:xfrm>
            <a:off x="3344863" y="3887788"/>
            <a:ext cx="1217612"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137.196.7.14</a:t>
            </a:r>
          </a:p>
        </p:txBody>
      </p:sp>
      <p:sp>
        <p:nvSpPr>
          <p:cNvPr id="43036" name="Line 38"/>
          <p:cNvSpPr>
            <a:spLocks noChangeShapeType="1"/>
          </p:cNvSpPr>
          <p:nvPr/>
        </p:nvSpPr>
        <p:spPr bwMode="auto">
          <a:xfrm>
            <a:off x="2136775" y="6002338"/>
            <a:ext cx="23177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3037" name="Text Box 39"/>
          <p:cNvSpPr txBox="1">
            <a:spLocks noChangeArrowheads="1"/>
          </p:cNvSpPr>
          <p:nvPr/>
        </p:nvSpPr>
        <p:spPr bwMode="auto">
          <a:xfrm>
            <a:off x="955675" y="5848350"/>
            <a:ext cx="1217613"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137.196.7.88</a:t>
            </a:r>
          </a:p>
        </p:txBody>
      </p:sp>
      <p:sp>
        <p:nvSpPr>
          <p:cNvPr id="399403" name="Rectangle 43"/>
          <p:cNvSpPr>
            <a:spLocks noChangeArrowheads="1"/>
          </p:cNvSpPr>
          <p:nvPr/>
        </p:nvSpPr>
        <p:spPr bwMode="auto">
          <a:xfrm rot="-5400000">
            <a:off x="3659982" y="4482306"/>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28030" name="Group 44"/>
          <p:cNvGrpSpPr>
            <a:grpSpLocks/>
          </p:cNvGrpSpPr>
          <p:nvPr/>
        </p:nvGrpSpPr>
        <p:grpSpPr bwMode="auto">
          <a:xfrm>
            <a:off x="3562350" y="4357688"/>
            <a:ext cx="598488" cy="520700"/>
            <a:chOff x="-44" y="1473"/>
            <a:chExt cx="981" cy="1105"/>
          </a:xfrm>
        </p:grpSpPr>
        <p:pic>
          <p:nvPicPr>
            <p:cNvPr id="128045"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804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28031" name="Group 47"/>
          <p:cNvGrpSpPr>
            <a:grpSpLocks/>
          </p:cNvGrpSpPr>
          <p:nvPr/>
        </p:nvGrpSpPr>
        <p:grpSpPr bwMode="auto">
          <a:xfrm>
            <a:off x="657225" y="4160838"/>
            <a:ext cx="709613" cy="520700"/>
            <a:chOff x="267" y="2244"/>
            <a:chExt cx="581" cy="415"/>
          </a:xfrm>
        </p:grpSpPr>
        <p:sp>
          <p:nvSpPr>
            <p:cNvPr id="399408" name="Rectangle 48"/>
            <p:cNvSpPr>
              <a:spLocks noChangeArrowheads="1"/>
            </p:cNvSpPr>
            <p:nvPr/>
          </p:nvSpPr>
          <p:spPr bwMode="auto">
            <a:xfrm rot="-5400000">
              <a:off x="717" y="2400"/>
              <a:ext cx="101"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28042" name="Group 49"/>
            <p:cNvGrpSpPr>
              <a:grpSpLocks/>
            </p:cNvGrpSpPr>
            <p:nvPr/>
          </p:nvGrpSpPr>
          <p:grpSpPr bwMode="auto">
            <a:xfrm>
              <a:off x="267" y="2244"/>
              <a:ext cx="512" cy="415"/>
              <a:chOff x="-44" y="1473"/>
              <a:chExt cx="981" cy="1105"/>
            </a:xfrm>
          </p:grpSpPr>
          <p:pic>
            <p:nvPicPr>
              <p:cNvPr id="128043" name="Picture 50"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8044"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grpSp>
        <p:nvGrpSpPr>
          <p:cNvPr id="128032" name="Group 52"/>
          <p:cNvGrpSpPr>
            <a:grpSpLocks/>
          </p:cNvGrpSpPr>
          <p:nvPr/>
        </p:nvGrpSpPr>
        <p:grpSpPr bwMode="auto">
          <a:xfrm>
            <a:off x="2157413" y="3048000"/>
            <a:ext cx="631825" cy="554038"/>
            <a:chOff x="1745" y="1276"/>
            <a:chExt cx="512" cy="489"/>
          </a:xfrm>
        </p:grpSpPr>
        <p:sp>
          <p:nvSpPr>
            <p:cNvPr id="399413" name="Rectangle 53"/>
            <p:cNvSpPr>
              <a:spLocks noChangeArrowheads="1"/>
            </p:cNvSpPr>
            <p:nvPr/>
          </p:nvSpPr>
          <p:spPr bwMode="auto">
            <a:xfrm>
              <a:off x="2040" y="1604"/>
              <a:ext cx="100"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28038" name="Group 54"/>
            <p:cNvGrpSpPr>
              <a:grpSpLocks/>
            </p:cNvGrpSpPr>
            <p:nvPr/>
          </p:nvGrpSpPr>
          <p:grpSpPr bwMode="auto">
            <a:xfrm>
              <a:off x="1745" y="1276"/>
              <a:ext cx="512" cy="415"/>
              <a:chOff x="-44" y="1473"/>
              <a:chExt cx="981" cy="1105"/>
            </a:xfrm>
          </p:grpSpPr>
          <p:pic>
            <p:nvPicPr>
              <p:cNvPr id="128039" name="Picture 55"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8040" name="Freeform 5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sp>
        <p:nvSpPr>
          <p:cNvPr id="399418" name="Rectangle 58"/>
          <p:cNvSpPr>
            <a:spLocks noChangeArrowheads="1"/>
          </p:cNvSpPr>
          <p:nvPr/>
        </p:nvSpPr>
        <p:spPr bwMode="auto">
          <a:xfrm>
            <a:off x="2501900" y="5645150"/>
            <a:ext cx="123825" cy="1825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28034" name="Group 59"/>
          <p:cNvGrpSpPr>
            <a:grpSpLocks/>
          </p:cNvGrpSpPr>
          <p:nvPr/>
        </p:nvGrpSpPr>
        <p:grpSpPr bwMode="auto">
          <a:xfrm>
            <a:off x="2166938" y="5784850"/>
            <a:ext cx="584200" cy="469900"/>
            <a:chOff x="-44" y="1473"/>
            <a:chExt cx="981" cy="1105"/>
          </a:xfrm>
        </p:grpSpPr>
        <p:pic>
          <p:nvPicPr>
            <p:cNvPr id="128035" name="Picture 60"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8036" name="Freeform 6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sp>
        <p:nvSpPr>
          <p:cNvPr id="50"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39</a:t>
            </a:fld>
            <a:endParaRPr lang="en-US" sz="1200" dirty="0">
              <a:latin typeface="Tahoma" charset="0"/>
            </a:endParaRPr>
          </a:p>
        </p:txBody>
      </p:sp>
      <p:sp>
        <p:nvSpPr>
          <p:cNvPr id="51"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
        <p:nvSpPr>
          <p:cNvPr id="52" name="Text Box 6">
            <a:extLst>
              <a:ext uri="{FF2B5EF4-FFF2-40B4-BE49-F238E27FC236}">
                <a16:creationId xmlns:a16="http://schemas.microsoft.com/office/drawing/2014/main" id="{D819D963-98C1-7F4C-BC58-77E85E59BADC}"/>
              </a:ext>
            </a:extLst>
          </p:cNvPr>
          <p:cNvSpPr txBox="1">
            <a:spLocks noChangeArrowheads="1"/>
          </p:cNvSpPr>
          <p:nvPr/>
        </p:nvSpPr>
        <p:spPr bwMode="auto">
          <a:xfrm>
            <a:off x="4891597" y="1709877"/>
            <a:ext cx="3668204" cy="3416320"/>
          </a:xfrm>
          <a:prstGeom prst="rect">
            <a:avLst/>
          </a:prstGeom>
          <a:noFill/>
          <a:ln>
            <a:solidFill>
              <a:srgbClr val="C00000"/>
            </a:solid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400" dirty="0">
                <a:solidFill>
                  <a:srgbClr val="CC0000"/>
                </a:solidFill>
                <a:latin typeface="+mn-lt"/>
                <a:cs typeface="+mn-cs"/>
              </a:rPr>
              <a:t>Question:</a:t>
            </a:r>
            <a:r>
              <a:rPr lang="en-US" sz="2400" i="0" dirty="0">
                <a:latin typeface="+mn-lt"/>
                <a:cs typeface="+mn-cs"/>
              </a:rPr>
              <a:t> how to determine</a:t>
            </a:r>
          </a:p>
          <a:p>
            <a:pPr>
              <a:defRPr/>
            </a:pPr>
            <a:r>
              <a:rPr lang="en-US" sz="2400" i="0" dirty="0">
                <a:latin typeface="+mn-lt"/>
                <a:cs typeface="+mn-cs"/>
              </a:rPr>
              <a:t>a destination’s link address when all we know is its “network” address?</a:t>
            </a:r>
          </a:p>
          <a:p>
            <a:pPr>
              <a:defRPr/>
            </a:pPr>
            <a:r>
              <a:rPr lang="en-US" sz="2400" dirty="0">
                <a:solidFill>
                  <a:srgbClr val="C00000"/>
                </a:solidFill>
                <a:latin typeface="+mn-lt"/>
                <a:cs typeface="+mn-cs"/>
              </a:rPr>
              <a:t>Answer:</a:t>
            </a:r>
            <a:r>
              <a:rPr lang="en-US" sz="2400" i="0" dirty="0">
                <a:latin typeface="+mn-lt"/>
                <a:cs typeface="+mn-cs"/>
              </a:rPr>
              <a:t> </a:t>
            </a:r>
          </a:p>
          <a:p>
            <a:pPr>
              <a:defRPr/>
            </a:pPr>
            <a:r>
              <a:rPr lang="en-US" sz="2400" i="0" dirty="0">
                <a:latin typeface="+mn-lt"/>
                <a:cs typeface="+mn-cs"/>
              </a:rPr>
              <a:t>IPv4: Address Resolution Protocol (ARP)</a:t>
            </a:r>
          </a:p>
          <a:p>
            <a:pPr>
              <a:defRPr/>
            </a:pPr>
            <a:r>
              <a:rPr lang="en-US" sz="2400" i="0" dirty="0">
                <a:latin typeface="+mn-lt"/>
                <a:cs typeface="+mn-cs"/>
              </a:rPr>
              <a:t>IPv6: Neighbor Discovery Protocol</a:t>
            </a:r>
          </a:p>
        </p:txBody>
      </p:sp>
      <p:cxnSp>
        <p:nvCxnSpPr>
          <p:cNvPr id="3" name="Straight Connector 2">
            <a:extLst>
              <a:ext uri="{FF2B5EF4-FFF2-40B4-BE49-F238E27FC236}">
                <a16:creationId xmlns:a16="http://schemas.microsoft.com/office/drawing/2014/main" id="{9A6956BE-9A50-3246-B886-6FB76FAD050E}"/>
              </a:ext>
            </a:extLst>
          </p:cNvPr>
          <p:cNvCxnSpPr/>
          <p:nvPr/>
        </p:nvCxnSpPr>
        <p:spPr bwMode="auto">
          <a:xfrm flipV="1">
            <a:off x="2944813" y="3644573"/>
            <a:ext cx="1544637" cy="13026"/>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3" name="Straight Connector 52">
            <a:extLst>
              <a:ext uri="{FF2B5EF4-FFF2-40B4-BE49-F238E27FC236}">
                <a16:creationId xmlns:a16="http://schemas.microsoft.com/office/drawing/2014/main" id="{F93B9156-3351-AB4D-BC7A-DDB532619AF6}"/>
              </a:ext>
            </a:extLst>
          </p:cNvPr>
          <p:cNvCxnSpPr/>
          <p:nvPr/>
        </p:nvCxnSpPr>
        <p:spPr bwMode="auto">
          <a:xfrm flipV="1">
            <a:off x="237331" y="5092374"/>
            <a:ext cx="1544637" cy="13026"/>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4" name="Straight Connector 53">
            <a:extLst>
              <a:ext uri="{FF2B5EF4-FFF2-40B4-BE49-F238E27FC236}">
                <a16:creationId xmlns:a16="http://schemas.microsoft.com/office/drawing/2014/main" id="{879EFB52-FDAC-294F-8684-A5BA7271FA81}"/>
              </a:ext>
            </a:extLst>
          </p:cNvPr>
          <p:cNvCxnSpPr/>
          <p:nvPr/>
        </p:nvCxnSpPr>
        <p:spPr bwMode="auto">
          <a:xfrm flipV="1">
            <a:off x="2918618" y="5840086"/>
            <a:ext cx="1544637" cy="13026"/>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5" name="Straight Connector 54">
            <a:extLst>
              <a:ext uri="{FF2B5EF4-FFF2-40B4-BE49-F238E27FC236}">
                <a16:creationId xmlns:a16="http://schemas.microsoft.com/office/drawing/2014/main" id="{4F423B35-E4AB-2D4C-B350-D041B3C621E1}"/>
              </a:ext>
            </a:extLst>
          </p:cNvPr>
          <p:cNvCxnSpPr/>
          <p:nvPr/>
        </p:nvCxnSpPr>
        <p:spPr bwMode="auto">
          <a:xfrm flipV="1">
            <a:off x="3256839" y="5217319"/>
            <a:ext cx="1544637" cy="13026"/>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 name="Straight Arrow Connector 3">
            <a:extLst>
              <a:ext uri="{FF2B5EF4-FFF2-40B4-BE49-F238E27FC236}">
                <a16:creationId xmlns:a16="http://schemas.microsoft.com/office/drawing/2014/main" id="{DC109A8A-8280-994A-9281-7190131D13BC}"/>
              </a:ext>
            </a:extLst>
          </p:cNvPr>
          <p:cNvCxnSpPr/>
          <p:nvPr/>
        </p:nvCxnSpPr>
        <p:spPr bwMode="auto">
          <a:xfrm>
            <a:off x="1320800" y="2248525"/>
            <a:ext cx="692150" cy="163926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 name="Straight Arrow Connector 5">
            <a:extLst>
              <a:ext uri="{FF2B5EF4-FFF2-40B4-BE49-F238E27FC236}">
                <a16:creationId xmlns:a16="http://schemas.microsoft.com/office/drawing/2014/main" id="{115C7B33-DF57-3846-B067-E14EC4F72F2A}"/>
              </a:ext>
            </a:extLst>
          </p:cNvPr>
          <p:cNvCxnSpPr/>
          <p:nvPr/>
        </p:nvCxnSpPr>
        <p:spPr bwMode="auto">
          <a:xfrm flipH="1">
            <a:off x="3256839" y="2533338"/>
            <a:ext cx="88024" cy="8528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8" name="Straight Arrow Connector 57">
            <a:extLst>
              <a:ext uri="{FF2B5EF4-FFF2-40B4-BE49-F238E27FC236}">
                <a16:creationId xmlns:a16="http://schemas.microsoft.com/office/drawing/2014/main" id="{633AA454-34ED-B747-8C26-0129D733794C}"/>
              </a:ext>
            </a:extLst>
          </p:cNvPr>
          <p:cNvCxnSpPr>
            <a:cxnSpLocks/>
          </p:cNvCxnSpPr>
          <p:nvPr/>
        </p:nvCxnSpPr>
        <p:spPr bwMode="auto">
          <a:xfrm>
            <a:off x="3954463" y="2533338"/>
            <a:ext cx="633412" cy="23514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627874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
                                            <p:bg/>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2">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2">
                                            <p:txEl>
                                              <p:pRg st="3" end="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2">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2">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2">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2">
                                            <p:txEl>
                                              <p:pRg st="2" end="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2">
                                            <p:txEl>
                                              <p:pRg st="3" end="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uild="allAtOnce"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0" y="925513"/>
            <a:ext cx="4570413" cy="173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25" name="Rectangle 2"/>
          <p:cNvSpPr>
            <a:spLocks noGrp="1" noChangeArrowheads="1"/>
          </p:cNvSpPr>
          <p:nvPr>
            <p:ph type="title"/>
          </p:nvPr>
        </p:nvSpPr>
        <p:spPr>
          <a:xfrm>
            <a:off x="423863" y="244475"/>
            <a:ext cx="7772400" cy="898525"/>
          </a:xfrm>
        </p:spPr>
        <p:txBody>
          <a:bodyPr/>
          <a:lstStyle/>
          <a:p>
            <a:pPr>
              <a:defRPr/>
            </a:pPr>
            <a:r>
              <a:rPr lang="en-US" dirty="0">
                <a:latin typeface="Gill Sans MT" charset="0"/>
                <a:cs typeface="+mj-cs"/>
              </a:rPr>
              <a:t>Link layer: context</a:t>
            </a:r>
          </a:p>
        </p:txBody>
      </p:sp>
      <p:sp>
        <p:nvSpPr>
          <p:cNvPr id="5126" name="Rectangle 3"/>
          <p:cNvSpPr>
            <a:spLocks noGrp="1" noChangeArrowheads="1"/>
          </p:cNvSpPr>
          <p:nvPr>
            <p:ph type="body" sz="half" idx="1"/>
          </p:nvPr>
        </p:nvSpPr>
        <p:spPr>
          <a:xfrm>
            <a:off x="384175" y="1292362"/>
            <a:ext cx="4151312" cy="5502322"/>
          </a:xfrm>
        </p:spPr>
        <p:txBody>
          <a:bodyPr/>
          <a:lstStyle/>
          <a:p>
            <a:pPr>
              <a:defRPr/>
            </a:pPr>
            <a:r>
              <a:rPr lang="en-US" sz="2400" dirty="0">
                <a:latin typeface="Gill Sans MT" charset="0"/>
              </a:rPr>
              <a:t>datagram </a:t>
            </a:r>
            <a:r>
              <a:rPr lang="en-US" sz="2400" dirty="0">
                <a:solidFill>
                  <a:srgbClr val="C00000"/>
                </a:solidFill>
                <a:latin typeface="Gill Sans MT" charset="0"/>
              </a:rPr>
              <a:t>encapsulated</a:t>
            </a:r>
            <a:r>
              <a:rPr lang="en-US" sz="2400" dirty="0">
                <a:latin typeface="Gill Sans MT" charset="0"/>
              </a:rPr>
              <a:t> in a link-layer frame</a:t>
            </a:r>
          </a:p>
          <a:p>
            <a:pPr>
              <a:defRPr/>
            </a:pPr>
            <a:r>
              <a:rPr lang="en-US" sz="2400" dirty="0">
                <a:latin typeface="Gill Sans MT" charset="0"/>
              </a:rPr>
              <a:t>different types </a:t>
            </a:r>
            <a:r>
              <a:rPr lang="en-US" sz="2400" dirty="0">
                <a:solidFill>
                  <a:srgbClr val="C00000"/>
                </a:solidFill>
                <a:latin typeface="Gill Sans MT" charset="0"/>
              </a:rPr>
              <a:t>of links </a:t>
            </a:r>
            <a:r>
              <a:rPr lang="en-US" sz="2400" dirty="0">
                <a:latin typeface="Gill Sans MT" charset="0"/>
              </a:rPr>
              <a:t>with corresponding link protocols</a:t>
            </a:r>
          </a:p>
          <a:p>
            <a:pPr lvl="1">
              <a:defRPr/>
            </a:pPr>
            <a:r>
              <a:rPr lang="en-US" sz="2000" dirty="0">
                <a:latin typeface="Gill Sans MT" charset="0"/>
              </a:rPr>
              <a:t>e.g., Ethernet on first link, frame relay on intermediate links, </a:t>
            </a:r>
            <a:r>
              <a:rPr lang="en-US" sz="2000" dirty="0" err="1">
                <a:latin typeface="Gill Sans MT" charset="0"/>
              </a:rPr>
              <a:t>Wifi</a:t>
            </a:r>
            <a:r>
              <a:rPr lang="en-US" sz="2000" dirty="0">
                <a:latin typeface="Gill Sans MT" charset="0"/>
              </a:rPr>
              <a:t> LAN on last link</a:t>
            </a:r>
            <a:endParaRPr lang="en-US" sz="2400" dirty="0">
              <a:latin typeface="Gill Sans MT" charset="0"/>
              <a:cs typeface="+mn-cs"/>
            </a:endParaRPr>
          </a:p>
          <a:p>
            <a:pPr>
              <a:defRPr/>
            </a:pPr>
            <a:r>
              <a:rPr lang="en-US" sz="2400" dirty="0">
                <a:latin typeface="Gill Sans MT" charset="0"/>
                <a:cs typeface="+mn-cs"/>
              </a:rPr>
              <a:t>frame transferred by </a:t>
            </a:r>
            <a:r>
              <a:rPr lang="en-US" sz="2400" dirty="0">
                <a:solidFill>
                  <a:srgbClr val="C00000"/>
                </a:solidFill>
                <a:latin typeface="Gill Sans MT" charset="0"/>
                <a:cs typeface="+mn-cs"/>
              </a:rPr>
              <a:t>link protocol</a:t>
            </a:r>
            <a:r>
              <a:rPr lang="en-US" sz="2400" dirty="0">
                <a:latin typeface="Gill Sans MT" charset="0"/>
                <a:cs typeface="+mn-cs"/>
              </a:rPr>
              <a:t> for a specific </a:t>
            </a:r>
            <a:r>
              <a:rPr lang="en-US" sz="2400" dirty="0">
                <a:solidFill>
                  <a:srgbClr val="C00000"/>
                </a:solidFill>
                <a:latin typeface="Gill Sans MT" charset="0"/>
                <a:cs typeface="+mn-cs"/>
              </a:rPr>
              <a:t>link</a:t>
            </a:r>
            <a:endParaRPr lang="en-US" sz="2000" dirty="0">
              <a:latin typeface="Gill Sans MT" charset="0"/>
            </a:endParaRPr>
          </a:p>
          <a:p>
            <a:pPr>
              <a:defRPr/>
            </a:pPr>
            <a:r>
              <a:rPr lang="en-US" sz="2400" dirty="0">
                <a:latin typeface="Gill Sans MT" charset="0"/>
                <a:cs typeface="+mn-cs"/>
              </a:rPr>
              <a:t>each link protocol provides different services</a:t>
            </a:r>
          </a:p>
          <a:p>
            <a:pPr lvl="1">
              <a:defRPr/>
            </a:pPr>
            <a:r>
              <a:rPr lang="en-US" sz="2000" dirty="0">
                <a:latin typeface="Gill Sans MT" charset="0"/>
              </a:rPr>
              <a:t>e.g., may or may not provide reliable data transport over link</a:t>
            </a:r>
          </a:p>
          <a:p>
            <a:pPr>
              <a:defRPr/>
            </a:pPr>
            <a:r>
              <a:rPr lang="en-US" sz="2400" dirty="0">
                <a:latin typeface="Gill Sans MT" charset="0"/>
              </a:rPr>
              <a:t>network path (Source to destination) – routing algorithm</a:t>
            </a:r>
          </a:p>
          <a:p>
            <a:pPr>
              <a:defRPr/>
            </a:pPr>
            <a:endParaRPr lang="en-US" sz="2400" dirty="0">
              <a:latin typeface="Gill Sans MT" charset="0"/>
            </a:endParaRPr>
          </a:p>
        </p:txBody>
      </p:sp>
      <p:sp>
        <p:nvSpPr>
          <p:cNvPr id="5127" name="Rectangle 4"/>
          <p:cNvSpPr>
            <a:spLocks noGrp="1" noChangeArrowheads="1"/>
          </p:cNvSpPr>
          <p:nvPr>
            <p:ph type="body" sz="half" idx="2"/>
          </p:nvPr>
        </p:nvSpPr>
        <p:spPr>
          <a:xfrm>
            <a:off x="4646212" y="1292362"/>
            <a:ext cx="4151312" cy="5221322"/>
          </a:xfrm>
          <a:solidFill>
            <a:schemeClr val="bg1"/>
          </a:solidFill>
        </p:spPr>
        <p:txBody>
          <a:bodyPr/>
          <a:lstStyle/>
          <a:p>
            <a:pPr>
              <a:defRPr/>
            </a:pPr>
            <a:r>
              <a:rPr lang="en-US" sz="2400" dirty="0">
                <a:latin typeface="Gill Sans MT" charset="0"/>
                <a:cs typeface="+mn-cs"/>
              </a:rPr>
              <a:t>traveler = </a:t>
            </a:r>
            <a:r>
              <a:rPr lang="en-US" sz="2400" dirty="0">
                <a:solidFill>
                  <a:srgbClr val="CC0000"/>
                </a:solidFill>
                <a:latin typeface="Gill Sans MT" charset="0"/>
                <a:cs typeface="+mn-cs"/>
              </a:rPr>
              <a:t>datagram</a:t>
            </a:r>
          </a:p>
          <a:p>
            <a:pPr marL="0" indent="0">
              <a:buNone/>
              <a:defRPr/>
            </a:pPr>
            <a:endParaRPr lang="en-US" sz="2400" dirty="0">
              <a:latin typeface="Gill Sans MT" charset="0"/>
              <a:cs typeface="+mn-cs"/>
            </a:endParaRPr>
          </a:p>
          <a:p>
            <a:pPr>
              <a:defRPr/>
            </a:pPr>
            <a:r>
              <a:rPr lang="en-US" sz="2400" dirty="0">
                <a:latin typeface="Gill Sans MT" charset="0"/>
                <a:cs typeface="+mn-cs"/>
              </a:rPr>
              <a:t>transport segment (e.g., Irvine to LA) = </a:t>
            </a:r>
            <a:r>
              <a:rPr lang="en-US" sz="2400" dirty="0">
                <a:solidFill>
                  <a:srgbClr val="CC0000"/>
                </a:solidFill>
                <a:latin typeface="Gill Sans MT" charset="0"/>
                <a:cs typeface="+mn-cs"/>
              </a:rPr>
              <a:t>communication link</a:t>
            </a:r>
          </a:p>
          <a:p>
            <a:pPr marL="0" indent="0">
              <a:buNone/>
              <a:defRPr/>
            </a:pPr>
            <a:endParaRPr lang="en-US" sz="2400" dirty="0">
              <a:solidFill>
                <a:srgbClr val="CC0000"/>
              </a:solidFill>
              <a:latin typeface="Gill Sans MT" charset="0"/>
              <a:cs typeface="+mn-cs"/>
            </a:endParaRPr>
          </a:p>
          <a:p>
            <a:pPr>
              <a:defRPr/>
            </a:pPr>
            <a:r>
              <a:rPr lang="en-US" sz="2400" dirty="0">
                <a:latin typeface="Gill Sans MT" charset="0"/>
                <a:cs typeface="+mn-cs"/>
              </a:rPr>
              <a:t>transportation mode (e.g. shuttle) segment dependent = </a:t>
            </a:r>
            <a:r>
              <a:rPr lang="en-US" sz="2400" dirty="0">
                <a:solidFill>
                  <a:srgbClr val="CC0000"/>
                </a:solidFill>
                <a:latin typeface="Gill Sans MT" charset="0"/>
                <a:cs typeface="+mn-cs"/>
              </a:rPr>
              <a:t>link layer protocol</a:t>
            </a:r>
          </a:p>
          <a:p>
            <a:pPr>
              <a:defRPr/>
            </a:pPr>
            <a:r>
              <a:rPr lang="en-US" sz="2400" dirty="0">
                <a:latin typeface="Gill Sans MT" charset="0"/>
                <a:cs typeface="+mn-cs"/>
              </a:rPr>
              <a:t>different services for segments, e.g., plane vs taxi vs Bart</a:t>
            </a:r>
          </a:p>
          <a:p>
            <a:pPr lvl="1">
              <a:defRPr/>
            </a:pPr>
            <a:r>
              <a:rPr lang="en-US" sz="2000" dirty="0">
                <a:latin typeface="Gill Sans MT" charset="0"/>
                <a:cs typeface="+mn-cs"/>
              </a:rPr>
              <a:t>food, bathroom…..</a:t>
            </a:r>
          </a:p>
          <a:p>
            <a:pPr>
              <a:defRPr/>
            </a:pPr>
            <a:r>
              <a:rPr lang="en-US" sz="2400" dirty="0">
                <a:latin typeface="Gill Sans MT" charset="0"/>
                <a:cs typeface="+mn-cs"/>
              </a:rPr>
              <a:t>travel plan (Irvine – LAX – SFO- SF) = </a:t>
            </a:r>
            <a:r>
              <a:rPr lang="en-US" sz="2400" dirty="0">
                <a:solidFill>
                  <a:srgbClr val="CC0000"/>
                </a:solidFill>
                <a:latin typeface="Gill Sans MT" charset="0"/>
                <a:cs typeface="+mn-cs"/>
              </a:rPr>
              <a:t>routing algorithm</a:t>
            </a:r>
          </a:p>
          <a:p>
            <a:pPr lvl="1">
              <a:defRPr/>
            </a:pPr>
            <a:endParaRPr lang="en-US" sz="2000" dirty="0">
              <a:solidFill>
                <a:srgbClr val="CC0000"/>
              </a:solidFill>
              <a:latin typeface="Gill Sans MT" charset="0"/>
            </a:endParaRPr>
          </a:p>
        </p:txBody>
      </p:sp>
      <p:sp>
        <p:nvSpPr>
          <p:cNvPr id="8"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4</a:t>
            </a:fld>
            <a:endParaRPr lang="en-US" sz="1200" dirty="0">
              <a:latin typeface="Tahoma" charset="0"/>
            </a:endParaRPr>
          </a:p>
        </p:txBody>
      </p:sp>
      <p:sp>
        <p:nvSpPr>
          <p:cNvPr id="9"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
        <p:nvSpPr>
          <p:cNvPr id="2" name="TextBox 1">
            <a:extLst>
              <a:ext uri="{FF2B5EF4-FFF2-40B4-BE49-F238E27FC236}">
                <a16:creationId xmlns:a16="http://schemas.microsoft.com/office/drawing/2014/main" id="{DADB8532-842B-C444-8E21-CC088CCFD1C4}"/>
              </a:ext>
            </a:extLst>
          </p:cNvPr>
          <p:cNvSpPr txBox="1"/>
          <p:nvPr/>
        </p:nvSpPr>
        <p:spPr>
          <a:xfrm>
            <a:off x="4497789" y="1247912"/>
            <a:ext cx="4561890" cy="2462213"/>
          </a:xfrm>
          <a:prstGeom prst="rect">
            <a:avLst/>
          </a:prstGeom>
          <a:noFill/>
        </p:spPr>
        <p:txBody>
          <a:bodyPr wrap="none" rtlCol="0">
            <a:spAutoFit/>
          </a:bodyPr>
          <a:lstStyle/>
          <a:p>
            <a:pPr>
              <a:buFont typeface="Wingdings" charset="0"/>
              <a:buNone/>
              <a:defRPr/>
            </a:pPr>
            <a:r>
              <a:rPr lang="en-US" sz="2400" i="1" dirty="0">
                <a:solidFill>
                  <a:srgbClr val="CC0000"/>
                </a:solidFill>
                <a:latin typeface="Gill Sans MT" charset="0"/>
              </a:rPr>
              <a:t>transportation analogy:</a:t>
            </a:r>
          </a:p>
          <a:p>
            <a:pPr>
              <a:defRPr/>
            </a:pPr>
            <a:r>
              <a:rPr lang="en-US" sz="2800" dirty="0">
                <a:latin typeface="Gill Sans MT" charset="0"/>
              </a:rPr>
              <a:t>trip from Irvine to SF via LA</a:t>
            </a:r>
          </a:p>
          <a:p>
            <a:pPr lvl="1">
              <a:defRPr/>
            </a:pPr>
            <a:r>
              <a:rPr lang="en-US" sz="2800" dirty="0">
                <a:latin typeface="Gill Sans MT" charset="0"/>
              </a:rPr>
              <a:t>shuttle: Irvine to LAX</a:t>
            </a:r>
          </a:p>
          <a:p>
            <a:pPr lvl="1">
              <a:defRPr/>
            </a:pPr>
            <a:r>
              <a:rPr lang="en-US" sz="2800" dirty="0">
                <a:latin typeface="Gill Sans MT" charset="0"/>
              </a:rPr>
              <a:t>plane: LAX to SFO</a:t>
            </a:r>
          </a:p>
          <a:p>
            <a:pPr lvl="1">
              <a:defRPr/>
            </a:pPr>
            <a:r>
              <a:rPr lang="en-US" sz="2800" dirty="0">
                <a:latin typeface="Gill Sans MT" charset="0"/>
              </a:rPr>
              <a:t>Bart: SFO to downtown SF</a:t>
            </a:r>
          </a:p>
          <a:p>
            <a:endParaRPr lang="en-US" dirty="0"/>
          </a:p>
        </p:txBody>
      </p:sp>
    </p:spTree>
    <p:extLst>
      <p:ext uri="{BB962C8B-B14F-4D97-AF65-F5344CB8AC3E}">
        <p14:creationId xmlns:p14="http://schemas.microsoft.com/office/powerpoint/2010/main" val="1997447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2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12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126">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12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2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27">
                                            <p:bg/>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27">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12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127">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127">
                                            <p:txEl>
                                              <p:pRg st="5" end="5"/>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127">
                                            <p:txEl>
                                              <p:pRg st="6" end="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12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6" grpId="0" build="p"/>
      <p:bldP spid="5127" grpId="0" build="p" animBg="1"/>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E1D2C-E98F-C743-B2E7-EEF104262ED3}"/>
              </a:ext>
            </a:extLst>
          </p:cNvPr>
          <p:cNvSpPr>
            <a:spLocks noGrp="1"/>
          </p:cNvSpPr>
          <p:nvPr>
            <p:ph type="title"/>
          </p:nvPr>
        </p:nvSpPr>
        <p:spPr>
          <a:xfrm>
            <a:off x="533400" y="228600"/>
            <a:ext cx="7772400" cy="609600"/>
          </a:xfrm>
        </p:spPr>
        <p:txBody>
          <a:bodyPr/>
          <a:lstStyle/>
          <a:p>
            <a:r>
              <a:rPr lang="en-US" dirty="0"/>
              <a:t>Takeaways</a:t>
            </a:r>
          </a:p>
        </p:txBody>
      </p:sp>
      <p:sp>
        <p:nvSpPr>
          <p:cNvPr id="3" name="Content Placeholder 2">
            <a:extLst>
              <a:ext uri="{FF2B5EF4-FFF2-40B4-BE49-F238E27FC236}">
                <a16:creationId xmlns:a16="http://schemas.microsoft.com/office/drawing/2014/main" id="{DB756EFB-C906-2245-94D8-EA1578232534}"/>
              </a:ext>
            </a:extLst>
          </p:cNvPr>
          <p:cNvSpPr>
            <a:spLocks noGrp="1"/>
          </p:cNvSpPr>
          <p:nvPr>
            <p:ph idx="1"/>
          </p:nvPr>
        </p:nvSpPr>
        <p:spPr>
          <a:xfrm>
            <a:off x="533400" y="1270000"/>
            <a:ext cx="7772400" cy="4648200"/>
          </a:xfrm>
        </p:spPr>
        <p:txBody>
          <a:bodyPr/>
          <a:lstStyle/>
          <a:p>
            <a:pPr marL="0" indent="0">
              <a:buNone/>
            </a:pPr>
            <a:endParaRPr lang="en-US" dirty="0"/>
          </a:p>
          <a:p>
            <a:r>
              <a:rPr lang="en-US" dirty="0"/>
              <a:t>Roles of neighbor discovery (ND) and address resolution protocols</a:t>
            </a:r>
          </a:p>
          <a:p>
            <a:r>
              <a:rPr lang="en-US" dirty="0"/>
              <a:t>Address resolution in IPv4 (ARP)</a:t>
            </a:r>
          </a:p>
          <a:p>
            <a:r>
              <a:rPr lang="en-US" dirty="0"/>
              <a:t>Address resolution in IPv6 (NDP)</a:t>
            </a:r>
          </a:p>
          <a:p>
            <a:endParaRPr lang="en-US" dirty="0"/>
          </a:p>
          <a:p>
            <a:endParaRPr lang="en-US" dirty="0"/>
          </a:p>
          <a:p>
            <a:endParaRPr lang="en-US" dirty="0"/>
          </a:p>
          <a:p>
            <a:pPr marL="385763" indent="-385763">
              <a:buFont typeface="+mj-lt"/>
              <a:buAutoNum type="arabicPeriod"/>
            </a:pPr>
            <a:endParaRPr lang="en-US" dirty="0"/>
          </a:p>
        </p:txBody>
      </p:sp>
      <p:sp>
        <p:nvSpPr>
          <p:cNvPr id="5" name="Slide Number Placeholder 4">
            <a:extLst>
              <a:ext uri="{FF2B5EF4-FFF2-40B4-BE49-F238E27FC236}">
                <a16:creationId xmlns:a16="http://schemas.microsoft.com/office/drawing/2014/main" id="{C54A1C99-7221-4C46-8D8A-8965FE724A31}"/>
              </a:ext>
            </a:extLst>
          </p:cNvPr>
          <p:cNvSpPr>
            <a:spLocks noGrp="1"/>
          </p:cNvSpPr>
          <p:nvPr>
            <p:ph type="sldNum" sz="quarter" idx="12"/>
          </p:nvPr>
        </p:nvSpPr>
        <p:spPr/>
        <p:txBody>
          <a:bodyPr/>
          <a:lstStyle/>
          <a:p>
            <a:fld id="{6DDFBD2C-A080-5A4B-B075-F8D248F9258F}" type="slidenum">
              <a:rPr lang="en-US" smtClean="0"/>
              <a:t>40</a:t>
            </a:fld>
            <a:endParaRPr lang="en-US"/>
          </a:p>
        </p:txBody>
      </p:sp>
      <p:pic>
        <p:nvPicPr>
          <p:cNvPr id="6" name="Picture 40" descr="underline_base">
            <a:extLst>
              <a:ext uri="{FF2B5EF4-FFF2-40B4-BE49-F238E27FC236}">
                <a16:creationId xmlns:a16="http://schemas.microsoft.com/office/drawing/2014/main" id="{C0611A7E-B071-C94C-81BF-72F15690C93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700" y="804863"/>
            <a:ext cx="2730500" cy="198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7120057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FAAAF-FA36-E549-86D4-F92DD72A14CD}"/>
              </a:ext>
            </a:extLst>
          </p:cNvPr>
          <p:cNvSpPr>
            <a:spLocks noGrp="1"/>
          </p:cNvSpPr>
          <p:nvPr>
            <p:ph type="title"/>
          </p:nvPr>
        </p:nvSpPr>
        <p:spPr>
          <a:xfrm>
            <a:off x="482600" y="241300"/>
            <a:ext cx="7772400" cy="558800"/>
          </a:xfrm>
        </p:spPr>
        <p:txBody>
          <a:bodyPr/>
          <a:lstStyle/>
          <a:p>
            <a:r>
              <a:rPr lang="en-US" dirty="0"/>
              <a:t>Neighbor discovery</a:t>
            </a:r>
          </a:p>
        </p:txBody>
      </p:sp>
      <p:sp>
        <p:nvSpPr>
          <p:cNvPr id="3" name="Content Placeholder 2">
            <a:extLst>
              <a:ext uri="{FF2B5EF4-FFF2-40B4-BE49-F238E27FC236}">
                <a16:creationId xmlns:a16="http://schemas.microsoft.com/office/drawing/2014/main" id="{B215BBB2-BD2C-3949-A04F-BDBA179BB705}"/>
              </a:ext>
            </a:extLst>
          </p:cNvPr>
          <p:cNvSpPr>
            <a:spLocks noGrp="1"/>
          </p:cNvSpPr>
          <p:nvPr>
            <p:ph idx="1"/>
          </p:nvPr>
        </p:nvSpPr>
        <p:spPr/>
        <p:txBody>
          <a:bodyPr/>
          <a:lstStyle/>
          <a:p>
            <a:r>
              <a:rPr lang="en-CA" dirty="0"/>
              <a:t>Neighbor discovery refers to protocol functions that determine link-layer addresses of nodes that are attached to the same </a:t>
            </a:r>
            <a:r>
              <a:rPr lang="en-CA" dirty="0">
                <a:solidFill>
                  <a:srgbClr val="C00000"/>
                </a:solidFill>
              </a:rPr>
              <a:t>link</a:t>
            </a:r>
          </a:p>
          <a:p>
            <a:endParaRPr lang="en-CA" dirty="0"/>
          </a:p>
          <a:p>
            <a:r>
              <a:rPr lang="en-US" dirty="0"/>
              <a:t>In IP terminology, “</a:t>
            </a:r>
            <a:r>
              <a:rPr lang="en-US" dirty="0">
                <a:solidFill>
                  <a:srgbClr val="C00000"/>
                </a:solidFill>
              </a:rPr>
              <a:t>link</a:t>
            </a:r>
            <a:r>
              <a:rPr lang="en-US" dirty="0"/>
              <a:t>” refers to any data link-layer network (point-to-point, broadcast)</a:t>
            </a:r>
          </a:p>
          <a:p>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A50E0D71-9D4E-324B-A8B7-7C0C7009EFA6}"/>
              </a:ext>
            </a:extLst>
          </p:cNvPr>
          <p:cNvSpPr>
            <a:spLocks noGrp="1"/>
          </p:cNvSpPr>
          <p:nvPr>
            <p:ph type="sldNum" sz="quarter" idx="12"/>
          </p:nvPr>
        </p:nvSpPr>
        <p:spPr/>
        <p:txBody>
          <a:bodyPr/>
          <a:lstStyle/>
          <a:p>
            <a:fld id="{6DDFBD2C-A080-5A4B-B075-F8D248F9258F}" type="slidenum">
              <a:rPr lang="en-US" smtClean="0"/>
              <a:t>41</a:t>
            </a:fld>
            <a:endParaRPr lang="en-US"/>
          </a:p>
        </p:txBody>
      </p:sp>
      <p:pic>
        <p:nvPicPr>
          <p:cNvPr id="5" name="Picture 40" descr="underline_base">
            <a:extLst>
              <a:ext uri="{FF2B5EF4-FFF2-40B4-BE49-F238E27FC236}">
                <a16:creationId xmlns:a16="http://schemas.microsoft.com/office/drawing/2014/main" id="{420177B5-6A8B-624C-86A5-E1E51B58D68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700" y="804863"/>
            <a:ext cx="4546600" cy="223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9811182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817ED7-2B36-E44D-A013-7C7D06D5827A}"/>
              </a:ext>
            </a:extLst>
          </p:cNvPr>
          <p:cNvSpPr>
            <a:spLocks noGrp="1" noChangeArrowheads="1"/>
          </p:cNvSpPr>
          <p:nvPr>
            <p:ph type="title"/>
          </p:nvPr>
        </p:nvSpPr>
        <p:spPr>
          <a:xfrm>
            <a:off x="533400" y="228600"/>
            <a:ext cx="7772400" cy="558800"/>
          </a:xfrm>
        </p:spPr>
        <p:txBody>
          <a:bodyPr/>
          <a:lstStyle/>
          <a:p>
            <a:r>
              <a:rPr lang="en-US" altLang="en-US" dirty="0">
                <a:ea typeface="ＭＳ Ｐゴシック" panose="020B0600070205080204" pitchFamily="34" charset="-128"/>
              </a:rPr>
              <a:t>Need for address translation</a:t>
            </a:r>
          </a:p>
        </p:txBody>
      </p:sp>
      <p:sp>
        <p:nvSpPr>
          <p:cNvPr id="17411" name="Rectangle 3">
            <a:extLst>
              <a:ext uri="{FF2B5EF4-FFF2-40B4-BE49-F238E27FC236}">
                <a16:creationId xmlns:a16="http://schemas.microsoft.com/office/drawing/2014/main" id="{6E155478-D41A-7947-A250-99572206EEC4}"/>
              </a:ext>
            </a:extLst>
          </p:cNvPr>
          <p:cNvSpPr>
            <a:spLocks noGrp="1" noChangeArrowheads="1"/>
          </p:cNvSpPr>
          <p:nvPr>
            <p:ph type="body" idx="1"/>
          </p:nvPr>
        </p:nvSpPr>
        <p:spPr>
          <a:xfrm>
            <a:off x="444500" y="1066800"/>
            <a:ext cx="7772400" cy="5473700"/>
          </a:xfrm>
        </p:spPr>
        <p:txBody>
          <a:bodyPr/>
          <a:lstStyle/>
          <a:p>
            <a:r>
              <a:rPr lang="en-US" altLang="en-US" dirty="0">
                <a:ea typeface="ＭＳ Ｐゴシック" panose="020B0600070205080204" pitchFamily="34" charset="-128"/>
              </a:rPr>
              <a:t>Note: </a:t>
            </a:r>
          </a:p>
          <a:p>
            <a:pPr lvl="1"/>
            <a:r>
              <a:rPr lang="en-US" altLang="en-US" dirty="0">
                <a:ea typeface="ＭＳ Ｐゴシック" panose="020B0600070205080204" pitchFamily="34" charset="-128"/>
              </a:rPr>
              <a:t>The Internet protocols are based on IP addresses </a:t>
            </a:r>
          </a:p>
          <a:p>
            <a:pPr lvl="1"/>
            <a:r>
              <a:rPr lang="en-US" altLang="en-US" dirty="0">
                <a:ea typeface="ＭＳ Ｐゴシック" panose="020B0600070205080204" pitchFamily="34" charset="-128"/>
              </a:rPr>
              <a:t>Many link-layer networks use MAC addresses (shared environments)</a:t>
            </a:r>
          </a:p>
          <a:p>
            <a:endParaRPr lang="en-US" altLang="en-US" dirty="0">
              <a:ea typeface="ＭＳ Ｐゴシック" panose="020B0600070205080204" pitchFamily="34" charset="-128"/>
            </a:endParaRPr>
          </a:p>
          <a:p>
            <a:r>
              <a:rPr lang="en-US" altLang="en-US" dirty="0">
                <a:ea typeface="ＭＳ Ｐゴシック" panose="020B0600070205080204" pitchFamily="34" charset="-128"/>
              </a:rPr>
              <a:t>A translation is required between IP and MAC layer addresses</a:t>
            </a:r>
          </a:p>
          <a:p>
            <a:pPr marL="342900" lvl="1" indent="0">
              <a:buNone/>
            </a:pPr>
            <a:r>
              <a:rPr lang="en-US" altLang="en-US" dirty="0">
                <a:solidFill>
                  <a:srgbClr val="C00000"/>
                </a:solidFill>
                <a:ea typeface="ＭＳ Ｐゴシック" panose="020B0600070205080204" pitchFamily="34" charset="-128"/>
              </a:rPr>
              <a:t>→ “Given an IP address, what is the MAC address?”</a:t>
            </a:r>
          </a:p>
          <a:p>
            <a:pPr lvl="1"/>
            <a:endParaRPr lang="en-US" altLang="en-US" dirty="0">
              <a:ea typeface="ＭＳ Ｐゴシック" panose="020B0600070205080204" pitchFamily="34" charset="-128"/>
            </a:endParaRPr>
          </a:p>
          <a:p>
            <a:r>
              <a:rPr lang="en-US" altLang="en-US" dirty="0">
                <a:ea typeface="ＭＳ Ｐゴシック" panose="020B0600070205080204" pitchFamily="34" charset="-128"/>
              </a:rPr>
              <a:t>IPv4 and IPv6 use different protocols for the translation: </a:t>
            </a:r>
          </a:p>
          <a:p>
            <a:pPr lvl="1"/>
            <a:r>
              <a:rPr lang="en-US" altLang="en-US" dirty="0">
                <a:ea typeface="ＭＳ Ｐゴシック" panose="020B0600070205080204" pitchFamily="34" charset="-128"/>
              </a:rPr>
              <a:t>IPv4: Address Resolution Protocol (ARP) </a:t>
            </a:r>
          </a:p>
          <a:p>
            <a:pPr lvl="1"/>
            <a:r>
              <a:rPr lang="en-US" altLang="en-US" dirty="0">
                <a:ea typeface="ＭＳ Ｐゴシック" panose="020B0600070205080204" pitchFamily="34" charset="-128"/>
              </a:rPr>
              <a:t>IPv6: Neighbor Discovery Protocol (NDP)</a:t>
            </a:r>
          </a:p>
          <a:p>
            <a:endParaRPr lang="en-US" altLang="en-US" dirty="0">
              <a:ea typeface="ＭＳ Ｐゴシック" panose="020B0600070205080204" pitchFamily="34" charset="-128"/>
            </a:endParaRPr>
          </a:p>
        </p:txBody>
      </p:sp>
      <p:sp>
        <p:nvSpPr>
          <p:cNvPr id="17412" name="Rectangle 4">
            <a:extLst>
              <a:ext uri="{FF2B5EF4-FFF2-40B4-BE49-F238E27FC236}">
                <a16:creationId xmlns:a16="http://schemas.microsoft.com/office/drawing/2014/main" id="{C31C7FC6-DD2C-4040-8F7F-E08EA461BC94}"/>
              </a:ext>
            </a:extLst>
          </p:cNvPr>
          <p:cNvSpPr>
            <a:spLocks noChangeArrowheads="1"/>
          </p:cNvSpPr>
          <p:nvPr/>
        </p:nvSpPr>
        <p:spPr bwMode="auto">
          <a:xfrm>
            <a:off x="1828800" y="4572000"/>
            <a:ext cx="12573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5" tIns="34288" rIns="68575" bIns="34288" anchor="ctr"/>
          <a:lstStyle>
            <a:lvl1pPr>
              <a:defRPr sz="2400">
                <a:solidFill>
                  <a:srgbClr val="000000"/>
                </a:solidFill>
                <a:latin typeface="Times" pitchFamily="2" charset="0"/>
                <a:ea typeface="ＭＳ Ｐゴシック" panose="020B0600070205080204" pitchFamily="34" charset="-128"/>
              </a:defRPr>
            </a:lvl1pPr>
            <a:lvl2pPr marL="742950" indent="-285750">
              <a:defRPr sz="2400">
                <a:solidFill>
                  <a:srgbClr val="000000"/>
                </a:solidFill>
                <a:latin typeface="Times" pitchFamily="2" charset="0"/>
                <a:ea typeface="ＭＳ Ｐゴシック" panose="020B0600070205080204" pitchFamily="34" charset="-128"/>
              </a:defRPr>
            </a:lvl2pPr>
            <a:lvl3pPr marL="1143000" indent="-228600">
              <a:defRPr sz="2400">
                <a:solidFill>
                  <a:srgbClr val="000000"/>
                </a:solidFill>
                <a:latin typeface="Times" pitchFamily="2" charset="0"/>
                <a:ea typeface="ＭＳ Ｐゴシック" panose="020B0600070205080204" pitchFamily="34" charset="-128"/>
              </a:defRPr>
            </a:lvl3pPr>
            <a:lvl4pPr marL="1600200" indent="-228600">
              <a:defRPr sz="2400">
                <a:solidFill>
                  <a:srgbClr val="000000"/>
                </a:solidFill>
                <a:latin typeface="Times" pitchFamily="2" charset="0"/>
                <a:ea typeface="ＭＳ Ｐゴシック" panose="020B0600070205080204" pitchFamily="34" charset="-128"/>
              </a:defRPr>
            </a:lvl4pPr>
            <a:lvl5pPr marL="2057400" indent="-228600">
              <a:defRPr sz="2400">
                <a:solidFill>
                  <a:srgbClr val="000000"/>
                </a:solidFill>
                <a:latin typeface="Times" pitchFamily="2" charset="0"/>
                <a:ea typeface="ＭＳ Ｐゴシック" panose="020B0600070205080204" pitchFamily="34" charset="-128"/>
              </a:defRPr>
            </a:lvl5pPr>
            <a:lvl6pPr marL="25146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6pPr>
            <a:lvl7pPr marL="29718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7pPr>
            <a:lvl8pPr marL="34290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8pPr>
            <a:lvl9pPr marL="38862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9pPr>
          </a:lstStyle>
          <a:p>
            <a:endParaRPr lang="en-US" altLang="en-US" sz="1800"/>
          </a:p>
        </p:txBody>
      </p:sp>
      <p:sp>
        <p:nvSpPr>
          <p:cNvPr id="17413" name="Rectangle 5">
            <a:extLst>
              <a:ext uri="{FF2B5EF4-FFF2-40B4-BE49-F238E27FC236}">
                <a16:creationId xmlns:a16="http://schemas.microsoft.com/office/drawing/2014/main" id="{61BA59E9-50DC-1246-A57E-520E0A3AEA04}"/>
              </a:ext>
            </a:extLst>
          </p:cNvPr>
          <p:cNvSpPr>
            <a:spLocks noChangeArrowheads="1"/>
          </p:cNvSpPr>
          <p:nvPr/>
        </p:nvSpPr>
        <p:spPr bwMode="auto">
          <a:xfrm>
            <a:off x="2343150" y="485775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5" tIns="34288" rIns="68575" bIns="34288" anchor="ctr"/>
          <a:lstStyle>
            <a:lvl1pPr>
              <a:defRPr sz="2400">
                <a:solidFill>
                  <a:srgbClr val="000000"/>
                </a:solidFill>
                <a:latin typeface="Times" pitchFamily="2" charset="0"/>
                <a:ea typeface="ＭＳ Ｐゴシック" panose="020B0600070205080204" pitchFamily="34" charset="-128"/>
              </a:defRPr>
            </a:lvl1pPr>
            <a:lvl2pPr marL="742950" indent="-285750">
              <a:defRPr sz="2400">
                <a:solidFill>
                  <a:srgbClr val="000000"/>
                </a:solidFill>
                <a:latin typeface="Times" pitchFamily="2" charset="0"/>
                <a:ea typeface="ＭＳ Ｐゴシック" panose="020B0600070205080204" pitchFamily="34" charset="-128"/>
              </a:defRPr>
            </a:lvl2pPr>
            <a:lvl3pPr marL="1143000" indent="-228600">
              <a:defRPr sz="2400">
                <a:solidFill>
                  <a:srgbClr val="000000"/>
                </a:solidFill>
                <a:latin typeface="Times" pitchFamily="2" charset="0"/>
                <a:ea typeface="ＭＳ Ｐゴシック" panose="020B0600070205080204" pitchFamily="34" charset="-128"/>
              </a:defRPr>
            </a:lvl3pPr>
            <a:lvl4pPr marL="1600200" indent="-228600">
              <a:defRPr sz="2400">
                <a:solidFill>
                  <a:srgbClr val="000000"/>
                </a:solidFill>
                <a:latin typeface="Times" pitchFamily="2" charset="0"/>
                <a:ea typeface="ＭＳ Ｐゴシック" panose="020B0600070205080204" pitchFamily="34" charset="-128"/>
              </a:defRPr>
            </a:lvl4pPr>
            <a:lvl5pPr marL="2057400" indent="-228600">
              <a:defRPr sz="2400">
                <a:solidFill>
                  <a:srgbClr val="000000"/>
                </a:solidFill>
                <a:latin typeface="Times" pitchFamily="2" charset="0"/>
                <a:ea typeface="ＭＳ Ｐゴシック" panose="020B0600070205080204" pitchFamily="34" charset="-128"/>
              </a:defRPr>
            </a:lvl5pPr>
            <a:lvl6pPr marL="25146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6pPr>
            <a:lvl7pPr marL="29718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7pPr>
            <a:lvl8pPr marL="34290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8pPr>
            <a:lvl9pPr marL="38862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9pPr>
          </a:lstStyle>
          <a:p>
            <a:endParaRPr lang="en-US" altLang="en-US" sz="1800"/>
          </a:p>
        </p:txBody>
      </p:sp>
      <p:sp>
        <p:nvSpPr>
          <p:cNvPr id="3" name="Slide Number Placeholder 2">
            <a:extLst>
              <a:ext uri="{FF2B5EF4-FFF2-40B4-BE49-F238E27FC236}">
                <a16:creationId xmlns:a16="http://schemas.microsoft.com/office/drawing/2014/main" id="{915EE6B4-92FD-D74E-90C2-AE8AF30BB11F}"/>
              </a:ext>
            </a:extLst>
          </p:cNvPr>
          <p:cNvSpPr>
            <a:spLocks noGrp="1"/>
          </p:cNvSpPr>
          <p:nvPr>
            <p:ph type="sldNum" sz="quarter" idx="12"/>
          </p:nvPr>
        </p:nvSpPr>
        <p:spPr/>
        <p:txBody>
          <a:bodyPr/>
          <a:lstStyle/>
          <a:p>
            <a:fld id="{6DDFBD2C-A080-5A4B-B075-F8D248F9258F}" type="slidenum">
              <a:rPr lang="en-US" smtClean="0"/>
              <a:t>42</a:t>
            </a:fld>
            <a:endParaRPr lang="en-US"/>
          </a:p>
        </p:txBody>
      </p:sp>
      <p:pic>
        <p:nvPicPr>
          <p:cNvPr id="7" name="Picture 40" descr="underline_base">
            <a:extLst>
              <a:ext uri="{FF2B5EF4-FFF2-40B4-BE49-F238E27FC236}">
                <a16:creationId xmlns:a16="http://schemas.microsoft.com/office/drawing/2014/main" id="{85D21C65-4B3C-D949-8F5E-DFB6C999EC7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700" y="804863"/>
            <a:ext cx="6756400" cy="147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1067791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7" name="Picture 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028700"/>
            <a:ext cx="5942013"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7" name="Rectangle 2"/>
          <p:cNvSpPr>
            <a:spLocks noGrp="1" noChangeArrowheads="1"/>
          </p:cNvSpPr>
          <p:nvPr>
            <p:ph type="title"/>
          </p:nvPr>
        </p:nvSpPr>
        <p:spPr>
          <a:xfrm>
            <a:off x="533400" y="228600"/>
            <a:ext cx="7772400" cy="821267"/>
          </a:xfrm>
        </p:spPr>
        <p:txBody>
          <a:bodyPr/>
          <a:lstStyle/>
          <a:p>
            <a:pPr>
              <a:defRPr/>
            </a:pPr>
            <a:r>
              <a:rPr lang="en-US" dirty="0">
                <a:latin typeface="Gill Sans MT" charset="0"/>
                <a:cs typeface="+mj-cs"/>
              </a:rPr>
              <a:t>Link layer, </a:t>
            </a:r>
            <a:r>
              <a:rPr lang="en-US" sz="4000" dirty="0">
                <a:latin typeface="Gill Sans MT" charset="0"/>
                <a:cs typeface="+mj-cs"/>
              </a:rPr>
              <a:t>LAN</a:t>
            </a:r>
            <a:r>
              <a:rPr lang="en-US" dirty="0">
                <a:latin typeface="Gill Sans MT" charset="0"/>
                <a:cs typeface="+mj-cs"/>
              </a:rPr>
              <a:t>s: outline</a:t>
            </a:r>
          </a:p>
        </p:txBody>
      </p:sp>
      <p:sp>
        <p:nvSpPr>
          <p:cNvPr id="3078" name="Rectangle 3"/>
          <p:cNvSpPr>
            <a:spLocks noGrp="1" noChangeArrowheads="1"/>
          </p:cNvSpPr>
          <p:nvPr>
            <p:ph type="body" sz="half" idx="1"/>
          </p:nvPr>
        </p:nvSpPr>
        <p:spPr>
          <a:xfrm>
            <a:off x="533400" y="1600200"/>
            <a:ext cx="4889500" cy="4648200"/>
          </a:xfrm>
        </p:spPr>
        <p:txBody>
          <a:bodyPr/>
          <a:lstStyle/>
          <a:p>
            <a:pPr marL="457200" indent="-457200">
              <a:buFont typeface="Wingdings" charset="0"/>
              <a:buNone/>
              <a:defRPr/>
            </a:pPr>
            <a:r>
              <a:rPr lang="en-US" dirty="0">
                <a:solidFill>
                  <a:srgbClr val="000099"/>
                </a:solidFill>
                <a:latin typeface="Gill Sans MT" charset="0"/>
                <a:cs typeface="+mn-cs"/>
              </a:rPr>
              <a:t>6.1</a:t>
            </a:r>
            <a:r>
              <a:rPr lang="en-US" dirty="0">
                <a:solidFill>
                  <a:srgbClr val="CC0000"/>
                </a:solidFill>
                <a:latin typeface="Gill Sans MT" charset="0"/>
                <a:cs typeface="+mn-cs"/>
              </a:rPr>
              <a:t> </a:t>
            </a:r>
            <a:r>
              <a:rPr lang="en-US" dirty="0">
                <a:latin typeface="Gill Sans MT" charset="0"/>
                <a:cs typeface="+mn-cs"/>
              </a:rPr>
              <a:t>introduction, services</a:t>
            </a:r>
          </a:p>
          <a:p>
            <a:pPr marL="457200" indent="-457200">
              <a:buFont typeface="Wingdings" charset="0"/>
              <a:buNone/>
              <a:defRPr/>
            </a:pPr>
            <a:r>
              <a:rPr lang="en-US" dirty="0">
                <a:solidFill>
                  <a:srgbClr val="000099"/>
                </a:solidFill>
                <a:latin typeface="Gill Sans MT" charset="0"/>
                <a:cs typeface="+mn-cs"/>
              </a:rPr>
              <a:t>6.2</a:t>
            </a:r>
            <a:r>
              <a:rPr lang="en-US" dirty="0">
                <a:solidFill>
                  <a:srgbClr val="CC0000"/>
                </a:solidFill>
                <a:latin typeface="Gill Sans MT" charset="0"/>
                <a:cs typeface="+mn-cs"/>
              </a:rPr>
              <a:t> </a:t>
            </a:r>
            <a:r>
              <a:rPr lang="en-US" dirty="0">
                <a:latin typeface="Gill Sans MT" charset="0"/>
                <a:cs typeface="+mn-cs"/>
              </a:rPr>
              <a:t>error detection, correction </a:t>
            </a:r>
          </a:p>
          <a:p>
            <a:pPr marL="457200" indent="-457200">
              <a:buFont typeface="Wingdings" charset="0"/>
              <a:buNone/>
              <a:defRPr/>
            </a:pPr>
            <a:r>
              <a:rPr lang="en-US" dirty="0">
                <a:solidFill>
                  <a:srgbClr val="000099"/>
                </a:solidFill>
                <a:latin typeface="Gill Sans MT" charset="0"/>
                <a:cs typeface="+mn-cs"/>
              </a:rPr>
              <a:t>6.3</a:t>
            </a:r>
            <a:r>
              <a:rPr lang="en-US" dirty="0">
                <a:solidFill>
                  <a:srgbClr val="CC0000"/>
                </a:solidFill>
                <a:latin typeface="Gill Sans MT" charset="0"/>
                <a:cs typeface="+mn-cs"/>
              </a:rPr>
              <a:t> </a:t>
            </a:r>
            <a:r>
              <a:rPr lang="en-US" dirty="0">
                <a:latin typeface="Gill Sans MT" charset="0"/>
                <a:cs typeface="+mn-cs"/>
              </a:rPr>
              <a:t>multiple access protocols</a:t>
            </a:r>
          </a:p>
          <a:p>
            <a:pPr marL="457200" indent="-457200">
              <a:buFont typeface="Wingdings" charset="0"/>
              <a:buNone/>
              <a:defRPr/>
            </a:pPr>
            <a:r>
              <a:rPr lang="en-US" dirty="0">
                <a:solidFill>
                  <a:srgbClr val="CC0000"/>
                </a:solidFill>
                <a:latin typeface="Gill Sans MT" charset="0"/>
                <a:cs typeface="+mn-cs"/>
              </a:rPr>
              <a:t>6.4 LANs</a:t>
            </a:r>
            <a:endParaRPr lang="en-US" dirty="0">
              <a:latin typeface="Gill Sans MT" charset="0"/>
            </a:endParaRPr>
          </a:p>
          <a:p>
            <a:pPr lvl="1">
              <a:defRPr/>
            </a:pPr>
            <a:r>
              <a:rPr lang="en-US" dirty="0">
                <a:latin typeface="Gill Sans MT" charset="0"/>
              </a:rPr>
              <a:t>Ethernet</a:t>
            </a:r>
          </a:p>
          <a:p>
            <a:pPr lvl="1">
              <a:defRPr/>
            </a:pPr>
            <a:r>
              <a:rPr lang="en-US" dirty="0">
                <a:latin typeface="Gill Sans MT" charset="0"/>
              </a:rPr>
              <a:t>IP and Link/MAC addresses </a:t>
            </a:r>
          </a:p>
          <a:p>
            <a:pPr lvl="1">
              <a:defRPr/>
            </a:pPr>
            <a:r>
              <a:rPr lang="en-US" dirty="0">
                <a:solidFill>
                  <a:srgbClr val="C00000"/>
                </a:solidFill>
                <a:latin typeface="Gill Sans MT" charset="0"/>
              </a:rPr>
              <a:t>IPv4 and ARP</a:t>
            </a:r>
          </a:p>
          <a:p>
            <a:pPr lvl="1">
              <a:defRPr/>
            </a:pPr>
            <a:r>
              <a:rPr lang="en-US" dirty="0">
                <a:latin typeface="Gill Sans MT" charset="0"/>
              </a:rPr>
              <a:t>IPv6 addressing modes and NDP</a:t>
            </a:r>
          </a:p>
        </p:txBody>
      </p:sp>
      <p:sp>
        <p:nvSpPr>
          <p:cNvPr id="8"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43</a:t>
            </a:fld>
            <a:endParaRPr lang="en-US" sz="1200" dirty="0">
              <a:latin typeface="Tahoma" charset="0"/>
            </a:endParaRPr>
          </a:p>
        </p:txBody>
      </p:sp>
      <p:sp>
        <p:nvSpPr>
          <p:cNvPr id="9"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25968907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p:nvPr>
        </p:nvSpPr>
        <p:spPr>
          <a:xfrm>
            <a:off x="533399" y="66675"/>
            <a:ext cx="8347841" cy="661458"/>
          </a:xfrm>
        </p:spPr>
        <p:txBody>
          <a:bodyPr/>
          <a:lstStyle/>
          <a:p>
            <a:pPr>
              <a:defRPr/>
            </a:pPr>
            <a:r>
              <a:rPr lang="en-US" dirty="0">
                <a:latin typeface="Gill Sans MT" charset="0"/>
              </a:rPr>
              <a:t>Address Resolution Protocol (ARP)</a:t>
            </a:r>
            <a:endParaRPr lang="en-US" dirty="0">
              <a:latin typeface="Gill Sans MT" charset="0"/>
              <a:cs typeface="+mj-cs"/>
            </a:endParaRPr>
          </a:p>
        </p:txBody>
      </p:sp>
      <p:sp>
        <p:nvSpPr>
          <p:cNvPr id="44037" name="Rectangle 3"/>
          <p:cNvSpPr>
            <a:spLocks noGrp="1" noChangeArrowheads="1"/>
          </p:cNvSpPr>
          <p:nvPr>
            <p:ph type="body" sz="half" idx="1"/>
          </p:nvPr>
        </p:nvSpPr>
        <p:spPr>
          <a:xfrm>
            <a:off x="203200" y="872358"/>
            <a:ext cx="8737600" cy="5890734"/>
          </a:xfrm>
        </p:spPr>
        <p:txBody>
          <a:bodyPr/>
          <a:lstStyle/>
          <a:p>
            <a:pPr marL="231775" indent="-231775">
              <a:defRPr/>
            </a:pPr>
            <a:r>
              <a:rPr lang="en-US" sz="2400" dirty="0">
                <a:cs typeface="+mn-cs"/>
              </a:rPr>
              <a:t>node</a:t>
            </a:r>
            <a:r>
              <a:rPr lang="en-US" sz="2400" i="1" dirty="0">
                <a:cs typeface="+mn-cs"/>
              </a:rPr>
              <a:t> A</a:t>
            </a:r>
            <a:r>
              <a:rPr lang="en-US" sz="2400" dirty="0">
                <a:cs typeface="+mn-cs"/>
              </a:rPr>
              <a:t> wants to send a datagram to node </a:t>
            </a:r>
            <a:r>
              <a:rPr lang="en-US" sz="2400" i="1" dirty="0">
                <a:cs typeface="+mn-cs"/>
              </a:rPr>
              <a:t>B</a:t>
            </a:r>
            <a:r>
              <a:rPr lang="en-US" sz="2400" dirty="0">
                <a:cs typeface="+mn-cs"/>
              </a:rPr>
              <a:t> (a local destination):</a:t>
            </a:r>
          </a:p>
          <a:p>
            <a:pPr marL="631825" lvl="1" indent="-231775">
              <a:defRPr/>
            </a:pPr>
            <a:r>
              <a:rPr lang="en-US" sz="2000" i="1" dirty="0"/>
              <a:t>B</a:t>
            </a:r>
            <a:r>
              <a:rPr lang="en-US" sz="2000" dirty="0"/>
              <a:t>’s IP address known to </a:t>
            </a:r>
            <a:r>
              <a:rPr lang="en-US" sz="2000" i="1" dirty="0"/>
              <a:t>A</a:t>
            </a:r>
          </a:p>
          <a:p>
            <a:pPr marL="631825" lvl="1" indent="-231775">
              <a:defRPr/>
            </a:pPr>
            <a:r>
              <a:rPr lang="en-US" sz="2000" i="1" dirty="0"/>
              <a:t>B</a:t>
            </a:r>
            <a:r>
              <a:rPr lang="en-US" sz="2000" dirty="0"/>
              <a:t>’s MAC address not known to </a:t>
            </a:r>
            <a:r>
              <a:rPr lang="en-US" sz="2000" i="1" dirty="0"/>
              <a:t>A</a:t>
            </a:r>
          </a:p>
          <a:p>
            <a:pPr marL="231775" indent="-231775">
              <a:defRPr/>
            </a:pPr>
            <a:r>
              <a:rPr lang="en-US" sz="2400" i="1" dirty="0">
                <a:cs typeface="+mn-cs"/>
              </a:rPr>
              <a:t>A</a:t>
            </a:r>
            <a:r>
              <a:rPr lang="en-US" sz="2400" dirty="0">
                <a:cs typeface="+mn-cs"/>
              </a:rPr>
              <a:t> </a:t>
            </a:r>
            <a:r>
              <a:rPr lang="en-US" sz="2400" dirty="0">
                <a:solidFill>
                  <a:srgbClr val="CC0000"/>
                </a:solidFill>
                <a:cs typeface="+mn-cs"/>
              </a:rPr>
              <a:t>broadcasts</a:t>
            </a:r>
            <a:r>
              <a:rPr lang="en-US" sz="2400" dirty="0">
                <a:cs typeface="+mn-cs"/>
              </a:rPr>
              <a:t> on </a:t>
            </a:r>
            <a:r>
              <a:rPr lang="en-US" sz="2400" dirty="0">
                <a:solidFill>
                  <a:srgbClr val="C00000"/>
                </a:solidFill>
                <a:cs typeface="+mn-cs"/>
              </a:rPr>
              <a:t>local</a:t>
            </a:r>
            <a:r>
              <a:rPr lang="en-US" sz="2400" dirty="0">
                <a:cs typeface="+mn-cs"/>
              </a:rPr>
              <a:t> network an </a:t>
            </a:r>
            <a:r>
              <a:rPr lang="en-US" sz="2400" dirty="0">
                <a:solidFill>
                  <a:srgbClr val="C00000"/>
                </a:solidFill>
                <a:cs typeface="+mn-cs"/>
              </a:rPr>
              <a:t>ARP</a:t>
            </a:r>
            <a:r>
              <a:rPr lang="en-US" sz="2400" dirty="0">
                <a:cs typeface="+mn-cs"/>
              </a:rPr>
              <a:t> </a:t>
            </a:r>
            <a:r>
              <a:rPr lang="en-US" sz="2400" dirty="0">
                <a:solidFill>
                  <a:srgbClr val="C00000"/>
                </a:solidFill>
                <a:cs typeface="+mn-cs"/>
              </a:rPr>
              <a:t>request</a:t>
            </a:r>
            <a:r>
              <a:rPr lang="en-US" sz="2400" dirty="0">
                <a:cs typeface="+mn-cs"/>
              </a:rPr>
              <a:t> packet</a:t>
            </a:r>
          </a:p>
          <a:p>
            <a:pPr marL="631825" lvl="1" indent="-231775">
              <a:defRPr/>
            </a:pPr>
            <a:r>
              <a:rPr lang="en-US" sz="2000" dirty="0">
                <a:cs typeface="+mn-cs"/>
              </a:rPr>
              <a:t>request contains </a:t>
            </a:r>
            <a:r>
              <a:rPr lang="en-US" sz="2000" i="1" dirty="0">
                <a:cs typeface="+mn-cs"/>
              </a:rPr>
              <a:t>B</a:t>
            </a:r>
            <a:r>
              <a:rPr lang="en-US" sz="2000" dirty="0">
                <a:cs typeface="+mn-cs"/>
              </a:rPr>
              <a:t>’s IP address in data field </a:t>
            </a:r>
          </a:p>
          <a:p>
            <a:pPr marL="631825" lvl="1" indent="-231775">
              <a:defRPr/>
            </a:pPr>
            <a:r>
              <a:rPr lang="en-US" sz="2000" dirty="0">
                <a:solidFill>
                  <a:srgbClr val="C00000"/>
                </a:solidFill>
              </a:rPr>
              <a:t>broadcast -&gt; destination</a:t>
            </a:r>
            <a:r>
              <a:rPr lang="en-US" sz="2000" dirty="0"/>
              <a:t> MAC address of the ARP request frame = </a:t>
            </a:r>
            <a:r>
              <a:rPr lang="en-US" sz="2000" dirty="0" err="1">
                <a:solidFill>
                  <a:srgbClr val="C00000"/>
                </a:solidFill>
              </a:rPr>
              <a:t>ff:ff:ff:ff:ff:ff</a:t>
            </a:r>
            <a:endParaRPr lang="en-US" sz="2000" dirty="0">
              <a:solidFill>
                <a:srgbClr val="C00000"/>
              </a:solidFill>
            </a:endParaRPr>
          </a:p>
          <a:p>
            <a:pPr marL="231775" indent="-231775">
              <a:defRPr/>
            </a:pPr>
            <a:r>
              <a:rPr lang="en-US" sz="2400" dirty="0"/>
              <a:t>all nodes on local network receive broadcast ARP request</a:t>
            </a:r>
          </a:p>
          <a:p>
            <a:pPr marL="231775" indent="-231775">
              <a:defRPr/>
            </a:pPr>
            <a:r>
              <a:rPr lang="en-US" sz="2400" i="1" dirty="0">
                <a:cs typeface="+mn-cs"/>
              </a:rPr>
              <a:t>B</a:t>
            </a:r>
            <a:r>
              <a:rPr lang="en-US" sz="2400" dirty="0">
                <a:cs typeface="+mn-cs"/>
              </a:rPr>
              <a:t> recognizes its IP address in request frame</a:t>
            </a:r>
          </a:p>
          <a:p>
            <a:pPr marL="231775" indent="-231775">
              <a:defRPr/>
            </a:pPr>
            <a:r>
              <a:rPr lang="en-US" sz="2400" i="1" dirty="0">
                <a:cs typeface="+mn-cs"/>
              </a:rPr>
              <a:t>B</a:t>
            </a:r>
            <a:r>
              <a:rPr lang="en-US" sz="2400" dirty="0">
                <a:cs typeface="+mn-cs"/>
              </a:rPr>
              <a:t> sends an </a:t>
            </a:r>
            <a:r>
              <a:rPr lang="en-US" sz="2400" dirty="0">
                <a:solidFill>
                  <a:srgbClr val="C00000"/>
                </a:solidFill>
                <a:cs typeface="+mn-cs"/>
              </a:rPr>
              <a:t>ARP reply</a:t>
            </a:r>
            <a:r>
              <a:rPr lang="en-US" sz="2400" dirty="0">
                <a:cs typeface="+mn-cs"/>
              </a:rPr>
              <a:t> </a:t>
            </a:r>
            <a:r>
              <a:rPr lang="en-US" sz="2400" b="1" u="sng" dirty="0">
                <a:cs typeface="+mn-cs"/>
              </a:rPr>
              <a:t>to</a:t>
            </a:r>
            <a:r>
              <a:rPr lang="en-US" sz="2400" dirty="0">
                <a:cs typeface="+mn-cs"/>
              </a:rPr>
              <a:t> </a:t>
            </a:r>
            <a:r>
              <a:rPr lang="en-US" sz="2400" i="1" dirty="0">
                <a:cs typeface="+mn-cs"/>
              </a:rPr>
              <a:t>A</a:t>
            </a:r>
            <a:r>
              <a:rPr lang="en-US" sz="2400" dirty="0">
                <a:cs typeface="+mn-cs"/>
              </a:rPr>
              <a:t> with its (</a:t>
            </a:r>
            <a:r>
              <a:rPr lang="en-US" sz="2400" i="1" dirty="0">
                <a:cs typeface="+mn-cs"/>
              </a:rPr>
              <a:t>B</a:t>
            </a:r>
            <a:r>
              <a:rPr lang="en-US" sz="2400" dirty="0">
                <a:cs typeface="+mn-cs"/>
              </a:rPr>
              <a:t>'s) MAC address in the data field</a:t>
            </a:r>
          </a:p>
          <a:p>
            <a:pPr marL="631825" lvl="1" indent="-231775">
              <a:defRPr/>
            </a:pPr>
            <a:r>
              <a:rPr lang="en-US" sz="2000" dirty="0">
                <a:solidFill>
                  <a:srgbClr val="C00000"/>
                </a:solidFill>
              </a:rPr>
              <a:t>destination MAC address </a:t>
            </a:r>
            <a:r>
              <a:rPr lang="en-US" sz="2000" dirty="0"/>
              <a:t>of </a:t>
            </a:r>
            <a:r>
              <a:rPr lang="en-US" sz="2000" dirty="0">
                <a:solidFill>
                  <a:srgbClr val="C00000"/>
                </a:solidFill>
              </a:rPr>
              <a:t>ARP reply</a:t>
            </a:r>
            <a:r>
              <a:rPr lang="en-US" sz="2000" dirty="0"/>
              <a:t> frame = </a:t>
            </a:r>
            <a:r>
              <a:rPr lang="en-US" sz="2000" i="1" dirty="0"/>
              <a:t>A</a:t>
            </a:r>
            <a:r>
              <a:rPr lang="ja-JP" altLang="en-US" sz="2000" dirty="0"/>
              <a:t>’</a:t>
            </a:r>
            <a:r>
              <a:rPr lang="en-US" sz="2000" dirty="0"/>
              <a:t>s MAC address (</a:t>
            </a:r>
            <a:r>
              <a:rPr lang="en-US" sz="2000" i="1" dirty="0"/>
              <a:t>B</a:t>
            </a:r>
            <a:r>
              <a:rPr lang="en-US" sz="2000" dirty="0"/>
              <a:t> extracted </a:t>
            </a:r>
            <a:r>
              <a:rPr lang="en-US" sz="2000" i="1" dirty="0"/>
              <a:t>A</a:t>
            </a:r>
            <a:r>
              <a:rPr lang="en-US" sz="2000" dirty="0"/>
              <a:t>’s MAC address from received ARP request).</a:t>
            </a:r>
            <a:endParaRPr lang="en-US" sz="2000" dirty="0">
              <a:cs typeface="+mn-cs"/>
            </a:endParaRPr>
          </a:p>
        </p:txBody>
      </p:sp>
      <p:pic>
        <p:nvPicPr>
          <p:cNvPr id="130054" name="Picture 1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379" y="673099"/>
            <a:ext cx="8176737" cy="1992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44</a:t>
            </a:fld>
            <a:endParaRPr lang="en-US" sz="1200" dirty="0">
              <a:latin typeface="Tahoma" charset="0"/>
            </a:endParaRPr>
          </a:p>
        </p:txBody>
      </p:sp>
    </p:spTree>
    <p:extLst>
      <p:ext uri="{BB962C8B-B14F-4D97-AF65-F5344CB8AC3E}">
        <p14:creationId xmlns:p14="http://schemas.microsoft.com/office/powerpoint/2010/main" val="18123201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Number Placeholder 3"/>
          <p:cNvSpPr>
            <a:spLocks noGrp="1"/>
          </p:cNvSpPr>
          <p:nvPr>
            <p:ph type="sldNum" sz="quarter" idx="4294967295"/>
          </p:nvPr>
        </p:nvSpPr>
        <p:spPr>
          <a:xfrm>
            <a:off x="6858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fld id="{B89B4F26-08A9-A04C-9B29-FF7643197373}" type="slidenum">
              <a:rPr lang="en-US" altLang="en-US" sz="1400">
                <a:latin typeface="Times New Roman" charset="0"/>
              </a:rPr>
              <a:pPr>
                <a:spcBef>
                  <a:spcPct val="0"/>
                </a:spcBef>
                <a:buFontTx/>
                <a:buNone/>
              </a:pPr>
              <a:t>45</a:t>
            </a:fld>
            <a:endParaRPr lang="en-US" altLang="en-US" sz="1400">
              <a:latin typeface="Times New Roman" charset="0"/>
            </a:endParaRPr>
          </a:p>
        </p:txBody>
      </p:sp>
      <p:sp>
        <p:nvSpPr>
          <p:cNvPr id="153602" name="Rectangle 2"/>
          <p:cNvSpPr>
            <a:spLocks noGrp="1" noChangeArrowheads="1"/>
          </p:cNvSpPr>
          <p:nvPr>
            <p:ph type="title"/>
          </p:nvPr>
        </p:nvSpPr>
        <p:spPr>
          <a:xfrm>
            <a:off x="218090" y="59868"/>
            <a:ext cx="7772400" cy="600740"/>
          </a:xfrm>
        </p:spPr>
        <p:txBody>
          <a:bodyPr/>
          <a:lstStyle/>
          <a:p>
            <a:pPr>
              <a:defRPr/>
            </a:pPr>
            <a:r>
              <a:rPr lang="en-US" dirty="0">
                <a:cs typeface="+mj-cs"/>
              </a:rPr>
              <a:t>ARP in action - request</a:t>
            </a:r>
          </a:p>
        </p:txBody>
      </p:sp>
      <p:sp>
        <p:nvSpPr>
          <p:cNvPr id="25603" name="Rectangle 3"/>
          <p:cNvSpPr>
            <a:spLocks noGrp="1" noChangeArrowheads="1"/>
          </p:cNvSpPr>
          <p:nvPr>
            <p:ph type="body" idx="1"/>
          </p:nvPr>
        </p:nvSpPr>
        <p:spPr>
          <a:xfrm>
            <a:off x="120985" y="660608"/>
            <a:ext cx="8566484" cy="2458453"/>
          </a:xfrm>
        </p:spPr>
        <p:txBody>
          <a:bodyPr/>
          <a:lstStyle/>
          <a:p>
            <a:pPr>
              <a:buFontTx/>
              <a:buNone/>
            </a:pPr>
            <a:r>
              <a:rPr lang="en-US" altLang="en-US" sz="2000" dirty="0"/>
              <a:t>Host </a:t>
            </a:r>
            <a:r>
              <a:rPr lang="en-US" altLang="en-US" sz="2000" dirty="0">
                <a:solidFill>
                  <a:srgbClr val="C00000"/>
                </a:solidFill>
              </a:rPr>
              <a:t>Argon</a:t>
            </a:r>
            <a:r>
              <a:rPr lang="en-US" altLang="en-US" sz="2000" dirty="0"/>
              <a:t> (node </a:t>
            </a:r>
            <a:r>
              <a:rPr lang="en-US" altLang="en-US" sz="2000" i="1" dirty="0"/>
              <a:t>A</a:t>
            </a:r>
            <a:r>
              <a:rPr lang="en-US" altLang="en-US" sz="2000" dirty="0"/>
              <a:t>) wants to send data to local router </a:t>
            </a:r>
            <a:r>
              <a:rPr lang="en-US" altLang="en-US" sz="2000" dirty="0">
                <a:solidFill>
                  <a:srgbClr val="C00000"/>
                </a:solidFill>
              </a:rPr>
              <a:t>Router137</a:t>
            </a:r>
            <a:r>
              <a:rPr lang="en-US" altLang="en-US" sz="2000" dirty="0"/>
              <a:t> (node </a:t>
            </a:r>
            <a:r>
              <a:rPr lang="en-US" altLang="en-US" sz="2000" i="1" dirty="0"/>
              <a:t>B</a:t>
            </a:r>
            <a:r>
              <a:rPr lang="en-US" altLang="en-US" sz="2000" dirty="0"/>
              <a:t>) at IP address 128.143.137.1</a:t>
            </a:r>
          </a:p>
          <a:p>
            <a:pPr>
              <a:buFontTx/>
              <a:buNone/>
            </a:pPr>
            <a:r>
              <a:rPr lang="en-US" altLang="en-US" sz="2000" dirty="0"/>
              <a:t>Argon has to obtain Router137 MAC address</a:t>
            </a:r>
          </a:p>
          <a:p>
            <a:pPr>
              <a:buFontTx/>
              <a:buNone/>
            </a:pPr>
            <a:r>
              <a:rPr lang="en-US" altLang="en-US" sz="2000" dirty="0"/>
              <a:t>ARP request from Argon: </a:t>
            </a:r>
            <a:br>
              <a:rPr lang="en-US" altLang="en-US" sz="2000" dirty="0"/>
            </a:br>
            <a:r>
              <a:rPr lang="en-US" altLang="en-US" sz="2000" dirty="0"/>
              <a:t>Argon </a:t>
            </a:r>
            <a:r>
              <a:rPr lang="en-US" altLang="en-US" sz="2000" dirty="0">
                <a:solidFill>
                  <a:srgbClr val="C00000"/>
                </a:solidFill>
              </a:rPr>
              <a:t>broadcasts</a:t>
            </a:r>
            <a:r>
              <a:rPr lang="en-US" altLang="en-US" sz="2000" dirty="0"/>
              <a:t> on data link layer (address: </a:t>
            </a:r>
            <a:r>
              <a:rPr lang="en-US" altLang="en-US" sz="2000" dirty="0" err="1">
                <a:solidFill>
                  <a:srgbClr val="C00000"/>
                </a:solidFill>
              </a:rPr>
              <a:t>ff:ff:ff:ff:ff:ff</a:t>
            </a:r>
            <a:r>
              <a:rPr lang="en-US" altLang="en-US" sz="2000" dirty="0"/>
              <a:t>) an ARP request to all stations on the network: </a:t>
            </a:r>
          </a:p>
          <a:p>
            <a:pPr>
              <a:buFontTx/>
              <a:buNone/>
            </a:pPr>
            <a:r>
              <a:rPr lang="ja-JP" altLang="en-US" sz="2400" b="1">
                <a:solidFill>
                  <a:schemeClr val="accent2"/>
                </a:solidFill>
              </a:rPr>
              <a:t>“</a:t>
            </a:r>
            <a:r>
              <a:rPr lang="en-US" altLang="ja-JP" sz="2400" b="1" dirty="0">
                <a:solidFill>
                  <a:schemeClr val="accent2"/>
                </a:solidFill>
              </a:rPr>
              <a:t>What is the MAC address of </a:t>
            </a:r>
            <a:r>
              <a:rPr lang="en-US" altLang="ja-JP" sz="2400" b="1" dirty="0">
                <a:solidFill>
                  <a:srgbClr val="C00000"/>
                </a:solidFill>
              </a:rPr>
              <a:t>128.143.137.1</a:t>
            </a:r>
            <a:r>
              <a:rPr lang="en-US" altLang="ja-JP" sz="2400" b="1" dirty="0">
                <a:solidFill>
                  <a:schemeClr val="accent2"/>
                </a:solidFill>
              </a:rPr>
              <a:t>?</a:t>
            </a:r>
            <a:r>
              <a:rPr lang="ja-JP" altLang="en-US" sz="2400" b="1">
                <a:solidFill>
                  <a:schemeClr val="accent2"/>
                </a:solidFill>
              </a:rPr>
              <a:t>”</a:t>
            </a:r>
            <a:endParaRPr lang="en-US" altLang="ja-JP" sz="2400" dirty="0"/>
          </a:p>
          <a:p>
            <a:pPr>
              <a:buFontTx/>
              <a:buNone/>
            </a:pPr>
            <a:endParaRPr lang="en-US" altLang="en-US" dirty="0"/>
          </a:p>
        </p:txBody>
      </p:sp>
      <p:sp>
        <p:nvSpPr>
          <p:cNvPr id="25604"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3" tIns="45717" rIns="91433" bIns="45717" anchor="ct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ts val="1000"/>
              </a:spcBef>
              <a:spcAft>
                <a:spcPts val="1000"/>
              </a:spcAft>
            </a:pPr>
            <a:endParaRPr lang="en-US" altLang="en-US">
              <a:solidFill>
                <a:srgbClr val="000000"/>
              </a:solidFill>
              <a:latin typeface="Times" charset="0"/>
            </a:endParaRPr>
          </a:p>
        </p:txBody>
      </p:sp>
      <p:grpSp>
        <p:nvGrpSpPr>
          <p:cNvPr id="2" name="Group 1">
            <a:extLst>
              <a:ext uri="{FF2B5EF4-FFF2-40B4-BE49-F238E27FC236}">
                <a16:creationId xmlns:a16="http://schemas.microsoft.com/office/drawing/2014/main" id="{0DCA9B0D-BF28-C344-9D0E-5D19A69A1DAF}"/>
              </a:ext>
            </a:extLst>
          </p:cNvPr>
          <p:cNvGrpSpPr/>
          <p:nvPr/>
        </p:nvGrpSpPr>
        <p:grpSpPr>
          <a:xfrm>
            <a:off x="281043" y="3378855"/>
            <a:ext cx="8318500" cy="3765550"/>
            <a:chOff x="281043" y="3378855"/>
            <a:chExt cx="8318500" cy="3765550"/>
          </a:xfrm>
        </p:grpSpPr>
        <p:graphicFrame>
          <p:nvGraphicFramePr>
            <p:cNvPr id="25605" name="Object 5"/>
            <p:cNvGraphicFramePr>
              <a:graphicFrameLocks noChangeAspect="1"/>
            </p:cNvGraphicFramePr>
            <p:nvPr>
              <p:extLst>
                <p:ext uri="{D42A27DB-BD31-4B8C-83A1-F6EECF244321}">
                  <p14:modId xmlns:p14="http://schemas.microsoft.com/office/powerpoint/2010/main" val="1483513796"/>
                </p:ext>
              </p:extLst>
            </p:nvPr>
          </p:nvGraphicFramePr>
          <p:xfrm>
            <a:off x="281043" y="3378855"/>
            <a:ext cx="8318500" cy="3765550"/>
          </p:xfrm>
          <a:graphic>
            <a:graphicData uri="http://schemas.openxmlformats.org/presentationml/2006/ole">
              <mc:AlternateContent xmlns:mc="http://schemas.openxmlformats.org/markup-compatibility/2006">
                <mc:Choice xmlns:v="urn:schemas-microsoft-com:vml" Requires="v">
                  <p:oleObj spid="_x0000_s75094" name="Visio" r:id="rId3" imgW="7493000" imgH="3200400" progId="Visio.Drawing.6">
                    <p:embed/>
                  </p:oleObj>
                </mc:Choice>
                <mc:Fallback>
                  <p:oleObj name="Visio" r:id="rId3" imgW="7493000" imgH="3200400" progId="Visio.Drawing.6">
                    <p:embed/>
                    <p:pic>
                      <p:nvPicPr>
                        <p:cNvPr id="25605"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043" y="3378855"/>
                          <a:ext cx="8318500" cy="376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06" name="Rectangle 5"/>
            <p:cNvSpPr>
              <a:spLocks noChangeArrowheads="1"/>
            </p:cNvSpPr>
            <p:nvPr/>
          </p:nvSpPr>
          <p:spPr bwMode="auto">
            <a:xfrm>
              <a:off x="2168708" y="4896441"/>
              <a:ext cx="1290637" cy="207963"/>
            </a:xfrm>
            <a:prstGeom prst="rect">
              <a:avLst/>
            </a:prstGeom>
            <a:solidFill>
              <a:srgbClr val="FF00FF"/>
            </a:solidFill>
            <a:ln w="9525">
              <a:solidFill>
                <a:schemeClr val="tx1"/>
              </a:solidFill>
              <a:round/>
              <a:headEnd/>
              <a:tailEnd/>
            </a:ln>
          </p:spPr>
          <p:txBody>
            <a:bodyPr lIns="91433" tIns="45717" rIns="91433" bIns="45717"/>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x-none" sz="1200" dirty="0">
                  <a:solidFill>
                    <a:srgbClr val="000000"/>
                  </a:solidFill>
                  <a:latin typeface="Times" charset="0"/>
                </a:rPr>
                <a:t>128.143.137.1?</a:t>
              </a:r>
            </a:p>
          </p:txBody>
        </p:sp>
      </p:grpSp>
      <p:pic>
        <p:nvPicPr>
          <p:cNvPr id="8" name="Picture 19" descr="underline_base">
            <a:extLst>
              <a:ext uri="{FF2B5EF4-FFF2-40B4-BE49-F238E27FC236}">
                <a16:creationId xmlns:a16="http://schemas.microsoft.com/office/drawing/2014/main" id="{B1E4B629-F791-0C4F-A579-7D1DC4C837F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043" y="625605"/>
            <a:ext cx="5510157" cy="948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8FA06D3E-28AF-4341-A974-CD062CF740D5}"/>
              </a:ext>
            </a:extLst>
          </p:cNvPr>
          <p:cNvSpPr/>
          <p:nvPr/>
        </p:nvSpPr>
        <p:spPr bwMode="auto">
          <a:xfrm>
            <a:off x="6580682" y="3597639"/>
            <a:ext cx="1558977" cy="389745"/>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936985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Number Placeholder 3"/>
          <p:cNvSpPr>
            <a:spLocks noGrp="1"/>
          </p:cNvSpPr>
          <p:nvPr>
            <p:ph type="sldNum" sz="quarter" idx="4294967295"/>
          </p:nvPr>
        </p:nvSpPr>
        <p:spPr>
          <a:xfrm>
            <a:off x="6858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fld id="{0614D3FE-1199-624E-8709-3C837CB1972D}" type="slidenum">
              <a:rPr lang="en-US" altLang="en-US" sz="1400">
                <a:latin typeface="Times New Roman" charset="0"/>
              </a:rPr>
              <a:pPr>
                <a:spcBef>
                  <a:spcPct val="0"/>
                </a:spcBef>
                <a:buFontTx/>
                <a:buNone/>
              </a:pPr>
              <a:t>46</a:t>
            </a:fld>
            <a:endParaRPr lang="en-US" altLang="en-US" sz="1400">
              <a:latin typeface="Times New Roman" charset="0"/>
            </a:endParaRPr>
          </a:p>
        </p:txBody>
      </p:sp>
      <p:sp>
        <p:nvSpPr>
          <p:cNvPr id="154627" name="Rectangle 3"/>
          <p:cNvSpPr>
            <a:spLocks noGrp="1" noChangeArrowheads="1"/>
          </p:cNvSpPr>
          <p:nvPr>
            <p:ph type="body" idx="1"/>
          </p:nvPr>
        </p:nvSpPr>
        <p:spPr>
          <a:xfrm>
            <a:off x="512135" y="1238693"/>
            <a:ext cx="7772400" cy="1823484"/>
          </a:xfrm>
        </p:spPr>
        <p:txBody>
          <a:bodyPr/>
          <a:lstStyle/>
          <a:p>
            <a:pPr>
              <a:buFontTx/>
              <a:buNone/>
              <a:defRPr/>
            </a:pPr>
            <a:r>
              <a:rPr lang="en-US" sz="2400" dirty="0">
                <a:cs typeface="+mn-cs"/>
              </a:rPr>
              <a:t>ARP Reply from Router137: </a:t>
            </a:r>
            <a:br>
              <a:rPr lang="en-US" sz="2400" dirty="0">
                <a:cs typeface="+mn-cs"/>
              </a:rPr>
            </a:br>
            <a:r>
              <a:rPr lang="en-US" sz="2400" dirty="0">
                <a:cs typeface="+mn-cs"/>
              </a:rPr>
              <a:t>Router 137 responds with an ARP Reply which contains its MAC address 00:e0:f9:23:a8:20 and is sent in data link frame to ARGON at address </a:t>
            </a:r>
            <a:r>
              <a:rPr lang="en-US" sz="2400" dirty="0">
                <a:solidFill>
                  <a:srgbClr val="C00000"/>
                </a:solidFill>
                <a:cs typeface="+mn-cs"/>
              </a:rPr>
              <a:t>00:a0:24:71:e4:44</a:t>
            </a:r>
          </a:p>
          <a:p>
            <a:pPr>
              <a:buNone/>
              <a:defRPr/>
            </a:pPr>
            <a:r>
              <a:rPr lang="ja-JP" altLang="en-US" sz="2400" b="1">
                <a:solidFill>
                  <a:schemeClr val="accent2"/>
                </a:solidFill>
              </a:rPr>
              <a:t>“</a:t>
            </a:r>
            <a:r>
              <a:rPr lang="en-US" altLang="ja-JP" sz="2400" b="1" dirty="0">
                <a:solidFill>
                  <a:schemeClr val="accent2"/>
                </a:solidFill>
              </a:rPr>
              <a:t>MAC address of 128.143.137.1 is </a:t>
            </a:r>
            <a:r>
              <a:rPr lang="en-US" sz="2400" b="1" dirty="0">
                <a:solidFill>
                  <a:srgbClr val="C00000"/>
                </a:solidFill>
              </a:rPr>
              <a:t>00:e0:f9:23:a8:20</a:t>
            </a:r>
            <a:r>
              <a:rPr lang="ja-JP" altLang="en-US" sz="2400" b="1">
                <a:solidFill>
                  <a:schemeClr val="accent2"/>
                </a:solidFill>
              </a:rPr>
              <a:t>”</a:t>
            </a:r>
            <a:endParaRPr lang="en-US" altLang="ja-JP" sz="2400" dirty="0">
              <a:solidFill>
                <a:schemeClr val="accent2"/>
              </a:solidFill>
            </a:endParaRPr>
          </a:p>
          <a:p>
            <a:pPr>
              <a:buFontTx/>
              <a:buNone/>
              <a:defRPr/>
            </a:pPr>
            <a:endParaRPr lang="en-US" sz="2400" dirty="0">
              <a:solidFill>
                <a:srgbClr val="C00000"/>
              </a:solidFill>
              <a:cs typeface="+mn-cs"/>
            </a:endParaRPr>
          </a:p>
        </p:txBody>
      </p:sp>
      <p:sp>
        <p:nvSpPr>
          <p:cNvPr id="26628"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3" tIns="45717" rIns="91433" bIns="45717" anchor="ct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ts val="1000"/>
              </a:spcBef>
              <a:spcAft>
                <a:spcPts val="1000"/>
              </a:spcAft>
            </a:pPr>
            <a:endParaRPr lang="en-US" altLang="en-US">
              <a:solidFill>
                <a:srgbClr val="000000"/>
              </a:solidFill>
              <a:latin typeface="Times" charset="0"/>
            </a:endParaRPr>
          </a:p>
        </p:txBody>
      </p:sp>
      <p:grpSp>
        <p:nvGrpSpPr>
          <p:cNvPr id="2" name="Group 1">
            <a:extLst>
              <a:ext uri="{FF2B5EF4-FFF2-40B4-BE49-F238E27FC236}">
                <a16:creationId xmlns:a16="http://schemas.microsoft.com/office/drawing/2014/main" id="{F06FB83B-069B-3843-B56B-C97F080ED445}"/>
              </a:ext>
            </a:extLst>
          </p:cNvPr>
          <p:cNvGrpSpPr/>
          <p:nvPr/>
        </p:nvGrpSpPr>
        <p:grpSpPr>
          <a:xfrm>
            <a:off x="409575" y="3089275"/>
            <a:ext cx="8324850" cy="3768725"/>
            <a:chOff x="235910" y="3098963"/>
            <a:chExt cx="8324850" cy="3768725"/>
          </a:xfrm>
        </p:grpSpPr>
        <p:graphicFrame>
          <p:nvGraphicFramePr>
            <p:cNvPr id="26629" name="Object 5"/>
            <p:cNvGraphicFramePr>
              <a:graphicFrameLocks noChangeAspect="1"/>
            </p:cNvGraphicFramePr>
            <p:nvPr>
              <p:extLst>
                <p:ext uri="{D42A27DB-BD31-4B8C-83A1-F6EECF244321}">
                  <p14:modId xmlns:p14="http://schemas.microsoft.com/office/powerpoint/2010/main" val="1718382797"/>
                </p:ext>
              </p:extLst>
            </p:nvPr>
          </p:nvGraphicFramePr>
          <p:xfrm>
            <a:off x="235910" y="3098963"/>
            <a:ext cx="8324850" cy="3768725"/>
          </p:xfrm>
          <a:graphic>
            <a:graphicData uri="http://schemas.openxmlformats.org/presentationml/2006/ole">
              <mc:AlternateContent xmlns:mc="http://schemas.openxmlformats.org/markup-compatibility/2006">
                <mc:Choice xmlns:v="urn:schemas-microsoft-com:vml" Requires="v">
                  <p:oleObj spid="_x0000_s76118" name="Visio" r:id="rId3" imgW="7493000" imgH="3200400" progId="Visio.Drawing.6">
                    <p:embed/>
                  </p:oleObj>
                </mc:Choice>
                <mc:Fallback>
                  <p:oleObj name="Visio" r:id="rId3" imgW="7493000" imgH="3200400" progId="Visio.Drawing.6">
                    <p:embed/>
                    <p:pic>
                      <p:nvPicPr>
                        <p:cNvPr id="26629"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910" y="3098963"/>
                          <a:ext cx="8324850" cy="376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30" name="Rectangle 5"/>
            <p:cNvSpPr>
              <a:spLocks noChangeArrowheads="1"/>
            </p:cNvSpPr>
            <p:nvPr/>
          </p:nvSpPr>
          <p:spPr bwMode="auto">
            <a:xfrm>
              <a:off x="4703654" y="4430409"/>
              <a:ext cx="1292225" cy="209550"/>
            </a:xfrm>
            <a:prstGeom prst="rect">
              <a:avLst/>
            </a:prstGeom>
            <a:solidFill>
              <a:srgbClr val="FF00FF"/>
            </a:solidFill>
            <a:ln w="9525">
              <a:solidFill>
                <a:schemeClr val="tx1"/>
              </a:solidFill>
              <a:round/>
              <a:headEnd/>
              <a:tailEnd/>
            </a:ln>
          </p:spPr>
          <p:txBody>
            <a:bodyPr lIns="91433" tIns="45717" rIns="91433" bIns="45717"/>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x-none" sz="1200" dirty="0">
                  <a:solidFill>
                    <a:srgbClr val="000000"/>
                  </a:solidFill>
                  <a:latin typeface="Times" charset="0"/>
                </a:rPr>
                <a:t>128.143.137.1</a:t>
              </a:r>
            </a:p>
          </p:txBody>
        </p:sp>
      </p:grpSp>
      <p:pic>
        <p:nvPicPr>
          <p:cNvPr id="8" name="Picture 19" descr="underline_base">
            <a:extLst>
              <a:ext uri="{FF2B5EF4-FFF2-40B4-BE49-F238E27FC236}">
                <a16:creationId xmlns:a16="http://schemas.microsoft.com/office/drawing/2014/main" id="{03939FC6-0BD3-B749-927F-5B4C246D9ED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313" y="876300"/>
            <a:ext cx="4754454" cy="925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22A24F5E-2A52-8A4C-BEB8-EB3095273DBE}"/>
              </a:ext>
            </a:extLst>
          </p:cNvPr>
          <p:cNvSpPr>
            <a:spLocks noGrp="1" noChangeArrowheads="1"/>
          </p:cNvSpPr>
          <p:nvPr>
            <p:ph type="title"/>
          </p:nvPr>
        </p:nvSpPr>
        <p:spPr>
          <a:xfrm>
            <a:off x="533400" y="228600"/>
            <a:ext cx="5005552" cy="635000"/>
          </a:xfrm>
        </p:spPr>
        <p:txBody>
          <a:bodyPr/>
          <a:lstStyle/>
          <a:p>
            <a:pPr>
              <a:defRPr/>
            </a:pPr>
            <a:r>
              <a:rPr lang="en-US" dirty="0">
                <a:cs typeface="+mj-cs"/>
              </a:rPr>
              <a:t>ARP in action - reply</a:t>
            </a:r>
          </a:p>
        </p:txBody>
      </p:sp>
      <p:sp>
        <p:nvSpPr>
          <p:cNvPr id="10" name="Rectangle 9">
            <a:extLst>
              <a:ext uri="{FF2B5EF4-FFF2-40B4-BE49-F238E27FC236}">
                <a16:creationId xmlns:a16="http://schemas.microsoft.com/office/drawing/2014/main" id="{EE654497-68E3-4A4D-86B8-DB551E4DA44F}"/>
              </a:ext>
            </a:extLst>
          </p:cNvPr>
          <p:cNvSpPr/>
          <p:nvPr/>
        </p:nvSpPr>
        <p:spPr bwMode="auto">
          <a:xfrm>
            <a:off x="6725558" y="3687580"/>
            <a:ext cx="1803845" cy="389745"/>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22555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533400" y="228600"/>
            <a:ext cx="7772400" cy="618067"/>
          </a:xfrm>
        </p:spPr>
        <p:txBody>
          <a:bodyPr/>
          <a:lstStyle/>
          <a:p>
            <a:r>
              <a:rPr lang="en-US" altLang="x-none" dirty="0"/>
              <a:t>ARP Transport</a:t>
            </a:r>
          </a:p>
        </p:txBody>
      </p:sp>
      <p:sp>
        <p:nvSpPr>
          <p:cNvPr id="36866" name="Content Placeholder 2"/>
          <p:cNvSpPr>
            <a:spLocks noGrp="1"/>
          </p:cNvSpPr>
          <p:nvPr>
            <p:ph idx="1"/>
          </p:nvPr>
        </p:nvSpPr>
        <p:spPr>
          <a:xfrm>
            <a:off x="474133" y="1083733"/>
            <a:ext cx="8458200" cy="5655734"/>
          </a:xfrm>
        </p:spPr>
        <p:txBody>
          <a:bodyPr/>
          <a:lstStyle/>
          <a:p>
            <a:r>
              <a:rPr lang="en-US" altLang="x-none" dirty="0"/>
              <a:t>ARP message travels in </a:t>
            </a:r>
            <a:r>
              <a:rPr lang="en-US" altLang="x-none" dirty="0">
                <a:solidFill>
                  <a:srgbClr val="C00000"/>
                </a:solidFill>
              </a:rPr>
              <a:t>data portion </a:t>
            </a:r>
            <a:r>
              <a:rPr lang="en-US" altLang="x-none" dirty="0"/>
              <a:t>of data link layer frame</a:t>
            </a:r>
          </a:p>
          <a:p>
            <a:r>
              <a:rPr lang="en-US" altLang="x-none" dirty="0"/>
              <a:t>we say ARP message is </a:t>
            </a:r>
            <a:r>
              <a:rPr lang="en-US" altLang="x-none" i="1" dirty="0">
                <a:solidFill>
                  <a:srgbClr val="C00000"/>
                </a:solidFill>
              </a:rPr>
              <a:t>encapsulated </a:t>
            </a:r>
            <a:r>
              <a:rPr lang="en-US" altLang="x-none" i="1" dirty="0"/>
              <a:t>in </a:t>
            </a:r>
            <a:r>
              <a:rPr lang="en-US" altLang="x-none" i="1" dirty="0">
                <a:solidFill>
                  <a:srgbClr val="C00000"/>
                </a:solidFill>
              </a:rPr>
              <a:t>data link frame</a:t>
            </a:r>
          </a:p>
          <a:p>
            <a:pPr lvl="1"/>
            <a:r>
              <a:rPr lang="en-US" altLang="x-none" dirty="0"/>
              <a:t>query/request has</a:t>
            </a:r>
            <a:r>
              <a:rPr lang="en-US" altLang="x-none" i="1" dirty="0"/>
              <a:t>: </a:t>
            </a:r>
          </a:p>
          <a:p>
            <a:pPr lvl="2"/>
            <a:r>
              <a:rPr lang="en-US" altLang="x-none" dirty="0">
                <a:latin typeface="+mn-lt"/>
              </a:rPr>
              <a:t>destination address</a:t>
            </a:r>
            <a:r>
              <a:rPr lang="en-US" altLang="x-none" dirty="0">
                <a:solidFill>
                  <a:srgbClr val="C00000"/>
                </a:solidFill>
                <a:latin typeface="+mn-lt"/>
              </a:rPr>
              <a:t>: broadcast - </a:t>
            </a:r>
            <a:r>
              <a:rPr lang="en-US" altLang="x-none" i="1" dirty="0" err="1">
                <a:solidFill>
                  <a:srgbClr val="C00000"/>
                </a:solidFill>
                <a:latin typeface="+mn-lt"/>
              </a:rPr>
              <a:t>ff:ff:ff:ff:ff:ff</a:t>
            </a:r>
            <a:endParaRPr lang="en-US" altLang="x-none" i="1" dirty="0">
              <a:solidFill>
                <a:srgbClr val="C00000"/>
              </a:solidFill>
              <a:latin typeface="+mn-lt"/>
            </a:endParaRPr>
          </a:p>
          <a:p>
            <a:pPr lvl="2"/>
            <a:r>
              <a:rPr lang="en-US" altLang="x-none" dirty="0">
                <a:latin typeface="+mn-lt"/>
              </a:rPr>
              <a:t>source address</a:t>
            </a:r>
            <a:r>
              <a:rPr lang="en-US" altLang="x-none" dirty="0">
                <a:solidFill>
                  <a:srgbClr val="C00000"/>
                </a:solidFill>
                <a:latin typeface="+mn-lt"/>
              </a:rPr>
              <a:t>: requesting </a:t>
            </a:r>
            <a:r>
              <a:rPr lang="en-US" altLang="x-none" i="1" dirty="0">
                <a:solidFill>
                  <a:srgbClr val="C00000"/>
                </a:solidFill>
                <a:latin typeface="+mn-lt"/>
              </a:rPr>
              <a:t>device’s MAC address</a:t>
            </a:r>
          </a:p>
          <a:p>
            <a:pPr lvl="1"/>
            <a:r>
              <a:rPr lang="en-US" altLang="x-none" dirty="0"/>
              <a:t>reply has</a:t>
            </a:r>
            <a:r>
              <a:rPr lang="en-US" altLang="x-none" i="1" dirty="0"/>
              <a:t>:</a:t>
            </a:r>
          </a:p>
          <a:p>
            <a:pPr lvl="2"/>
            <a:r>
              <a:rPr lang="en-US" altLang="x-none" dirty="0">
                <a:latin typeface="+mn-lt"/>
              </a:rPr>
              <a:t>destination address</a:t>
            </a:r>
            <a:r>
              <a:rPr lang="en-US" altLang="x-none" i="1" dirty="0">
                <a:solidFill>
                  <a:srgbClr val="C00000"/>
                </a:solidFill>
                <a:latin typeface="+mn-lt"/>
              </a:rPr>
              <a:t>: of requesting device</a:t>
            </a:r>
          </a:p>
          <a:p>
            <a:pPr lvl="2"/>
            <a:r>
              <a:rPr lang="en-US" altLang="x-none" dirty="0">
                <a:latin typeface="+mn-lt"/>
              </a:rPr>
              <a:t>source address</a:t>
            </a:r>
            <a:r>
              <a:rPr lang="en-US" altLang="x-none" dirty="0">
                <a:solidFill>
                  <a:srgbClr val="C00000"/>
                </a:solidFill>
                <a:latin typeface="+mn-lt"/>
              </a:rPr>
              <a:t>:</a:t>
            </a:r>
            <a:r>
              <a:rPr lang="en-US" altLang="x-none" i="1" dirty="0">
                <a:solidFill>
                  <a:srgbClr val="C00000"/>
                </a:solidFill>
                <a:latin typeface="+mn-lt"/>
              </a:rPr>
              <a:t> responding device’s MAC address</a:t>
            </a:r>
          </a:p>
          <a:p>
            <a:r>
              <a:rPr lang="en-US" altLang="x-none" dirty="0"/>
              <a:t>data portion of link frame </a:t>
            </a:r>
            <a:r>
              <a:rPr lang="en-US" altLang="x-none" dirty="0">
                <a:solidFill>
                  <a:srgbClr val="C00000"/>
                </a:solidFill>
              </a:rPr>
              <a:t>padded</a:t>
            </a:r>
            <a:r>
              <a:rPr lang="en-US" altLang="x-none" dirty="0"/>
              <a:t> with zeroes if ARP message is shorter than </a:t>
            </a:r>
            <a:r>
              <a:rPr lang="en-US" altLang="x-none" dirty="0">
                <a:solidFill>
                  <a:srgbClr val="C00000"/>
                </a:solidFill>
              </a:rPr>
              <a:t>minimum</a:t>
            </a:r>
            <a:r>
              <a:rPr lang="en-US" altLang="x-none" dirty="0"/>
              <a:t> data link frame (depends on hardware address length and network address length)</a:t>
            </a:r>
          </a:p>
          <a:p>
            <a:pPr marL="0" indent="0">
              <a:buNone/>
            </a:pPr>
            <a:endParaRPr lang="en-US" altLang="x-none" sz="2400" dirty="0"/>
          </a:p>
          <a:p>
            <a:endParaRPr lang="en-US" altLang="x-none" dirty="0"/>
          </a:p>
        </p:txBody>
      </p:sp>
      <p:sp>
        <p:nvSpPr>
          <p:cNvPr id="36867" name="Slide Number Placeholder 3"/>
          <p:cNvSpPr>
            <a:spLocks noGrp="1"/>
          </p:cNvSpPr>
          <p:nvPr>
            <p:ph type="sldNum" sz="quarter" idx="4294967295"/>
          </p:nvPr>
        </p:nvSpPr>
        <p:spPr>
          <a:xfrm>
            <a:off x="6968067" y="6282267"/>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r">
              <a:spcBef>
                <a:spcPct val="0"/>
              </a:spcBef>
              <a:buFontTx/>
              <a:buNone/>
            </a:pPr>
            <a:fld id="{7E37E9CD-A374-8048-B007-6061FC67C656}" type="slidenum">
              <a:rPr lang="en-US" altLang="en-US" sz="1400">
                <a:latin typeface="Times New Roman" charset="0"/>
              </a:rPr>
              <a:pPr algn="r">
                <a:spcBef>
                  <a:spcPct val="0"/>
                </a:spcBef>
                <a:buFontTx/>
                <a:buNone/>
              </a:pPr>
              <a:t>47</a:t>
            </a:fld>
            <a:endParaRPr lang="en-US" altLang="en-US" sz="1400" dirty="0">
              <a:latin typeface="Times New Roman" charset="0"/>
            </a:endParaRPr>
          </a:p>
        </p:txBody>
      </p:sp>
      <p:pic>
        <p:nvPicPr>
          <p:cNvPr id="5" name="Picture 19" descr="underline_base">
            <a:extLst>
              <a:ext uri="{FF2B5EF4-FFF2-40B4-BE49-F238E27FC236}">
                <a16:creationId xmlns:a16="http://schemas.microsoft.com/office/drawing/2014/main" id="{B7487D5E-E439-F148-AC51-3BADDF0A1AEF}"/>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379" y="842433"/>
            <a:ext cx="3621087" cy="2074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07030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41ACD-DC97-B94C-BB79-46D6D857C7F1}"/>
              </a:ext>
            </a:extLst>
          </p:cNvPr>
          <p:cNvSpPr>
            <a:spLocks noGrp="1"/>
          </p:cNvSpPr>
          <p:nvPr>
            <p:ph type="title"/>
          </p:nvPr>
        </p:nvSpPr>
        <p:spPr>
          <a:xfrm>
            <a:off x="533400" y="228600"/>
            <a:ext cx="7772400" cy="651933"/>
          </a:xfrm>
        </p:spPr>
        <p:txBody>
          <a:bodyPr/>
          <a:lstStyle/>
          <a:p>
            <a:r>
              <a:rPr lang="en-US" dirty="0"/>
              <a:t>ARP Packet on Ethernet Link</a:t>
            </a:r>
          </a:p>
        </p:txBody>
      </p:sp>
      <p:sp>
        <p:nvSpPr>
          <p:cNvPr id="5" name="Footer Placeholder 4">
            <a:extLst>
              <a:ext uri="{FF2B5EF4-FFF2-40B4-BE49-F238E27FC236}">
                <a16:creationId xmlns:a16="http://schemas.microsoft.com/office/drawing/2014/main" id="{094C59AC-25DB-5C4F-B976-418E4BE286CD}"/>
              </a:ext>
            </a:extLst>
          </p:cNvPr>
          <p:cNvSpPr>
            <a:spLocks noGrp="1"/>
          </p:cNvSpPr>
          <p:nvPr>
            <p:ph type="ftr" sz="quarter" idx="11"/>
          </p:nvPr>
        </p:nvSpPr>
        <p:spPr>
          <a:xfrm>
            <a:off x="6333067" y="6486525"/>
            <a:ext cx="2134658" cy="457200"/>
          </a:xfrm>
        </p:spPr>
        <p:txBody>
          <a:bodyPr/>
          <a:lstStyle/>
          <a:p>
            <a:pPr>
              <a:defRPr/>
            </a:pPr>
            <a:r>
              <a:rPr lang="en-US" dirty="0"/>
              <a:t>Data Link Layer</a:t>
            </a:r>
          </a:p>
        </p:txBody>
      </p:sp>
      <p:sp>
        <p:nvSpPr>
          <p:cNvPr id="6" name="Slide Number Placeholder 5">
            <a:extLst>
              <a:ext uri="{FF2B5EF4-FFF2-40B4-BE49-F238E27FC236}">
                <a16:creationId xmlns:a16="http://schemas.microsoft.com/office/drawing/2014/main" id="{C92141C4-EB21-6B4C-A7DE-EF25F23E10B1}"/>
              </a:ext>
            </a:extLst>
          </p:cNvPr>
          <p:cNvSpPr>
            <a:spLocks noGrp="1"/>
          </p:cNvSpPr>
          <p:nvPr>
            <p:ph type="sldNum" sz="quarter" idx="12"/>
          </p:nvPr>
        </p:nvSpPr>
        <p:spPr/>
        <p:txBody>
          <a:bodyPr/>
          <a:lstStyle/>
          <a:p>
            <a:pPr>
              <a:defRPr/>
            </a:pPr>
            <a:r>
              <a:rPr lang="en-US"/>
              <a:t>5-</a:t>
            </a:r>
            <a:fld id="{9AB7E571-4613-BD47-B8AF-E4769FE4BBE2}" type="slidenum">
              <a:rPr lang="en-US" smtClean="0"/>
              <a:pPr>
                <a:defRPr/>
              </a:pPr>
              <a:t>48</a:t>
            </a:fld>
            <a:endParaRPr lang="en-US" dirty="0"/>
          </a:p>
        </p:txBody>
      </p:sp>
      <p:grpSp>
        <p:nvGrpSpPr>
          <p:cNvPr id="7" name="Group 6">
            <a:extLst>
              <a:ext uri="{FF2B5EF4-FFF2-40B4-BE49-F238E27FC236}">
                <a16:creationId xmlns:a16="http://schemas.microsoft.com/office/drawing/2014/main" id="{C4F039E7-B9D7-BB4B-A1D6-44742CAF3B41}"/>
              </a:ext>
            </a:extLst>
          </p:cNvPr>
          <p:cNvGrpSpPr/>
          <p:nvPr/>
        </p:nvGrpSpPr>
        <p:grpSpPr>
          <a:xfrm>
            <a:off x="155445" y="880533"/>
            <a:ext cx="9144000" cy="5151438"/>
            <a:chOff x="0" y="1447800"/>
            <a:chExt cx="9144000" cy="5151438"/>
          </a:xfrm>
        </p:grpSpPr>
        <p:graphicFrame>
          <p:nvGraphicFramePr>
            <p:cNvPr id="8" name="Object 5">
              <a:extLst>
                <a:ext uri="{FF2B5EF4-FFF2-40B4-BE49-F238E27FC236}">
                  <a16:creationId xmlns:a16="http://schemas.microsoft.com/office/drawing/2014/main" id="{49548936-37CA-7F42-B6A3-61A93D48145F}"/>
                </a:ext>
              </a:extLst>
            </p:cNvPr>
            <p:cNvGraphicFramePr>
              <a:graphicFrameLocks noChangeAspect="1"/>
            </p:cNvGraphicFramePr>
            <p:nvPr>
              <p:extLst>
                <p:ext uri="{D42A27DB-BD31-4B8C-83A1-F6EECF244321}">
                  <p14:modId xmlns:p14="http://schemas.microsoft.com/office/powerpoint/2010/main" val="2948002683"/>
                </p:ext>
              </p:extLst>
            </p:nvPr>
          </p:nvGraphicFramePr>
          <p:xfrm>
            <a:off x="228600" y="1447800"/>
            <a:ext cx="8686800" cy="1514475"/>
          </p:xfrm>
          <a:graphic>
            <a:graphicData uri="http://schemas.openxmlformats.org/presentationml/2006/ole">
              <mc:AlternateContent xmlns:mc="http://schemas.openxmlformats.org/markup-compatibility/2006">
                <mc:Choice xmlns:v="urn:schemas-microsoft-com:vml" Requires="v">
                  <p:oleObj spid="_x0000_s74421" name="Visio" r:id="rId3" imgW="10332720" imgH="1807464" progId="Visio.Drawing.6">
                    <p:embed/>
                  </p:oleObj>
                </mc:Choice>
                <mc:Fallback>
                  <p:oleObj name="Visio" r:id="rId3" imgW="10332720" imgH="1807464" progId="Visio.Drawing.6">
                    <p:embed/>
                    <p:pic>
                      <p:nvPicPr>
                        <p:cNvPr id="2355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447800"/>
                          <a:ext cx="868680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Line 10">
              <a:extLst>
                <a:ext uri="{FF2B5EF4-FFF2-40B4-BE49-F238E27FC236}">
                  <a16:creationId xmlns:a16="http://schemas.microsoft.com/office/drawing/2014/main" id="{A76963EB-A46C-2B40-B1B2-E1D9A20AC445}"/>
                </a:ext>
              </a:extLst>
            </p:cNvPr>
            <p:cNvSpPr>
              <a:spLocks noChangeShapeType="1"/>
            </p:cNvSpPr>
            <p:nvPr/>
          </p:nvSpPr>
          <p:spPr bwMode="auto">
            <a:xfrm flipV="1">
              <a:off x="395288" y="2333625"/>
              <a:ext cx="2409825" cy="833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33" tIns="45717" rIns="91433" bIns="45717"/>
            <a:lstStyle/>
            <a:p>
              <a:endParaRPr lang="en-US"/>
            </a:p>
          </p:txBody>
        </p:sp>
        <p:sp>
          <p:nvSpPr>
            <p:cNvPr id="10" name="Line 11">
              <a:extLst>
                <a:ext uri="{FF2B5EF4-FFF2-40B4-BE49-F238E27FC236}">
                  <a16:creationId xmlns:a16="http://schemas.microsoft.com/office/drawing/2014/main" id="{F9AC45F3-A5C6-A848-AA9E-7B39E6EB49AD}"/>
                </a:ext>
              </a:extLst>
            </p:cNvPr>
            <p:cNvSpPr>
              <a:spLocks noChangeShapeType="1"/>
            </p:cNvSpPr>
            <p:nvPr/>
          </p:nvSpPr>
          <p:spPr bwMode="auto">
            <a:xfrm>
              <a:off x="7458075" y="2328863"/>
              <a:ext cx="1200150" cy="833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33" tIns="45717" rIns="91433" bIns="45717"/>
            <a:lstStyle/>
            <a:p>
              <a:endParaRPr lang="en-US"/>
            </a:p>
          </p:txBody>
        </p:sp>
        <p:graphicFrame>
          <p:nvGraphicFramePr>
            <p:cNvPr id="11" name="Object 7">
              <a:extLst>
                <a:ext uri="{FF2B5EF4-FFF2-40B4-BE49-F238E27FC236}">
                  <a16:creationId xmlns:a16="http://schemas.microsoft.com/office/drawing/2014/main" id="{9D310A88-6E83-3246-83B3-8CD3B538FDFE}"/>
                </a:ext>
              </a:extLst>
            </p:cNvPr>
            <p:cNvGraphicFramePr>
              <a:graphicFrameLocks noChangeAspect="1"/>
            </p:cNvGraphicFramePr>
            <p:nvPr>
              <p:extLst>
                <p:ext uri="{D42A27DB-BD31-4B8C-83A1-F6EECF244321}">
                  <p14:modId xmlns:p14="http://schemas.microsoft.com/office/powerpoint/2010/main" val="469280848"/>
                </p:ext>
              </p:extLst>
            </p:nvPr>
          </p:nvGraphicFramePr>
          <p:xfrm>
            <a:off x="0" y="2971800"/>
            <a:ext cx="9144000" cy="3627438"/>
          </p:xfrm>
          <a:graphic>
            <a:graphicData uri="http://schemas.openxmlformats.org/presentationml/2006/ole">
              <mc:AlternateContent xmlns:mc="http://schemas.openxmlformats.org/markup-compatibility/2006">
                <mc:Choice xmlns:v="urn:schemas-microsoft-com:vml" Requires="v">
                  <p:oleObj spid="_x0000_s74422" name="Visio" r:id="rId5" imgW="7333427" imgH="2928510" progId="Visio.Drawing.6">
                    <p:embed/>
                  </p:oleObj>
                </mc:Choice>
                <mc:Fallback>
                  <p:oleObj name="Visio" r:id="rId5" imgW="7333427" imgH="2928510" progId="Visio.Drawing.6">
                    <p:embed/>
                    <p:pic>
                      <p:nvPicPr>
                        <p:cNvPr id="2356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971800"/>
                          <a:ext cx="9144000" cy="362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pic>
        <p:nvPicPr>
          <p:cNvPr id="12" name="Picture 19" descr="underline_base">
            <a:extLst>
              <a:ext uri="{FF2B5EF4-FFF2-40B4-BE49-F238E27FC236}">
                <a16:creationId xmlns:a16="http://schemas.microsoft.com/office/drawing/2014/main" id="{7526A2F4-7795-404C-8482-12FEEA2AE597}"/>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 y="859367"/>
            <a:ext cx="6526421" cy="2074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85982254-F94C-6345-825A-A05EC000BF69}"/>
              </a:ext>
            </a:extLst>
          </p:cNvPr>
          <p:cNvSpPr txBox="1"/>
          <p:nvPr/>
        </p:nvSpPr>
        <p:spPr>
          <a:xfrm>
            <a:off x="395288" y="5977358"/>
            <a:ext cx="7259423" cy="646331"/>
          </a:xfrm>
          <a:prstGeom prst="rect">
            <a:avLst/>
          </a:prstGeom>
          <a:noFill/>
        </p:spPr>
        <p:txBody>
          <a:bodyPr wrap="none" rtlCol="0">
            <a:spAutoFit/>
          </a:bodyPr>
          <a:lstStyle/>
          <a:p>
            <a:r>
              <a:rPr lang="en-US" altLang="x-none" dirty="0"/>
              <a:t>for </a:t>
            </a:r>
            <a:r>
              <a:rPr lang="en-US" altLang="x-none" dirty="0">
                <a:solidFill>
                  <a:srgbClr val="C00000"/>
                </a:solidFill>
              </a:rPr>
              <a:t>Ethernet</a:t>
            </a:r>
            <a:r>
              <a:rPr lang="en-US" altLang="x-none" dirty="0"/>
              <a:t>: frame type field 0x0806 is used to denote ARP message</a:t>
            </a:r>
          </a:p>
          <a:p>
            <a:endParaRPr lang="en-US" dirty="0"/>
          </a:p>
        </p:txBody>
      </p:sp>
      <p:sp>
        <p:nvSpPr>
          <p:cNvPr id="4" name="TextBox 3">
            <a:extLst>
              <a:ext uri="{FF2B5EF4-FFF2-40B4-BE49-F238E27FC236}">
                <a16:creationId xmlns:a16="http://schemas.microsoft.com/office/drawing/2014/main" id="{2A722F74-E483-4242-AB5B-7AB11C80F396}"/>
              </a:ext>
            </a:extLst>
          </p:cNvPr>
          <p:cNvSpPr txBox="1"/>
          <p:nvPr/>
        </p:nvSpPr>
        <p:spPr>
          <a:xfrm>
            <a:off x="2133308" y="2105282"/>
            <a:ext cx="1766887" cy="369332"/>
          </a:xfrm>
          <a:prstGeom prst="rect">
            <a:avLst/>
          </a:prstGeom>
          <a:noFill/>
        </p:spPr>
        <p:txBody>
          <a:bodyPr wrap="square" rtlCol="0">
            <a:spAutoFit/>
          </a:bodyPr>
          <a:lstStyle/>
          <a:p>
            <a:r>
              <a:rPr lang="en-US" dirty="0"/>
              <a:t>e.g., Ethernet</a:t>
            </a:r>
          </a:p>
        </p:txBody>
      </p:sp>
      <p:sp>
        <p:nvSpPr>
          <p:cNvPr id="13" name="TextBox 12">
            <a:extLst>
              <a:ext uri="{FF2B5EF4-FFF2-40B4-BE49-F238E27FC236}">
                <a16:creationId xmlns:a16="http://schemas.microsoft.com/office/drawing/2014/main" id="{412894C4-DED2-C844-9082-10344D5D4D38}"/>
              </a:ext>
            </a:extLst>
          </p:cNvPr>
          <p:cNvSpPr txBox="1"/>
          <p:nvPr/>
        </p:nvSpPr>
        <p:spPr>
          <a:xfrm>
            <a:off x="5872243" y="2060164"/>
            <a:ext cx="937274" cy="369332"/>
          </a:xfrm>
          <a:prstGeom prst="rect">
            <a:avLst/>
          </a:prstGeom>
          <a:noFill/>
        </p:spPr>
        <p:txBody>
          <a:bodyPr wrap="square" rtlCol="0">
            <a:spAutoFit/>
          </a:bodyPr>
          <a:lstStyle/>
          <a:p>
            <a:r>
              <a:rPr lang="en-US" dirty="0"/>
              <a:t>e.g., IP</a:t>
            </a:r>
          </a:p>
        </p:txBody>
      </p:sp>
      <p:sp>
        <p:nvSpPr>
          <p:cNvPr id="14" name="TextBox 13">
            <a:extLst>
              <a:ext uri="{FF2B5EF4-FFF2-40B4-BE49-F238E27FC236}">
                <a16:creationId xmlns:a16="http://schemas.microsoft.com/office/drawing/2014/main" id="{18169E7F-B50B-214E-9EBE-A528164935DA}"/>
              </a:ext>
            </a:extLst>
          </p:cNvPr>
          <p:cNvSpPr txBox="1"/>
          <p:nvPr/>
        </p:nvSpPr>
        <p:spPr>
          <a:xfrm>
            <a:off x="1971257" y="2123295"/>
            <a:ext cx="2157373" cy="369332"/>
          </a:xfrm>
          <a:prstGeom prst="rect">
            <a:avLst/>
          </a:prstGeom>
          <a:noFill/>
        </p:spPr>
        <p:txBody>
          <a:bodyPr wrap="square" rtlCol="0">
            <a:spAutoFit/>
          </a:bodyPr>
          <a:lstStyle/>
          <a:p>
            <a:r>
              <a:rPr lang="en-US" dirty="0"/>
              <a:t>e.g., Ethernet = 48</a:t>
            </a:r>
          </a:p>
        </p:txBody>
      </p:sp>
      <p:sp>
        <p:nvSpPr>
          <p:cNvPr id="16" name="TextBox 15">
            <a:extLst>
              <a:ext uri="{FF2B5EF4-FFF2-40B4-BE49-F238E27FC236}">
                <a16:creationId xmlns:a16="http://schemas.microsoft.com/office/drawing/2014/main" id="{00178353-A03D-4347-9A0D-F544A581A651}"/>
              </a:ext>
            </a:extLst>
          </p:cNvPr>
          <p:cNvSpPr txBox="1"/>
          <p:nvPr/>
        </p:nvSpPr>
        <p:spPr>
          <a:xfrm>
            <a:off x="5633509" y="2073103"/>
            <a:ext cx="1766887" cy="369332"/>
          </a:xfrm>
          <a:prstGeom prst="rect">
            <a:avLst/>
          </a:prstGeom>
          <a:noFill/>
        </p:spPr>
        <p:txBody>
          <a:bodyPr wrap="square" rtlCol="0">
            <a:spAutoFit/>
          </a:bodyPr>
          <a:lstStyle/>
          <a:p>
            <a:r>
              <a:rPr lang="en-US" dirty="0"/>
              <a:t>e.g., IP = 32</a:t>
            </a:r>
          </a:p>
        </p:txBody>
      </p:sp>
      <p:cxnSp>
        <p:nvCxnSpPr>
          <p:cNvPr id="18" name="Straight Arrow Connector 17">
            <a:extLst>
              <a:ext uri="{FF2B5EF4-FFF2-40B4-BE49-F238E27FC236}">
                <a16:creationId xmlns:a16="http://schemas.microsoft.com/office/drawing/2014/main" id="{A41B3438-9EFA-2842-84EC-959DA670E81D}"/>
              </a:ext>
            </a:extLst>
          </p:cNvPr>
          <p:cNvCxnSpPr>
            <a:cxnSpLocks/>
          </p:cNvCxnSpPr>
          <p:nvPr/>
        </p:nvCxnSpPr>
        <p:spPr bwMode="auto">
          <a:xfrm>
            <a:off x="3127246" y="2459397"/>
            <a:ext cx="175138" cy="25626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9" name="Straight Arrow Connector 18">
            <a:extLst>
              <a:ext uri="{FF2B5EF4-FFF2-40B4-BE49-F238E27FC236}">
                <a16:creationId xmlns:a16="http://schemas.microsoft.com/office/drawing/2014/main" id="{1C928959-9C75-9C40-9D52-E25C1AAEA58B}"/>
              </a:ext>
            </a:extLst>
          </p:cNvPr>
          <p:cNvCxnSpPr>
            <a:cxnSpLocks/>
          </p:cNvCxnSpPr>
          <p:nvPr/>
        </p:nvCxnSpPr>
        <p:spPr bwMode="auto">
          <a:xfrm flipH="1">
            <a:off x="6197069" y="2380200"/>
            <a:ext cx="135998" cy="33545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0" name="Straight Arrow Connector 29">
            <a:extLst>
              <a:ext uri="{FF2B5EF4-FFF2-40B4-BE49-F238E27FC236}">
                <a16:creationId xmlns:a16="http://schemas.microsoft.com/office/drawing/2014/main" id="{95514C8B-9FA7-E54B-9C05-7D22C47B3324}"/>
              </a:ext>
            </a:extLst>
          </p:cNvPr>
          <p:cNvCxnSpPr>
            <a:cxnSpLocks/>
          </p:cNvCxnSpPr>
          <p:nvPr/>
        </p:nvCxnSpPr>
        <p:spPr bwMode="auto">
          <a:xfrm flipH="1">
            <a:off x="2506370" y="2414333"/>
            <a:ext cx="454188" cy="80855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3" name="Straight Arrow Connector 32">
            <a:extLst>
              <a:ext uri="{FF2B5EF4-FFF2-40B4-BE49-F238E27FC236}">
                <a16:creationId xmlns:a16="http://schemas.microsoft.com/office/drawing/2014/main" id="{F1798416-19EE-4A47-8821-82725F224B8F}"/>
              </a:ext>
            </a:extLst>
          </p:cNvPr>
          <p:cNvCxnSpPr>
            <a:cxnSpLocks/>
          </p:cNvCxnSpPr>
          <p:nvPr/>
        </p:nvCxnSpPr>
        <p:spPr bwMode="auto">
          <a:xfrm flipH="1">
            <a:off x="4543133" y="2427281"/>
            <a:ext cx="1440812" cy="79560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52269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P spid="14" grpId="0"/>
      <p:bldP spid="1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533400" y="228600"/>
            <a:ext cx="7772400" cy="855133"/>
          </a:xfrm>
        </p:spPr>
        <p:txBody>
          <a:bodyPr/>
          <a:lstStyle/>
          <a:p>
            <a:r>
              <a:rPr lang="en-US" altLang="x-none" dirty="0"/>
              <a:t>ARP Packet Format</a:t>
            </a:r>
          </a:p>
        </p:txBody>
      </p:sp>
      <p:sp>
        <p:nvSpPr>
          <p:cNvPr id="24578" name="Content Placeholder 2"/>
          <p:cNvSpPr>
            <a:spLocks noGrp="1"/>
          </p:cNvSpPr>
          <p:nvPr>
            <p:ph idx="1"/>
          </p:nvPr>
        </p:nvSpPr>
        <p:spPr>
          <a:xfrm>
            <a:off x="533400" y="1358900"/>
            <a:ext cx="7772400" cy="4648200"/>
          </a:xfrm>
        </p:spPr>
        <p:txBody>
          <a:bodyPr/>
          <a:lstStyle/>
          <a:p>
            <a:r>
              <a:rPr lang="en-US" altLang="x-none" sz="3200" dirty="0"/>
              <a:t>general: can be used with</a:t>
            </a:r>
          </a:p>
          <a:p>
            <a:pPr lvl="1"/>
            <a:r>
              <a:rPr lang="en-US" altLang="x-none" sz="2800" dirty="0"/>
              <a:t>arbitrary hardware address (not just Ethernet)</a:t>
            </a:r>
          </a:p>
          <a:p>
            <a:pPr lvl="1"/>
            <a:r>
              <a:rPr lang="en-US" altLang="x-none" sz="2800" dirty="0"/>
              <a:t>arbitrary network protocol address (not just IP)</a:t>
            </a:r>
          </a:p>
          <a:p>
            <a:r>
              <a:rPr lang="en-US" altLang="x-none" sz="3200" dirty="0"/>
              <a:t>variable length address fields (depends on type of data link and network protocol</a:t>
            </a:r>
            <a:r>
              <a:rPr lang="en-US" altLang="x-none" dirty="0"/>
              <a:t>)</a:t>
            </a:r>
          </a:p>
          <a:p>
            <a:endParaRPr lang="en-US" altLang="x-none" dirty="0"/>
          </a:p>
        </p:txBody>
      </p:sp>
      <p:sp>
        <p:nvSpPr>
          <p:cNvPr id="24579" name="Slide Number Placeholder 3"/>
          <p:cNvSpPr>
            <a:spLocks noGrp="1"/>
          </p:cNvSpPr>
          <p:nvPr>
            <p:ph type="sldNum" sz="quarter" idx="4294967295"/>
          </p:nvPr>
        </p:nvSpPr>
        <p:spPr>
          <a:xfrm>
            <a:off x="7018866" y="6282267"/>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r">
              <a:spcBef>
                <a:spcPct val="0"/>
              </a:spcBef>
              <a:buFontTx/>
              <a:buNone/>
            </a:pPr>
            <a:fld id="{54EFB059-69FC-8549-B6C2-97C16450672F}" type="slidenum">
              <a:rPr lang="en-US" altLang="en-US" sz="1400">
                <a:latin typeface="Times New Roman" charset="0"/>
              </a:rPr>
              <a:pPr algn="r">
                <a:spcBef>
                  <a:spcPct val="0"/>
                </a:spcBef>
                <a:buFontTx/>
                <a:buNone/>
              </a:pPr>
              <a:t>49</a:t>
            </a:fld>
            <a:endParaRPr lang="en-US" altLang="en-US" sz="1400" dirty="0">
              <a:latin typeface="Times New Roman" charset="0"/>
            </a:endParaRPr>
          </a:p>
        </p:txBody>
      </p:sp>
      <p:pic>
        <p:nvPicPr>
          <p:cNvPr id="5" name="Picture 19" descr="underline_base">
            <a:extLst>
              <a:ext uri="{FF2B5EF4-FFF2-40B4-BE49-F238E27FC236}">
                <a16:creationId xmlns:a16="http://schemas.microsoft.com/office/drawing/2014/main" id="{A73B68A9-7118-3A45-ACE6-BD260BDF0BD6}"/>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246" y="944033"/>
            <a:ext cx="4433887" cy="2074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8466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9" name="Picture 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044" y="734494"/>
            <a:ext cx="4570413" cy="173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149" name="Rectangle 2"/>
          <p:cNvSpPr>
            <a:spLocks noGrp="1" noChangeArrowheads="1"/>
          </p:cNvSpPr>
          <p:nvPr>
            <p:ph type="title"/>
          </p:nvPr>
        </p:nvSpPr>
        <p:spPr>
          <a:xfrm>
            <a:off x="521044" y="0"/>
            <a:ext cx="6176963" cy="818978"/>
          </a:xfrm>
        </p:spPr>
        <p:txBody>
          <a:bodyPr/>
          <a:lstStyle/>
          <a:p>
            <a:pPr>
              <a:defRPr/>
            </a:pPr>
            <a:r>
              <a:rPr lang="en-US" dirty="0">
                <a:latin typeface="Gill Sans MT" charset="0"/>
                <a:cs typeface="+mj-cs"/>
              </a:rPr>
              <a:t>Link layer: services</a:t>
            </a:r>
          </a:p>
        </p:txBody>
      </p:sp>
      <p:sp>
        <p:nvSpPr>
          <p:cNvPr id="6150" name="Rectangle 3"/>
          <p:cNvSpPr>
            <a:spLocks noGrp="1" noChangeArrowheads="1"/>
          </p:cNvSpPr>
          <p:nvPr>
            <p:ph type="body" idx="1"/>
          </p:nvPr>
        </p:nvSpPr>
        <p:spPr>
          <a:xfrm>
            <a:off x="322401" y="992424"/>
            <a:ext cx="8408080" cy="5529534"/>
          </a:xfrm>
        </p:spPr>
        <p:txBody>
          <a:bodyPr/>
          <a:lstStyle/>
          <a:p>
            <a:pPr>
              <a:lnSpc>
                <a:spcPct val="75000"/>
              </a:lnSpc>
              <a:defRPr/>
            </a:pPr>
            <a:r>
              <a:rPr lang="en-US" sz="2400" i="1" dirty="0">
                <a:solidFill>
                  <a:srgbClr val="CC0000"/>
                </a:solidFill>
                <a:latin typeface="Gill Sans MT" charset="0"/>
                <a:cs typeface="+mn-cs"/>
              </a:rPr>
              <a:t>framing, link access:</a:t>
            </a:r>
            <a:r>
              <a:rPr lang="en-US" dirty="0">
                <a:latin typeface="Gill Sans MT" charset="0"/>
                <a:cs typeface="+mn-cs"/>
              </a:rPr>
              <a:t> </a:t>
            </a:r>
          </a:p>
          <a:p>
            <a:pPr lvl="1">
              <a:lnSpc>
                <a:spcPct val="75000"/>
              </a:lnSpc>
              <a:defRPr/>
            </a:pPr>
            <a:r>
              <a:rPr lang="en-US" sz="2000" dirty="0">
                <a:solidFill>
                  <a:srgbClr val="C00000"/>
                </a:solidFill>
                <a:latin typeface="Gill Sans MT" charset="0"/>
              </a:rPr>
              <a:t>encapsulate</a:t>
            </a:r>
            <a:r>
              <a:rPr lang="en-US" sz="2000" dirty="0">
                <a:latin typeface="Gill Sans MT" charset="0"/>
              </a:rPr>
              <a:t> datagram into frame</a:t>
            </a:r>
            <a:r>
              <a:rPr lang="en-US" sz="2000" dirty="0">
                <a:solidFill>
                  <a:srgbClr val="C00000"/>
                </a:solidFill>
                <a:latin typeface="Gill Sans MT" charset="0"/>
              </a:rPr>
              <a:t> </a:t>
            </a:r>
            <a:r>
              <a:rPr lang="en-US" sz="2000" dirty="0">
                <a:latin typeface="Gill Sans MT" charset="0"/>
              </a:rPr>
              <a:t>-&gt;</a:t>
            </a:r>
            <a:r>
              <a:rPr lang="en-US" sz="2000" dirty="0">
                <a:solidFill>
                  <a:srgbClr val="C00000"/>
                </a:solidFill>
                <a:latin typeface="Gill Sans MT" charset="0"/>
              </a:rPr>
              <a:t> adding</a:t>
            </a:r>
            <a:r>
              <a:rPr lang="en-US" sz="2000" dirty="0">
                <a:latin typeface="Gill Sans MT" charset="0"/>
              </a:rPr>
              <a:t> </a:t>
            </a:r>
            <a:r>
              <a:rPr lang="en-US" sz="2000" dirty="0">
                <a:solidFill>
                  <a:srgbClr val="C00000"/>
                </a:solidFill>
                <a:latin typeface="Gill Sans MT" charset="0"/>
              </a:rPr>
              <a:t>header</a:t>
            </a:r>
            <a:r>
              <a:rPr lang="en-US" sz="2000" dirty="0">
                <a:latin typeface="Gill Sans MT" charset="0"/>
              </a:rPr>
              <a:t>, </a:t>
            </a:r>
            <a:r>
              <a:rPr lang="en-US" sz="2000" dirty="0">
                <a:solidFill>
                  <a:srgbClr val="C00000"/>
                </a:solidFill>
                <a:latin typeface="Gill Sans MT" charset="0"/>
              </a:rPr>
              <a:t>trailer</a:t>
            </a:r>
          </a:p>
          <a:p>
            <a:pPr lvl="2">
              <a:lnSpc>
                <a:spcPct val="75000"/>
              </a:lnSpc>
              <a:defRPr/>
            </a:pPr>
            <a:r>
              <a:rPr lang="en-US" sz="1600" dirty="0">
                <a:latin typeface="Gill Sans MT" charset="0"/>
              </a:rPr>
              <a:t>E.g., </a:t>
            </a:r>
            <a:r>
              <a:rPr lang="en-US" sz="1600" dirty="0">
                <a:solidFill>
                  <a:srgbClr val="C00000"/>
                </a:solidFill>
                <a:latin typeface="Gill Sans MT" charset="0"/>
              </a:rPr>
              <a:t>addresses</a:t>
            </a:r>
            <a:r>
              <a:rPr lang="en-US" sz="1600" dirty="0">
                <a:latin typeface="Gill Sans MT" charset="0"/>
              </a:rPr>
              <a:t> in header and </a:t>
            </a:r>
            <a:r>
              <a:rPr lang="en-US" sz="1600" dirty="0">
                <a:solidFill>
                  <a:srgbClr val="C00000"/>
                </a:solidFill>
                <a:latin typeface="Gill Sans MT" charset="0"/>
              </a:rPr>
              <a:t>error correction </a:t>
            </a:r>
            <a:r>
              <a:rPr lang="en-US" sz="1600" dirty="0">
                <a:latin typeface="Gill Sans MT" charset="0"/>
              </a:rPr>
              <a:t>in trailer</a:t>
            </a:r>
          </a:p>
          <a:p>
            <a:pPr lvl="1">
              <a:lnSpc>
                <a:spcPct val="75000"/>
              </a:lnSpc>
              <a:defRPr/>
            </a:pPr>
            <a:r>
              <a:rPr lang="en-US" sz="2000" dirty="0">
                <a:solidFill>
                  <a:srgbClr val="C00000"/>
                </a:solidFill>
                <a:latin typeface="Gill Sans MT" charset="0"/>
              </a:rPr>
              <a:t>access mechanism </a:t>
            </a:r>
            <a:r>
              <a:rPr lang="en-US" sz="2000" dirty="0">
                <a:latin typeface="Gill Sans MT" charset="0"/>
              </a:rPr>
              <a:t>– decision when to transmit on link, crucial if shared medium</a:t>
            </a:r>
            <a:endParaRPr lang="en-US" dirty="0">
              <a:latin typeface="Gill Sans MT" charset="0"/>
            </a:endParaRPr>
          </a:p>
          <a:p>
            <a:pPr>
              <a:defRPr/>
            </a:pPr>
            <a:r>
              <a:rPr lang="en-US" sz="2400" i="1" dirty="0">
                <a:solidFill>
                  <a:srgbClr val="CC0000"/>
                </a:solidFill>
                <a:latin typeface="Gill Sans MT" charset="0"/>
              </a:rPr>
              <a:t>flow control:</a:t>
            </a:r>
            <a:r>
              <a:rPr lang="en-US" sz="2400" dirty="0">
                <a:solidFill>
                  <a:srgbClr val="CC0000"/>
                </a:solidFill>
                <a:latin typeface="Gill Sans MT" charset="0"/>
              </a:rPr>
              <a:t> </a:t>
            </a:r>
          </a:p>
          <a:p>
            <a:pPr lvl="1">
              <a:defRPr/>
            </a:pPr>
            <a:r>
              <a:rPr lang="en-US" sz="2000" dirty="0">
                <a:solidFill>
                  <a:srgbClr val="C00000"/>
                </a:solidFill>
                <a:latin typeface="Gill Sans MT" charset="0"/>
              </a:rPr>
              <a:t>pacing</a:t>
            </a:r>
            <a:r>
              <a:rPr lang="en-US" sz="2000" dirty="0">
                <a:latin typeface="Gill Sans MT" charset="0"/>
              </a:rPr>
              <a:t> data transmission between sending and receiving nodes on a link</a:t>
            </a:r>
          </a:p>
          <a:p>
            <a:pPr>
              <a:defRPr/>
            </a:pPr>
            <a:r>
              <a:rPr lang="en-US" sz="2400" i="1" dirty="0">
                <a:solidFill>
                  <a:srgbClr val="CC0000"/>
                </a:solidFill>
                <a:latin typeface="Gill Sans MT" charset="0"/>
              </a:rPr>
              <a:t>half-duplex and full-duplex</a:t>
            </a:r>
            <a:endParaRPr lang="en-US" sz="2400" dirty="0">
              <a:solidFill>
                <a:srgbClr val="CC0000"/>
              </a:solidFill>
              <a:latin typeface="Gill Sans MT" charset="0"/>
            </a:endParaRPr>
          </a:p>
          <a:p>
            <a:pPr lvl="1">
              <a:defRPr/>
            </a:pPr>
            <a:r>
              <a:rPr lang="en-US" sz="2000" dirty="0">
                <a:latin typeface="Gill Sans MT" charset="0"/>
              </a:rPr>
              <a:t>with half duplex, nodes at both ends of link can transmit, </a:t>
            </a:r>
            <a:r>
              <a:rPr lang="en-US" sz="2000" dirty="0">
                <a:solidFill>
                  <a:srgbClr val="C00000"/>
                </a:solidFill>
                <a:latin typeface="Gill Sans MT" charset="0"/>
              </a:rPr>
              <a:t>but</a:t>
            </a:r>
            <a:r>
              <a:rPr lang="en-US" sz="2000" dirty="0">
                <a:latin typeface="Gill Sans MT" charset="0"/>
              </a:rPr>
              <a:t> not at same time</a:t>
            </a:r>
          </a:p>
          <a:p>
            <a:pPr lvl="1">
              <a:defRPr/>
            </a:pPr>
            <a:r>
              <a:rPr lang="en-US" sz="2000" dirty="0">
                <a:latin typeface="Gill Sans MT" charset="0"/>
              </a:rPr>
              <a:t>full duplex allows transmission in both directions simultaneously</a:t>
            </a:r>
          </a:p>
          <a:p>
            <a:pPr>
              <a:lnSpc>
                <a:spcPct val="75000"/>
              </a:lnSpc>
              <a:defRPr/>
            </a:pPr>
            <a:r>
              <a:rPr lang="en-US" sz="2400" i="1" dirty="0">
                <a:solidFill>
                  <a:srgbClr val="CC0000"/>
                </a:solidFill>
                <a:latin typeface="Gill Sans MT" charset="0"/>
              </a:rPr>
              <a:t>reliable delivery between adjacent nodes</a:t>
            </a:r>
          </a:p>
          <a:p>
            <a:pPr lvl="1">
              <a:lnSpc>
                <a:spcPct val="75000"/>
              </a:lnSpc>
              <a:defRPr/>
            </a:pPr>
            <a:r>
              <a:rPr lang="en-US" sz="2000" dirty="0">
                <a:latin typeface="Gill Sans MT" charset="0"/>
              </a:rPr>
              <a:t>error detection</a:t>
            </a:r>
          </a:p>
          <a:p>
            <a:pPr lvl="1">
              <a:lnSpc>
                <a:spcPct val="75000"/>
              </a:lnSpc>
              <a:defRPr/>
            </a:pPr>
            <a:r>
              <a:rPr lang="en-US" sz="2000" dirty="0">
                <a:latin typeface="Gill Sans MT" charset="0"/>
              </a:rPr>
              <a:t>error recovery - links have different error rates</a:t>
            </a:r>
          </a:p>
          <a:p>
            <a:pPr lvl="2">
              <a:lnSpc>
                <a:spcPct val="75000"/>
              </a:lnSpc>
              <a:defRPr/>
            </a:pPr>
            <a:r>
              <a:rPr lang="en-US" sz="1800" dirty="0">
                <a:latin typeface="Gill Sans MT" charset="0"/>
              </a:rPr>
              <a:t>seldom used on low bit-error links (fiber, coax, ……)</a:t>
            </a:r>
          </a:p>
          <a:p>
            <a:pPr lvl="2">
              <a:lnSpc>
                <a:spcPct val="75000"/>
              </a:lnSpc>
              <a:defRPr/>
            </a:pPr>
            <a:r>
              <a:rPr lang="en-US" sz="1800" dirty="0">
                <a:latin typeface="Gill Sans MT" charset="0"/>
              </a:rPr>
              <a:t>generally needed on wireless links due to high error rates</a:t>
            </a:r>
            <a:endParaRPr lang="en-US" sz="2000" dirty="0">
              <a:latin typeface="Gill Sans MT" charset="0"/>
            </a:endParaRPr>
          </a:p>
        </p:txBody>
      </p:sp>
      <p:sp>
        <p:nvSpPr>
          <p:cNvPr id="7"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5</a:t>
            </a:fld>
            <a:endParaRPr lang="en-US" sz="1200" dirty="0">
              <a:latin typeface="Tahoma" charset="0"/>
            </a:endParaRPr>
          </a:p>
        </p:txBody>
      </p:sp>
      <p:sp>
        <p:nvSpPr>
          <p:cNvPr id="8"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8709330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Number Placeholder 3"/>
          <p:cNvSpPr>
            <a:spLocks noGrp="1"/>
          </p:cNvSpPr>
          <p:nvPr>
            <p:ph type="sldNum" sz="quarter" idx="4294967295"/>
          </p:nvPr>
        </p:nvSpPr>
        <p:spPr>
          <a:xfrm>
            <a:off x="7035800" y="6231467"/>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r">
              <a:spcBef>
                <a:spcPct val="0"/>
              </a:spcBef>
              <a:buFontTx/>
              <a:buNone/>
            </a:pPr>
            <a:fld id="{671DA7FB-27FA-3A43-8BCC-6B2D16CFCF29}" type="slidenum">
              <a:rPr lang="en-US" altLang="en-US" sz="1400">
                <a:latin typeface="Times New Roman" charset="0"/>
              </a:rPr>
              <a:pPr algn="r">
                <a:spcBef>
                  <a:spcPct val="0"/>
                </a:spcBef>
                <a:buFontTx/>
                <a:buNone/>
              </a:pPr>
              <a:t>50</a:t>
            </a:fld>
            <a:endParaRPr lang="en-US" altLang="en-US" sz="1400">
              <a:latin typeface="Times New Roman" charset="0"/>
            </a:endParaRPr>
          </a:p>
        </p:txBody>
      </p:sp>
      <p:sp>
        <p:nvSpPr>
          <p:cNvPr id="155650" name="Rectangle 2"/>
          <p:cNvSpPr>
            <a:spLocks noGrp="1" noChangeArrowheads="1"/>
          </p:cNvSpPr>
          <p:nvPr>
            <p:ph type="title"/>
          </p:nvPr>
        </p:nvSpPr>
        <p:spPr>
          <a:xfrm>
            <a:off x="220717" y="228600"/>
            <a:ext cx="8720083" cy="601133"/>
          </a:xfrm>
        </p:spPr>
        <p:txBody>
          <a:bodyPr/>
          <a:lstStyle/>
          <a:p>
            <a:pPr>
              <a:defRPr/>
            </a:pPr>
            <a:r>
              <a:rPr lang="en-US" sz="3200" dirty="0">
                <a:cs typeface="+mj-cs"/>
              </a:rPr>
              <a:t>Example </a:t>
            </a:r>
            <a:r>
              <a:rPr lang="en-US" sz="3200" dirty="0">
                <a:solidFill>
                  <a:srgbClr val="C00000"/>
                </a:solidFill>
                <a:cs typeface="+mj-cs"/>
              </a:rPr>
              <a:t>content</a:t>
            </a:r>
            <a:r>
              <a:rPr lang="en-US" sz="3200" dirty="0">
                <a:cs typeface="+mj-cs"/>
              </a:rPr>
              <a:t> of ARP packet for Ethernet and IP</a:t>
            </a:r>
          </a:p>
        </p:txBody>
      </p:sp>
      <p:sp>
        <p:nvSpPr>
          <p:cNvPr id="155651" name="Rectangle 3"/>
          <p:cNvSpPr>
            <a:spLocks noGrp="1" noChangeArrowheads="1"/>
          </p:cNvSpPr>
          <p:nvPr>
            <p:ph type="body" idx="1"/>
          </p:nvPr>
        </p:nvSpPr>
        <p:spPr>
          <a:xfrm>
            <a:off x="482601" y="1126066"/>
            <a:ext cx="7772400" cy="5511801"/>
          </a:xfrm>
        </p:spPr>
        <p:txBody>
          <a:bodyPr/>
          <a:lstStyle/>
          <a:p>
            <a:pPr>
              <a:defRPr/>
            </a:pPr>
            <a:r>
              <a:rPr lang="en-US" i="1" dirty="0">
                <a:solidFill>
                  <a:srgbClr val="0000FF"/>
                </a:solidFill>
                <a:cs typeface="+mn-cs"/>
              </a:rPr>
              <a:t>ARP Request from Argon:</a:t>
            </a:r>
            <a:r>
              <a:rPr lang="en-US" b="1" dirty="0">
                <a:cs typeface="+mn-cs"/>
              </a:rPr>
              <a:t> 	</a:t>
            </a:r>
          </a:p>
          <a:p>
            <a:pPr>
              <a:buFontTx/>
              <a:buNone/>
              <a:defRPr/>
            </a:pPr>
            <a:r>
              <a:rPr lang="en-US" dirty="0">
                <a:cs typeface="+mn-cs"/>
              </a:rPr>
              <a:t>	Source hardware address: 	00:a0:24:71:e4:44</a:t>
            </a:r>
            <a:br>
              <a:rPr lang="en-US" dirty="0">
                <a:cs typeface="+mn-cs"/>
              </a:rPr>
            </a:br>
            <a:r>
              <a:rPr lang="en-US" dirty="0">
                <a:cs typeface="+mn-cs"/>
              </a:rPr>
              <a:t>Source protocol address: 	128.143.137.144</a:t>
            </a:r>
            <a:br>
              <a:rPr lang="en-US" dirty="0">
                <a:cs typeface="+mn-cs"/>
              </a:rPr>
            </a:br>
            <a:r>
              <a:rPr lang="en-US" dirty="0">
                <a:solidFill>
                  <a:srgbClr val="C00000"/>
                </a:solidFill>
                <a:cs typeface="+mn-cs"/>
              </a:rPr>
              <a:t>Target hardware address</a:t>
            </a:r>
            <a:r>
              <a:rPr lang="en-US" dirty="0">
                <a:cs typeface="+mn-cs"/>
              </a:rPr>
              <a:t>: 	</a:t>
            </a:r>
            <a:r>
              <a:rPr lang="en-US" dirty="0">
                <a:solidFill>
                  <a:srgbClr val="C00000"/>
                </a:solidFill>
                <a:cs typeface="+mn-cs"/>
              </a:rPr>
              <a:t>00:00:00:00:00:00</a:t>
            </a:r>
            <a:br>
              <a:rPr lang="en-US" dirty="0">
                <a:cs typeface="+mn-cs"/>
              </a:rPr>
            </a:br>
            <a:r>
              <a:rPr lang="en-US" dirty="0">
                <a:solidFill>
                  <a:srgbClr val="C00000"/>
                </a:solidFill>
                <a:cs typeface="+mn-cs"/>
              </a:rPr>
              <a:t>Target protocol address: 	128.143.137.1</a:t>
            </a:r>
          </a:p>
          <a:p>
            <a:pPr>
              <a:buFontTx/>
              <a:buNone/>
              <a:defRPr/>
            </a:pPr>
            <a:endParaRPr lang="en-US" dirty="0">
              <a:cs typeface="+mn-cs"/>
            </a:endParaRPr>
          </a:p>
          <a:p>
            <a:pPr>
              <a:defRPr/>
            </a:pPr>
            <a:r>
              <a:rPr lang="en-US" i="1" dirty="0">
                <a:solidFill>
                  <a:srgbClr val="0000FF"/>
                </a:solidFill>
                <a:cs typeface="+mn-cs"/>
              </a:rPr>
              <a:t>ARP Reply from Router137:</a:t>
            </a:r>
            <a:r>
              <a:rPr lang="en-US" b="1" i="1" dirty="0">
                <a:cs typeface="+mn-cs"/>
              </a:rPr>
              <a:t> 	</a:t>
            </a:r>
          </a:p>
          <a:p>
            <a:pPr>
              <a:buFontTx/>
              <a:buNone/>
              <a:defRPr/>
            </a:pPr>
            <a:r>
              <a:rPr lang="en-US" b="1" dirty="0">
                <a:cs typeface="+mn-cs"/>
              </a:rPr>
              <a:t>	</a:t>
            </a:r>
            <a:r>
              <a:rPr lang="en-US" dirty="0">
                <a:solidFill>
                  <a:srgbClr val="C00000"/>
                </a:solidFill>
                <a:cs typeface="+mn-cs"/>
              </a:rPr>
              <a:t>Source hardware address</a:t>
            </a:r>
            <a:r>
              <a:rPr lang="en-US" dirty="0">
                <a:cs typeface="+mn-cs"/>
              </a:rPr>
              <a:t>: 	</a:t>
            </a:r>
            <a:r>
              <a:rPr lang="en-US" dirty="0">
                <a:solidFill>
                  <a:srgbClr val="C00000"/>
                </a:solidFill>
                <a:cs typeface="+mn-cs"/>
              </a:rPr>
              <a:t>00:e0:f9:23:a8:20 </a:t>
            </a:r>
            <a:br>
              <a:rPr lang="en-US" dirty="0">
                <a:cs typeface="+mn-cs"/>
              </a:rPr>
            </a:br>
            <a:r>
              <a:rPr lang="en-US" dirty="0">
                <a:solidFill>
                  <a:srgbClr val="C00000"/>
                </a:solidFill>
                <a:cs typeface="+mn-cs"/>
              </a:rPr>
              <a:t>Source protocol address: 	128.143.137.1 </a:t>
            </a:r>
            <a:br>
              <a:rPr lang="en-US" dirty="0">
                <a:cs typeface="+mn-cs"/>
              </a:rPr>
            </a:br>
            <a:r>
              <a:rPr lang="en-US" dirty="0">
                <a:cs typeface="+mn-cs"/>
              </a:rPr>
              <a:t>Target hardware address: 	00:a0:24:71:e4:44</a:t>
            </a:r>
            <a:br>
              <a:rPr lang="en-US" dirty="0">
                <a:cs typeface="+mn-cs"/>
              </a:rPr>
            </a:br>
            <a:r>
              <a:rPr lang="en-US" dirty="0">
                <a:cs typeface="+mn-cs"/>
              </a:rPr>
              <a:t>Target protocol address: 	128.143.137.144</a:t>
            </a:r>
          </a:p>
          <a:p>
            <a:pPr>
              <a:buFontTx/>
              <a:buNone/>
              <a:defRPr/>
            </a:pPr>
            <a:endParaRPr lang="en-US" dirty="0">
              <a:cs typeface="+mn-cs"/>
            </a:endParaRPr>
          </a:p>
        </p:txBody>
      </p:sp>
      <p:pic>
        <p:nvPicPr>
          <p:cNvPr id="6" name="Picture 19" descr="underline_base">
            <a:extLst>
              <a:ext uri="{FF2B5EF4-FFF2-40B4-BE49-F238E27FC236}">
                <a16:creationId xmlns:a16="http://schemas.microsoft.com/office/drawing/2014/main" id="{01BEDB33-00EC-0E4F-A0CD-8C082440103D}"/>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044" y="829733"/>
            <a:ext cx="8454094" cy="1161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Right Brace 1">
            <a:extLst>
              <a:ext uri="{FF2B5EF4-FFF2-40B4-BE49-F238E27FC236}">
                <a16:creationId xmlns:a16="http://schemas.microsoft.com/office/drawing/2014/main" id="{DC40D535-B5DE-A147-ADD2-95A54D5BB2B2}"/>
              </a:ext>
            </a:extLst>
          </p:cNvPr>
          <p:cNvSpPr/>
          <p:nvPr/>
        </p:nvSpPr>
        <p:spPr bwMode="auto">
          <a:xfrm>
            <a:off x="7649737" y="1616927"/>
            <a:ext cx="423746" cy="669074"/>
          </a:xfrm>
          <a:prstGeom prst="rightBrace">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Right Brace 6">
            <a:extLst>
              <a:ext uri="{FF2B5EF4-FFF2-40B4-BE49-F238E27FC236}">
                <a16:creationId xmlns:a16="http://schemas.microsoft.com/office/drawing/2014/main" id="{AC89BB37-0C5E-9742-8389-DC98BE418BDD}"/>
              </a:ext>
            </a:extLst>
          </p:cNvPr>
          <p:cNvSpPr/>
          <p:nvPr/>
        </p:nvSpPr>
        <p:spPr bwMode="auto">
          <a:xfrm>
            <a:off x="7549376" y="4003287"/>
            <a:ext cx="431180" cy="687659"/>
          </a:xfrm>
          <a:prstGeom prst="rightBrace">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Right Brace 7">
            <a:extLst>
              <a:ext uri="{FF2B5EF4-FFF2-40B4-BE49-F238E27FC236}">
                <a16:creationId xmlns:a16="http://schemas.microsoft.com/office/drawing/2014/main" id="{D59CAA41-16A4-C74A-B572-E92FB2E9C38C}"/>
              </a:ext>
            </a:extLst>
          </p:cNvPr>
          <p:cNvSpPr/>
          <p:nvPr/>
        </p:nvSpPr>
        <p:spPr bwMode="auto">
          <a:xfrm>
            <a:off x="7538225" y="4716965"/>
            <a:ext cx="434897" cy="769434"/>
          </a:xfrm>
          <a:prstGeom prst="rightBrace">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Right Brace 8">
            <a:extLst>
              <a:ext uri="{FF2B5EF4-FFF2-40B4-BE49-F238E27FC236}">
                <a16:creationId xmlns:a16="http://schemas.microsoft.com/office/drawing/2014/main" id="{E4830763-C419-8349-935F-910B48B86F34}"/>
              </a:ext>
            </a:extLst>
          </p:cNvPr>
          <p:cNvSpPr/>
          <p:nvPr/>
        </p:nvSpPr>
        <p:spPr bwMode="auto">
          <a:xfrm>
            <a:off x="7657171" y="2326889"/>
            <a:ext cx="457200" cy="639335"/>
          </a:xfrm>
          <a:prstGeom prst="rightBrace">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1270267F-CF2A-F74C-8000-025F7CE10A6F}"/>
              </a:ext>
            </a:extLst>
          </p:cNvPr>
          <p:cNvSpPr txBox="1"/>
          <p:nvPr/>
        </p:nvSpPr>
        <p:spPr>
          <a:xfrm>
            <a:off x="7958253" y="4902820"/>
            <a:ext cx="800219" cy="369332"/>
          </a:xfrm>
          <a:prstGeom prst="rect">
            <a:avLst/>
          </a:prstGeom>
          <a:noFill/>
        </p:spPr>
        <p:txBody>
          <a:bodyPr wrap="none" rtlCol="0">
            <a:spAutoFit/>
          </a:bodyPr>
          <a:lstStyle/>
          <a:p>
            <a:r>
              <a:rPr lang="en-US" dirty="0"/>
              <a:t>Argon</a:t>
            </a:r>
          </a:p>
        </p:txBody>
      </p:sp>
      <p:sp>
        <p:nvSpPr>
          <p:cNvPr id="4" name="TextBox 3">
            <a:extLst>
              <a:ext uri="{FF2B5EF4-FFF2-40B4-BE49-F238E27FC236}">
                <a16:creationId xmlns:a16="http://schemas.microsoft.com/office/drawing/2014/main" id="{BA221740-70E5-5043-B55F-9F4F64CDAAE8}"/>
              </a:ext>
            </a:extLst>
          </p:cNvPr>
          <p:cNvSpPr txBox="1"/>
          <p:nvPr/>
        </p:nvSpPr>
        <p:spPr>
          <a:xfrm>
            <a:off x="8173844" y="2419815"/>
            <a:ext cx="877163" cy="369332"/>
          </a:xfrm>
          <a:prstGeom prst="rect">
            <a:avLst/>
          </a:prstGeom>
          <a:noFill/>
        </p:spPr>
        <p:txBody>
          <a:bodyPr wrap="none" rtlCol="0">
            <a:spAutoFit/>
          </a:bodyPr>
          <a:lstStyle/>
          <a:p>
            <a:r>
              <a:rPr lang="en-US" dirty="0"/>
              <a:t>Router</a:t>
            </a:r>
          </a:p>
        </p:txBody>
      </p:sp>
      <p:sp>
        <p:nvSpPr>
          <p:cNvPr id="13" name="TextBox 12">
            <a:extLst>
              <a:ext uri="{FF2B5EF4-FFF2-40B4-BE49-F238E27FC236}">
                <a16:creationId xmlns:a16="http://schemas.microsoft.com/office/drawing/2014/main" id="{37D5B68C-CF1D-2E4D-A006-1BFE305C019F}"/>
              </a:ext>
            </a:extLst>
          </p:cNvPr>
          <p:cNvSpPr txBox="1"/>
          <p:nvPr/>
        </p:nvSpPr>
        <p:spPr>
          <a:xfrm>
            <a:off x="8214731" y="1891990"/>
            <a:ext cx="800219" cy="369332"/>
          </a:xfrm>
          <a:prstGeom prst="rect">
            <a:avLst/>
          </a:prstGeom>
          <a:noFill/>
        </p:spPr>
        <p:txBody>
          <a:bodyPr wrap="none" rtlCol="0">
            <a:spAutoFit/>
          </a:bodyPr>
          <a:lstStyle/>
          <a:p>
            <a:r>
              <a:rPr lang="en-US" dirty="0"/>
              <a:t>Argon</a:t>
            </a:r>
          </a:p>
        </p:txBody>
      </p:sp>
      <p:sp>
        <p:nvSpPr>
          <p:cNvPr id="14" name="TextBox 13">
            <a:extLst>
              <a:ext uri="{FF2B5EF4-FFF2-40B4-BE49-F238E27FC236}">
                <a16:creationId xmlns:a16="http://schemas.microsoft.com/office/drawing/2014/main" id="{19512801-287E-BD43-9796-37637850A7F8}"/>
              </a:ext>
            </a:extLst>
          </p:cNvPr>
          <p:cNvSpPr txBox="1"/>
          <p:nvPr/>
        </p:nvSpPr>
        <p:spPr>
          <a:xfrm>
            <a:off x="7991707" y="4155688"/>
            <a:ext cx="877163" cy="369332"/>
          </a:xfrm>
          <a:prstGeom prst="rect">
            <a:avLst/>
          </a:prstGeom>
          <a:noFill/>
        </p:spPr>
        <p:txBody>
          <a:bodyPr wrap="none" rtlCol="0">
            <a:spAutoFit/>
          </a:bodyPr>
          <a:lstStyle/>
          <a:p>
            <a:r>
              <a:rPr lang="en-US" dirty="0"/>
              <a:t>Router</a:t>
            </a:r>
          </a:p>
        </p:txBody>
      </p:sp>
    </p:spTree>
    <p:extLst>
      <p:ext uri="{BB962C8B-B14F-4D97-AF65-F5344CB8AC3E}">
        <p14:creationId xmlns:p14="http://schemas.microsoft.com/office/powerpoint/2010/main" val="24199738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94733" y="228600"/>
            <a:ext cx="5122334" cy="719667"/>
          </a:xfrm>
        </p:spPr>
        <p:txBody>
          <a:bodyPr/>
          <a:lstStyle/>
          <a:p>
            <a:r>
              <a:rPr lang="en-US" altLang="x-none" dirty="0"/>
              <a:t>Retention of Bindings</a:t>
            </a:r>
          </a:p>
        </p:txBody>
      </p:sp>
      <p:sp>
        <p:nvSpPr>
          <p:cNvPr id="28674" name="Content Placeholder 2"/>
          <p:cNvSpPr>
            <a:spLocks noGrp="1"/>
          </p:cNvSpPr>
          <p:nvPr>
            <p:ph idx="1"/>
          </p:nvPr>
        </p:nvSpPr>
        <p:spPr>
          <a:xfrm>
            <a:off x="152400" y="1371600"/>
            <a:ext cx="8915400" cy="5486400"/>
          </a:xfrm>
        </p:spPr>
        <p:txBody>
          <a:bodyPr/>
          <a:lstStyle/>
          <a:p>
            <a:r>
              <a:rPr lang="en-US" altLang="x-none" dirty="0"/>
              <a:t>sending an ARP request/reply for each IP datagram to same IP address is </a:t>
            </a:r>
            <a:r>
              <a:rPr lang="en-US" altLang="x-none" dirty="0">
                <a:solidFill>
                  <a:srgbClr val="C00000"/>
                </a:solidFill>
              </a:rPr>
              <a:t>inefficient </a:t>
            </a:r>
          </a:p>
          <a:p>
            <a:r>
              <a:rPr lang="en-US" altLang="x-none" dirty="0"/>
              <a:t>solution -&gt; maintain a table of bindings (</a:t>
            </a:r>
            <a:r>
              <a:rPr lang="en-US" altLang="x-none" dirty="0">
                <a:solidFill>
                  <a:srgbClr val="C00000"/>
                </a:solidFill>
              </a:rPr>
              <a:t>ARP Neighbor cache</a:t>
            </a:r>
            <a:r>
              <a:rPr lang="en-US" altLang="x-none" dirty="0"/>
              <a:t>)</a:t>
            </a:r>
          </a:p>
          <a:p>
            <a:pPr lvl="1"/>
            <a:r>
              <a:rPr lang="en-US" altLang="x-none" dirty="0"/>
              <a:t>devices maintain a </a:t>
            </a:r>
            <a:r>
              <a:rPr lang="en-US" altLang="x-none" dirty="0">
                <a:solidFill>
                  <a:srgbClr val="C00000"/>
                </a:solidFill>
              </a:rPr>
              <a:t>neighbor</a:t>
            </a:r>
            <a:r>
              <a:rPr lang="en-US" altLang="x-none" dirty="0"/>
              <a:t> </a:t>
            </a:r>
            <a:r>
              <a:rPr lang="en-US" altLang="x-none" dirty="0">
                <a:solidFill>
                  <a:srgbClr val="C00000"/>
                </a:solidFill>
              </a:rPr>
              <a:t>cache</a:t>
            </a:r>
            <a:r>
              <a:rPr lang="en-US" altLang="x-none" dirty="0"/>
              <a:t> of currently used network addresses and their corresponding hardware addresses </a:t>
            </a:r>
          </a:p>
          <a:p>
            <a:pPr lvl="2">
              <a:defRPr/>
            </a:pPr>
            <a:r>
              <a:rPr lang="en-US" dirty="0">
                <a:latin typeface="Gill Sans MT" charset="0"/>
              </a:rPr>
              <a:t>Network to MAC address mappings for neighboring nodes:</a:t>
            </a:r>
          </a:p>
          <a:p>
            <a:pPr lvl="1">
              <a:buNone/>
              <a:defRPr/>
            </a:pPr>
            <a:r>
              <a:rPr lang="en-US" sz="1600" dirty="0">
                <a:latin typeface="Gill Sans MT" charset="0"/>
              </a:rPr>
              <a:t>          </a:t>
            </a:r>
            <a:r>
              <a:rPr lang="en-US" sz="1800" dirty="0">
                <a:solidFill>
                  <a:srgbClr val="CC0000"/>
                </a:solidFill>
                <a:latin typeface="Gill Sans MT" charset="0"/>
              </a:rPr>
              <a:t>&lt; Network address; Dev interface; MAC address; State&gt;</a:t>
            </a:r>
            <a:endParaRPr lang="en-US" altLang="x-none" dirty="0"/>
          </a:p>
          <a:p>
            <a:endParaRPr lang="en-US" altLang="x-none" dirty="0"/>
          </a:p>
          <a:p>
            <a:pPr lvl="1"/>
            <a:r>
              <a:rPr lang="en-US" altLang="x-none" dirty="0"/>
              <a:t>entries in cache have different states – change with time</a:t>
            </a:r>
          </a:p>
          <a:p>
            <a:r>
              <a:rPr lang="en-US" altLang="x-none" dirty="0"/>
              <a:t>effect</a:t>
            </a:r>
          </a:p>
          <a:p>
            <a:pPr lvl="1"/>
            <a:r>
              <a:rPr lang="en-US" altLang="x-none" dirty="0"/>
              <a:t>use ARP for first datagram to a destination, place results in table, then quick lookup for MAC address for subsequent packets sent to that same IP address</a:t>
            </a:r>
          </a:p>
        </p:txBody>
      </p:sp>
      <p:pic>
        <p:nvPicPr>
          <p:cNvPr id="5" name="Picture 19" descr="underline_base">
            <a:extLst>
              <a:ext uri="{FF2B5EF4-FFF2-40B4-BE49-F238E27FC236}">
                <a16:creationId xmlns:a16="http://schemas.microsoft.com/office/drawing/2014/main" id="{ED2B98D6-AE72-E142-870C-0C87672F60C9}"/>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712" y="1011766"/>
            <a:ext cx="4958821" cy="1735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2E32E968-BF7B-5B4F-9FE0-0502F20052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5942" y="4385922"/>
            <a:ext cx="4965700" cy="368300"/>
          </a:xfrm>
          <a:prstGeom prst="rect">
            <a:avLst/>
          </a:prstGeom>
        </p:spPr>
      </p:pic>
    </p:spTree>
    <p:extLst>
      <p:ext uri="{BB962C8B-B14F-4D97-AF65-F5344CB8AC3E}">
        <p14:creationId xmlns:p14="http://schemas.microsoft.com/office/powerpoint/2010/main" val="39128295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Number Placeholder 3"/>
          <p:cNvSpPr>
            <a:spLocks noGrp="1"/>
          </p:cNvSpPr>
          <p:nvPr>
            <p:ph type="sldNum" sz="quarter" idx="4294967295"/>
          </p:nvPr>
        </p:nvSpPr>
        <p:spPr>
          <a:xfrm>
            <a:off x="7069666" y="6231466"/>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r">
              <a:spcBef>
                <a:spcPct val="0"/>
              </a:spcBef>
              <a:buFontTx/>
              <a:buNone/>
            </a:pPr>
            <a:fld id="{3389D398-DE3C-C745-B4DB-67278182AD78}" type="slidenum">
              <a:rPr lang="en-US" altLang="en-US" sz="1400" smtClean="0">
                <a:latin typeface="Times New Roman" charset="0"/>
              </a:rPr>
              <a:pPr algn="r">
                <a:spcBef>
                  <a:spcPct val="0"/>
                </a:spcBef>
                <a:buFontTx/>
                <a:buNone/>
              </a:pPr>
              <a:t>52</a:t>
            </a:fld>
            <a:endParaRPr lang="en-US" altLang="en-US" sz="1400">
              <a:latin typeface="Times New Roman" charset="0"/>
            </a:endParaRPr>
          </a:p>
        </p:txBody>
      </p:sp>
      <p:sp>
        <p:nvSpPr>
          <p:cNvPr id="138242" name="Rectangle 2"/>
          <p:cNvSpPr>
            <a:spLocks noGrp="1" noChangeArrowheads="1"/>
          </p:cNvSpPr>
          <p:nvPr>
            <p:ph type="title"/>
          </p:nvPr>
        </p:nvSpPr>
        <p:spPr>
          <a:xfrm>
            <a:off x="172357" y="-1"/>
            <a:ext cx="7772400" cy="762361"/>
          </a:xfrm>
        </p:spPr>
        <p:txBody>
          <a:bodyPr/>
          <a:lstStyle/>
          <a:p>
            <a:pPr>
              <a:defRPr/>
            </a:pPr>
            <a:r>
              <a:rPr lang="en-US" dirty="0">
                <a:cs typeface="+mj-cs"/>
              </a:rPr>
              <a:t>Example ARP Neighbor Cache</a:t>
            </a:r>
          </a:p>
        </p:txBody>
      </p:sp>
      <p:grpSp>
        <p:nvGrpSpPr>
          <p:cNvPr id="18" name="Group 17">
            <a:extLst>
              <a:ext uri="{FF2B5EF4-FFF2-40B4-BE49-F238E27FC236}">
                <a16:creationId xmlns:a16="http://schemas.microsoft.com/office/drawing/2014/main" id="{3466D700-96F0-5945-A319-217FB133FEB8}"/>
              </a:ext>
            </a:extLst>
          </p:cNvPr>
          <p:cNvGrpSpPr/>
          <p:nvPr/>
        </p:nvGrpSpPr>
        <p:grpSpPr>
          <a:xfrm>
            <a:off x="1612900" y="1022369"/>
            <a:ext cx="5918200" cy="2347289"/>
            <a:chOff x="755196" y="880899"/>
            <a:chExt cx="5918200" cy="2347289"/>
          </a:xfrm>
        </p:grpSpPr>
        <p:pic>
          <p:nvPicPr>
            <p:cNvPr id="3" name="Picture 2">
              <a:extLst>
                <a:ext uri="{FF2B5EF4-FFF2-40B4-BE49-F238E27FC236}">
                  <a16:creationId xmlns:a16="http://schemas.microsoft.com/office/drawing/2014/main" id="{B007B3E5-1385-9745-B148-399C27A20C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196" y="2382995"/>
              <a:ext cx="4965700" cy="368300"/>
            </a:xfrm>
            <a:prstGeom prst="rect">
              <a:avLst/>
            </a:prstGeom>
          </p:spPr>
        </p:pic>
        <p:pic>
          <p:nvPicPr>
            <p:cNvPr id="5" name="Picture 4">
              <a:extLst>
                <a:ext uri="{FF2B5EF4-FFF2-40B4-BE49-F238E27FC236}">
                  <a16:creationId xmlns:a16="http://schemas.microsoft.com/office/drawing/2014/main" id="{52FAED3C-98D8-A547-AD16-447C0FC64B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196" y="2859888"/>
              <a:ext cx="4813300" cy="368300"/>
            </a:xfrm>
            <a:prstGeom prst="rect">
              <a:avLst/>
            </a:prstGeom>
          </p:spPr>
        </p:pic>
        <p:pic>
          <p:nvPicPr>
            <p:cNvPr id="25" name="Picture 24" descr="Text, letter&#10;&#10;Description automatically generated">
              <a:extLst>
                <a:ext uri="{FF2B5EF4-FFF2-40B4-BE49-F238E27FC236}">
                  <a16:creationId xmlns:a16="http://schemas.microsoft.com/office/drawing/2014/main" id="{EF24D3A4-A4F1-ED48-9C71-1E847E63DC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196" y="880899"/>
              <a:ext cx="5918200" cy="1447800"/>
            </a:xfrm>
            <a:prstGeom prst="rect">
              <a:avLst/>
            </a:prstGeom>
          </p:spPr>
        </p:pic>
      </p:grpSp>
      <p:sp>
        <p:nvSpPr>
          <p:cNvPr id="19" name="TextBox 18">
            <a:extLst>
              <a:ext uri="{FF2B5EF4-FFF2-40B4-BE49-F238E27FC236}">
                <a16:creationId xmlns:a16="http://schemas.microsoft.com/office/drawing/2014/main" id="{CA379212-BE44-1A41-9DA8-970564F2A654}"/>
              </a:ext>
            </a:extLst>
          </p:cNvPr>
          <p:cNvSpPr txBox="1"/>
          <p:nvPr/>
        </p:nvSpPr>
        <p:spPr>
          <a:xfrm>
            <a:off x="259831" y="670177"/>
            <a:ext cx="3249608" cy="369332"/>
          </a:xfrm>
          <a:prstGeom prst="rect">
            <a:avLst/>
          </a:prstGeom>
          <a:noFill/>
        </p:spPr>
        <p:txBody>
          <a:bodyPr wrap="none" rtlCol="0">
            <a:spAutoFit/>
          </a:bodyPr>
          <a:lstStyle/>
          <a:p>
            <a:r>
              <a:rPr lang="en-US" dirty="0"/>
              <a:t>Ping PC1 to PC3 - Successful</a:t>
            </a:r>
          </a:p>
        </p:txBody>
      </p:sp>
      <p:sp>
        <p:nvSpPr>
          <p:cNvPr id="30" name="TextBox 29">
            <a:extLst>
              <a:ext uri="{FF2B5EF4-FFF2-40B4-BE49-F238E27FC236}">
                <a16:creationId xmlns:a16="http://schemas.microsoft.com/office/drawing/2014/main" id="{2A221AB0-E686-B948-99CD-017F8C62C0E4}"/>
              </a:ext>
            </a:extLst>
          </p:cNvPr>
          <p:cNvSpPr txBox="1"/>
          <p:nvPr/>
        </p:nvSpPr>
        <p:spPr>
          <a:xfrm>
            <a:off x="259831" y="3478251"/>
            <a:ext cx="2762295" cy="369332"/>
          </a:xfrm>
          <a:prstGeom prst="rect">
            <a:avLst/>
          </a:prstGeom>
          <a:noFill/>
        </p:spPr>
        <p:txBody>
          <a:bodyPr wrap="none" rtlCol="0">
            <a:spAutoFit/>
          </a:bodyPr>
          <a:lstStyle/>
          <a:p>
            <a:r>
              <a:rPr lang="en-US" dirty="0"/>
              <a:t>Ping PC1 to PC2 - Failed</a:t>
            </a:r>
          </a:p>
        </p:txBody>
      </p:sp>
      <p:grpSp>
        <p:nvGrpSpPr>
          <p:cNvPr id="20" name="Group 19">
            <a:extLst>
              <a:ext uri="{FF2B5EF4-FFF2-40B4-BE49-F238E27FC236}">
                <a16:creationId xmlns:a16="http://schemas.microsoft.com/office/drawing/2014/main" id="{F8F49BE6-C20C-5643-9645-1AD109DD72BB}"/>
              </a:ext>
            </a:extLst>
          </p:cNvPr>
          <p:cNvGrpSpPr/>
          <p:nvPr/>
        </p:nvGrpSpPr>
        <p:grpSpPr>
          <a:xfrm>
            <a:off x="1253330" y="3821456"/>
            <a:ext cx="7633608" cy="2780142"/>
            <a:chOff x="1253330" y="3821456"/>
            <a:chExt cx="7633608" cy="2780142"/>
          </a:xfrm>
        </p:grpSpPr>
        <p:pic>
          <p:nvPicPr>
            <p:cNvPr id="13" name="Picture 12" descr="Text&#10;&#10;Description automatically generated">
              <a:extLst>
                <a:ext uri="{FF2B5EF4-FFF2-40B4-BE49-F238E27FC236}">
                  <a16:creationId xmlns:a16="http://schemas.microsoft.com/office/drawing/2014/main" id="{25101272-24A0-7246-88F1-99A224AB58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0835" y="3821456"/>
              <a:ext cx="7200900" cy="2527300"/>
            </a:xfrm>
            <a:prstGeom prst="rect">
              <a:avLst/>
            </a:prstGeom>
          </p:spPr>
        </p:pic>
        <p:pic>
          <p:nvPicPr>
            <p:cNvPr id="11" name="Picture 10">
              <a:extLst>
                <a:ext uri="{FF2B5EF4-FFF2-40B4-BE49-F238E27FC236}">
                  <a16:creationId xmlns:a16="http://schemas.microsoft.com/office/drawing/2014/main" id="{FF3E2369-9512-7841-B618-36B557978D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3330" y="6144398"/>
              <a:ext cx="7633608" cy="457200"/>
            </a:xfrm>
            <a:prstGeom prst="rect">
              <a:avLst/>
            </a:prstGeom>
          </p:spPr>
        </p:pic>
      </p:grpSp>
      <p:pic>
        <p:nvPicPr>
          <p:cNvPr id="32" name="Picture 19" descr="underline_base">
            <a:extLst>
              <a:ext uri="{FF2B5EF4-FFF2-40B4-BE49-F238E27FC236}">
                <a16:creationId xmlns:a16="http://schemas.microsoft.com/office/drawing/2014/main" id="{DF2E7C70-A4A5-294D-99B5-C1900FBFB051}"/>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9831" y="604449"/>
            <a:ext cx="6990055" cy="1892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66704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FDF5-96A2-E34D-96BD-9FEB909275C4}"/>
              </a:ext>
            </a:extLst>
          </p:cNvPr>
          <p:cNvSpPr>
            <a:spLocks noGrp="1"/>
          </p:cNvSpPr>
          <p:nvPr>
            <p:ph type="title"/>
          </p:nvPr>
        </p:nvSpPr>
        <p:spPr>
          <a:xfrm>
            <a:off x="403664" y="-110314"/>
            <a:ext cx="7772400" cy="816068"/>
          </a:xfrm>
        </p:spPr>
        <p:txBody>
          <a:bodyPr/>
          <a:lstStyle/>
          <a:p>
            <a:r>
              <a:rPr lang="en-US" dirty="0"/>
              <a:t>Ping Scenario Msg Exchange</a:t>
            </a:r>
          </a:p>
        </p:txBody>
      </p:sp>
      <p:sp>
        <p:nvSpPr>
          <p:cNvPr id="3" name="Footer Placeholder 2">
            <a:extLst>
              <a:ext uri="{FF2B5EF4-FFF2-40B4-BE49-F238E27FC236}">
                <a16:creationId xmlns:a16="http://schemas.microsoft.com/office/drawing/2014/main" id="{47EB790D-A663-5847-8F7F-47E0091E9B04}"/>
              </a:ext>
            </a:extLst>
          </p:cNvPr>
          <p:cNvSpPr>
            <a:spLocks noGrp="1"/>
          </p:cNvSpPr>
          <p:nvPr>
            <p:ph type="ftr" sz="quarter" idx="11"/>
          </p:nvPr>
        </p:nvSpPr>
        <p:spPr/>
        <p:txBody>
          <a:bodyPr/>
          <a:lstStyle/>
          <a:p>
            <a:pPr>
              <a:defRPr/>
            </a:pPr>
            <a:r>
              <a:rPr lang="en-US"/>
              <a:t>Data Link Layer</a:t>
            </a:r>
            <a:endParaRPr lang="en-US" dirty="0"/>
          </a:p>
        </p:txBody>
      </p:sp>
      <p:sp>
        <p:nvSpPr>
          <p:cNvPr id="4" name="Slide Number Placeholder 3">
            <a:extLst>
              <a:ext uri="{FF2B5EF4-FFF2-40B4-BE49-F238E27FC236}">
                <a16:creationId xmlns:a16="http://schemas.microsoft.com/office/drawing/2014/main" id="{42DE9E36-9843-724E-A3D7-FD17325E2C0C}"/>
              </a:ext>
            </a:extLst>
          </p:cNvPr>
          <p:cNvSpPr>
            <a:spLocks noGrp="1"/>
          </p:cNvSpPr>
          <p:nvPr>
            <p:ph type="sldNum" sz="quarter" idx="12"/>
          </p:nvPr>
        </p:nvSpPr>
        <p:spPr/>
        <p:txBody>
          <a:bodyPr/>
          <a:lstStyle/>
          <a:p>
            <a:pPr>
              <a:defRPr/>
            </a:pPr>
            <a:r>
              <a:rPr lang="en-US"/>
              <a:t>5-</a:t>
            </a:r>
            <a:fld id="{B3616EB6-F471-2047-976B-63D7811A01EC}" type="slidenum">
              <a:rPr lang="en-US" smtClean="0"/>
              <a:pPr>
                <a:defRPr/>
              </a:pPr>
              <a:t>53</a:t>
            </a:fld>
            <a:endParaRPr lang="en-US" dirty="0"/>
          </a:p>
        </p:txBody>
      </p:sp>
      <p:grpSp>
        <p:nvGrpSpPr>
          <p:cNvPr id="17" name="Group 16">
            <a:extLst>
              <a:ext uri="{FF2B5EF4-FFF2-40B4-BE49-F238E27FC236}">
                <a16:creationId xmlns:a16="http://schemas.microsoft.com/office/drawing/2014/main" id="{902739D1-08A0-504B-841F-34B887D04CCE}"/>
              </a:ext>
            </a:extLst>
          </p:cNvPr>
          <p:cNvGrpSpPr/>
          <p:nvPr/>
        </p:nvGrpSpPr>
        <p:grpSpPr>
          <a:xfrm>
            <a:off x="0" y="779729"/>
            <a:ext cx="9219085" cy="2400747"/>
            <a:chOff x="0" y="877886"/>
            <a:chExt cx="9219085" cy="2400747"/>
          </a:xfrm>
        </p:grpSpPr>
        <p:grpSp>
          <p:nvGrpSpPr>
            <p:cNvPr id="13" name="Group 12">
              <a:extLst>
                <a:ext uri="{FF2B5EF4-FFF2-40B4-BE49-F238E27FC236}">
                  <a16:creationId xmlns:a16="http://schemas.microsoft.com/office/drawing/2014/main" id="{9C1819A1-B7EF-4341-8E18-C850AA860AC1}"/>
                </a:ext>
              </a:extLst>
            </p:cNvPr>
            <p:cNvGrpSpPr/>
            <p:nvPr/>
          </p:nvGrpSpPr>
          <p:grpSpPr>
            <a:xfrm>
              <a:off x="8249842" y="1095103"/>
              <a:ext cx="969243" cy="1025897"/>
              <a:chOff x="7865228" y="1371600"/>
              <a:chExt cx="969243" cy="1143000"/>
            </a:xfrm>
          </p:grpSpPr>
          <p:sp>
            <p:nvSpPr>
              <p:cNvPr id="7" name="Right Brace 6">
                <a:extLst>
                  <a:ext uri="{FF2B5EF4-FFF2-40B4-BE49-F238E27FC236}">
                    <a16:creationId xmlns:a16="http://schemas.microsoft.com/office/drawing/2014/main" id="{985BB3F6-B061-F643-B272-C53C171ADA03}"/>
                  </a:ext>
                </a:extLst>
              </p:cNvPr>
              <p:cNvSpPr/>
              <p:nvPr/>
            </p:nvSpPr>
            <p:spPr bwMode="auto">
              <a:xfrm>
                <a:off x="7865228" y="1371600"/>
                <a:ext cx="316747" cy="1143000"/>
              </a:xfrm>
              <a:prstGeom prst="rightBrace">
                <a:avLst>
                  <a:gd name="adj1" fmla="val 8333"/>
                  <a:gd name="adj2" fmla="val 45861"/>
                </a:avLst>
              </a:prstGeom>
              <a:no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TextBox 7">
                <a:extLst>
                  <a:ext uri="{FF2B5EF4-FFF2-40B4-BE49-F238E27FC236}">
                    <a16:creationId xmlns:a16="http://schemas.microsoft.com/office/drawing/2014/main" id="{B9DF0485-F449-674D-8C30-290A1116BC5C}"/>
                  </a:ext>
                </a:extLst>
              </p:cNvPr>
              <p:cNvSpPr txBox="1"/>
              <p:nvPr/>
            </p:nvSpPr>
            <p:spPr>
              <a:xfrm>
                <a:off x="8002192" y="1927233"/>
                <a:ext cx="832279" cy="461665"/>
              </a:xfrm>
              <a:prstGeom prst="rect">
                <a:avLst/>
              </a:prstGeom>
              <a:noFill/>
            </p:spPr>
            <p:txBody>
              <a:bodyPr wrap="none" rtlCol="0">
                <a:spAutoFit/>
              </a:bodyPr>
              <a:lstStyle/>
              <a:p>
                <a:r>
                  <a:rPr lang="en-US" sz="1200" dirty="0"/>
                  <a:t>1</a:t>
                </a:r>
                <a:r>
                  <a:rPr lang="en-US" sz="1200" baseline="30000" dirty="0"/>
                  <a:t>st</a:t>
                </a:r>
                <a:r>
                  <a:rPr lang="en-US" sz="1200" dirty="0"/>
                  <a:t> ping</a:t>
                </a:r>
              </a:p>
              <a:p>
                <a:r>
                  <a:rPr lang="en-US" sz="1200" dirty="0"/>
                  <a:t>PC1-PC3</a:t>
                </a:r>
              </a:p>
            </p:txBody>
          </p:sp>
        </p:grpSp>
        <p:grpSp>
          <p:nvGrpSpPr>
            <p:cNvPr id="14" name="Group 13">
              <a:extLst>
                <a:ext uri="{FF2B5EF4-FFF2-40B4-BE49-F238E27FC236}">
                  <a16:creationId xmlns:a16="http://schemas.microsoft.com/office/drawing/2014/main" id="{1955893A-9E62-4849-AF4D-4EBBB8D98612}"/>
                </a:ext>
              </a:extLst>
            </p:cNvPr>
            <p:cNvGrpSpPr/>
            <p:nvPr/>
          </p:nvGrpSpPr>
          <p:grpSpPr>
            <a:xfrm>
              <a:off x="8239137" y="2252735"/>
              <a:ext cx="979948" cy="1025898"/>
              <a:chOff x="7865228" y="2623088"/>
              <a:chExt cx="979948" cy="1143000"/>
            </a:xfrm>
          </p:grpSpPr>
          <p:sp>
            <p:nvSpPr>
              <p:cNvPr id="9" name="Right Brace 8">
                <a:extLst>
                  <a:ext uri="{FF2B5EF4-FFF2-40B4-BE49-F238E27FC236}">
                    <a16:creationId xmlns:a16="http://schemas.microsoft.com/office/drawing/2014/main" id="{8E981F3D-65A7-9F4C-8913-C854BFD436C0}"/>
                  </a:ext>
                </a:extLst>
              </p:cNvPr>
              <p:cNvSpPr/>
              <p:nvPr/>
            </p:nvSpPr>
            <p:spPr bwMode="auto">
              <a:xfrm>
                <a:off x="7865228" y="2623088"/>
                <a:ext cx="295338" cy="1143000"/>
              </a:xfrm>
              <a:prstGeom prst="rightBrace">
                <a:avLst>
                  <a:gd name="adj1" fmla="val 8333"/>
                  <a:gd name="adj2" fmla="val 45861"/>
                </a:avLst>
              </a:prstGeom>
              <a:no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A9D86A9C-3ADA-6040-BE1B-4F27A1F23C51}"/>
                  </a:ext>
                </a:extLst>
              </p:cNvPr>
              <p:cNvSpPr txBox="1"/>
              <p:nvPr/>
            </p:nvSpPr>
            <p:spPr>
              <a:xfrm>
                <a:off x="8012897" y="3194588"/>
                <a:ext cx="832279" cy="430555"/>
              </a:xfrm>
              <a:prstGeom prst="rect">
                <a:avLst/>
              </a:prstGeom>
              <a:noFill/>
            </p:spPr>
            <p:txBody>
              <a:bodyPr wrap="none" rtlCol="0">
                <a:spAutoFit/>
              </a:bodyPr>
              <a:lstStyle/>
              <a:p>
                <a:r>
                  <a:rPr lang="en-US" sz="1200" dirty="0"/>
                  <a:t>2nd ping</a:t>
                </a:r>
              </a:p>
              <a:p>
                <a:r>
                  <a:rPr lang="en-US" sz="1200" dirty="0"/>
                  <a:t>PC1-PC3</a:t>
                </a:r>
              </a:p>
            </p:txBody>
          </p:sp>
        </p:grpSp>
        <p:pic>
          <p:nvPicPr>
            <p:cNvPr id="16" name="Picture 15" descr="Table&#10;&#10;Description automatically generated">
              <a:extLst>
                <a:ext uri="{FF2B5EF4-FFF2-40B4-BE49-F238E27FC236}">
                  <a16:creationId xmlns:a16="http://schemas.microsoft.com/office/drawing/2014/main" id="{62470A6F-D569-9649-8E1E-B7C8072955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77886"/>
              <a:ext cx="8249842" cy="2400747"/>
            </a:xfrm>
            <a:prstGeom prst="rect">
              <a:avLst/>
            </a:prstGeom>
          </p:spPr>
        </p:pic>
      </p:grpSp>
      <p:pic>
        <p:nvPicPr>
          <p:cNvPr id="19" name="Picture 19" descr="underline_base">
            <a:extLst>
              <a:ext uri="{FF2B5EF4-FFF2-40B4-BE49-F238E27FC236}">
                <a16:creationId xmlns:a16="http://schemas.microsoft.com/office/drawing/2014/main" id="{D7479921-238C-E341-943C-99FB56A1BC5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663" y="541751"/>
            <a:ext cx="6568637" cy="1640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E1EB5D4A-E17E-8B4B-A9A6-83EF737B1A6E}"/>
              </a:ext>
            </a:extLst>
          </p:cNvPr>
          <p:cNvSpPr txBox="1"/>
          <p:nvPr/>
        </p:nvSpPr>
        <p:spPr>
          <a:xfrm>
            <a:off x="403663" y="3677524"/>
            <a:ext cx="8408397" cy="2523768"/>
          </a:xfrm>
          <a:prstGeom prst="rect">
            <a:avLst/>
          </a:prstGeom>
          <a:solidFill>
            <a:schemeClr val="bg1"/>
          </a:solidFill>
        </p:spPr>
        <p:txBody>
          <a:bodyPr wrap="square" rtlCol="0">
            <a:spAutoFit/>
          </a:bodyPr>
          <a:lstStyle/>
          <a:p>
            <a:r>
              <a:rPr lang="en-US" sz="1400" b="1" dirty="0">
                <a:highlight>
                  <a:srgbClr val="FFFF00"/>
                </a:highlight>
              </a:rPr>
              <a:t>ARP messages during a ping</a:t>
            </a:r>
            <a:br>
              <a:rPr lang="en-US" sz="1400" b="1" dirty="0">
                <a:highlight>
                  <a:srgbClr val="FFFF00"/>
                </a:highlight>
              </a:rPr>
            </a:br>
            <a:r>
              <a:rPr lang="en-US" sz="1400" dirty="0">
                <a:highlight>
                  <a:srgbClr val="FFFF00"/>
                </a:highlight>
              </a:rPr>
              <a:t>Observed  for a ping PC1</a:t>
            </a:r>
            <a:r>
              <a:rPr lang="en-US" sz="1400" dirty="0">
                <a:highlight>
                  <a:srgbClr val="FFFF00"/>
                </a:highlight>
                <a:sym typeface="Wingdings" pitchFamily="2" charset="2"/>
              </a:rPr>
              <a:t></a:t>
            </a:r>
            <a:r>
              <a:rPr lang="en-US" sz="1400" dirty="0">
                <a:highlight>
                  <a:srgbClr val="FFFF00"/>
                </a:highlight>
              </a:rPr>
              <a:t> PC3 on an empty ARP cache: </a:t>
            </a:r>
          </a:p>
          <a:p>
            <a:pPr lvl="0"/>
            <a:r>
              <a:rPr lang="en-US" sz="1400" b="1" dirty="0">
                <a:highlight>
                  <a:srgbClr val="FFFF00"/>
                </a:highlight>
              </a:rPr>
              <a:t>PC1</a:t>
            </a:r>
            <a:r>
              <a:rPr lang="en-US" sz="1400" b="1" dirty="0">
                <a:highlight>
                  <a:srgbClr val="FFFF00"/>
                </a:highlight>
                <a:sym typeface="Wingdings" pitchFamily="2" charset="2"/>
              </a:rPr>
              <a:t></a:t>
            </a:r>
            <a:r>
              <a:rPr lang="en-US" sz="1400" b="1" dirty="0">
                <a:highlight>
                  <a:srgbClr val="FFFF00"/>
                </a:highlight>
              </a:rPr>
              <a:t>Bcast:</a:t>
            </a:r>
            <a:r>
              <a:rPr lang="en-US" sz="1400" dirty="0">
                <a:highlight>
                  <a:srgbClr val="FFFF00"/>
                </a:highlight>
              </a:rPr>
              <a:t> ARP Request broadcast for IP address of PC3.</a:t>
            </a:r>
          </a:p>
          <a:p>
            <a:r>
              <a:rPr lang="en-US" sz="1400" b="1" dirty="0">
                <a:highlight>
                  <a:srgbClr val="FFFF00"/>
                </a:highlight>
              </a:rPr>
              <a:t>(Note:</a:t>
            </a:r>
            <a:r>
              <a:rPr lang="en-US" sz="1400" dirty="0">
                <a:highlight>
                  <a:srgbClr val="FFFF00"/>
                </a:highlight>
              </a:rPr>
              <a:t> ARP cache at PC3 is updated with PC1, using the incoming ARP Request.)</a:t>
            </a:r>
          </a:p>
          <a:p>
            <a:pPr lvl="0"/>
            <a:r>
              <a:rPr lang="en-US" sz="1400" b="1" dirty="0">
                <a:highlight>
                  <a:srgbClr val="FFFF00"/>
                </a:highlight>
              </a:rPr>
              <a:t>PC3</a:t>
            </a:r>
            <a:r>
              <a:rPr lang="en-US" sz="1400" b="1" dirty="0">
                <a:highlight>
                  <a:srgbClr val="FFFF00"/>
                </a:highlight>
                <a:sym typeface="Wingdings" pitchFamily="2" charset="2"/>
              </a:rPr>
              <a:t></a:t>
            </a:r>
            <a:r>
              <a:rPr lang="en-US" sz="1400" b="1" dirty="0">
                <a:highlight>
                  <a:srgbClr val="FFFF00"/>
                </a:highlight>
              </a:rPr>
              <a:t> PC1:</a:t>
            </a:r>
            <a:r>
              <a:rPr lang="en-US" sz="1400" dirty="0">
                <a:highlight>
                  <a:srgbClr val="FFFF00"/>
                </a:highlight>
              </a:rPr>
              <a:t> ARP Reply from PC3 </a:t>
            </a:r>
            <a:r>
              <a:rPr lang="en-US" sz="1400" b="1" dirty="0">
                <a:highlight>
                  <a:srgbClr val="FFFF00"/>
                </a:highlight>
              </a:rPr>
              <a:t>(sent as unicast)</a:t>
            </a:r>
            <a:endParaRPr lang="en-US" sz="1400" dirty="0">
              <a:highlight>
                <a:srgbClr val="FFFF00"/>
              </a:highlight>
            </a:endParaRPr>
          </a:p>
          <a:p>
            <a:pPr lvl="0"/>
            <a:r>
              <a:rPr lang="en-US" sz="1400" b="1" dirty="0">
                <a:highlight>
                  <a:srgbClr val="FFFF00"/>
                </a:highlight>
              </a:rPr>
              <a:t>PC1</a:t>
            </a:r>
            <a:r>
              <a:rPr lang="en-US" sz="1400" b="1" dirty="0">
                <a:highlight>
                  <a:srgbClr val="FFFF00"/>
                </a:highlight>
                <a:sym typeface="Wingdings" pitchFamily="2" charset="2"/>
              </a:rPr>
              <a:t></a:t>
            </a:r>
            <a:r>
              <a:rPr lang="en-US" sz="1400" b="1" dirty="0">
                <a:highlight>
                  <a:srgbClr val="FFFF00"/>
                </a:highlight>
              </a:rPr>
              <a:t>PC3: </a:t>
            </a:r>
            <a:r>
              <a:rPr lang="en-US" sz="1400" dirty="0">
                <a:highlight>
                  <a:srgbClr val="FFFF00"/>
                </a:highlight>
              </a:rPr>
              <a:t>ICMP messages (</a:t>
            </a:r>
            <a:r>
              <a:rPr lang="en-US" sz="1400" b="1" dirty="0">
                <a:highlight>
                  <a:srgbClr val="FFFF00"/>
                </a:highlight>
              </a:rPr>
              <a:t>PC3 has not yet sent ARP Request for PC1</a:t>
            </a:r>
            <a:r>
              <a:rPr lang="en-US" sz="1400" dirty="0">
                <a:highlight>
                  <a:srgbClr val="FFFF00"/>
                </a:highlight>
              </a:rPr>
              <a:t>)</a:t>
            </a:r>
          </a:p>
          <a:p>
            <a:pPr lvl="0"/>
            <a:r>
              <a:rPr lang="en-US" sz="1400" b="1" dirty="0">
                <a:highlight>
                  <a:srgbClr val="FFFF00"/>
                </a:highlight>
              </a:rPr>
              <a:t>PC3</a:t>
            </a:r>
            <a:r>
              <a:rPr lang="en-US" sz="1400" b="1" dirty="0">
                <a:highlight>
                  <a:srgbClr val="FFFF00"/>
                </a:highlight>
                <a:sym typeface="Wingdings" pitchFamily="2" charset="2"/>
              </a:rPr>
              <a:t></a:t>
            </a:r>
            <a:r>
              <a:rPr lang="en-US" sz="1400" b="1" dirty="0">
                <a:highlight>
                  <a:srgbClr val="FFFF00"/>
                </a:highlight>
              </a:rPr>
              <a:t> PC1:</a:t>
            </a:r>
            <a:r>
              <a:rPr lang="en-US" sz="1400" dirty="0">
                <a:highlight>
                  <a:srgbClr val="FFFF00"/>
                </a:highlight>
              </a:rPr>
              <a:t> 5 seconds after last ICMP message: </a:t>
            </a:r>
            <a:r>
              <a:rPr lang="en-US" sz="1400" b="1" dirty="0">
                <a:highlight>
                  <a:srgbClr val="FFFF00"/>
                </a:highlight>
              </a:rPr>
              <a:t>ARP Request </a:t>
            </a:r>
            <a:r>
              <a:rPr lang="en-US" sz="1400" dirty="0">
                <a:highlight>
                  <a:srgbClr val="FFFF00"/>
                </a:highlight>
              </a:rPr>
              <a:t>sent from PC3 to PC1 as </a:t>
            </a:r>
            <a:r>
              <a:rPr lang="en-US" sz="1400" b="1" dirty="0">
                <a:highlight>
                  <a:srgbClr val="FFFF00"/>
                </a:highlight>
              </a:rPr>
              <a:t>unicast </a:t>
            </a:r>
            <a:r>
              <a:rPr lang="en-US" sz="1400" dirty="0">
                <a:highlight>
                  <a:srgbClr val="FFFF00"/>
                </a:highlight>
              </a:rPr>
              <a:t>to validate the cache entry</a:t>
            </a:r>
            <a:r>
              <a:rPr lang="en-US" sz="1400" b="1" dirty="0">
                <a:highlight>
                  <a:srgbClr val="FFFF00"/>
                </a:highlight>
              </a:rPr>
              <a:t> </a:t>
            </a:r>
            <a:endParaRPr lang="en-US" sz="1400" dirty="0">
              <a:highlight>
                <a:srgbClr val="FFFF00"/>
              </a:highlight>
            </a:endParaRPr>
          </a:p>
          <a:p>
            <a:pPr lvl="0"/>
            <a:r>
              <a:rPr lang="en-US" sz="1400" b="1" dirty="0">
                <a:highlight>
                  <a:srgbClr val="FFFF00"/>
                </a:highlight>
              </a:rPr>
              <a:t>PC1</a:t>
            </a:r>
            <a:r>
              <a:rPr lang="en-US" sz="1400" b="1" dirty="0">
                <a:highlight>
                  <a:srgbClr val="FFFF00"/>
                </a:highlight>
                <a:sym typeface="Wingdings" pitchFamily="2" charset="2"/>
              </a:rPr>
              <a:t></a:t>
            </a:r>
            <a:r>
              <a:rPr lang="en-US" sz="1400" b="1" dirty="0">
                <a:highlight>
                  <a:srgbClr val="FFFF00"/>
                </a:highlight>
              </a:rPr>
              <a:t>PC3:</a:t>
            </a:r>
            <a:r>
              <a:rPr lang="en-US" sz="1400" dirty="0">
                <a:highlight>
                  <a:srgbClr val="FFFF00"/>
                </a:highlight>
              </a:rPr>
              <a:t>  sends </a:t>
            </a:r>
            <a:r>
              <a:rPr lang="en-US" sz="1400" b="1" dirty="0">
                <a:highlight>
                  <a:srgbClr val="FFFF00"/>
                </a:highlight>
              </a:rPr>
              <a:t>ARP Reply </a:t>
            </a:r>
            <a:r>
              <a:rPr lang="en-US" sz="1400" dirty="0">
                <a:highlight>
                  <a:srgbClr val="FFFF00"/>
                </a:highlight>
              </a:rPr>
              <a:t>also as </a:t>
            </a:r>
            <a:r>
              <a:rPr lang="en-US" sz="1400" b="1" dirty="0">
                <a:highlight>
                  <a:srgbClr val="FFFF00"/>
                </a:highlight>
              </a:rPr>
              <a:t>unicast</a:t>
            </a:r>
            <a:r>
              <a:rPr lang="en-US" sz="1400" dirty="0">
                <a:highlight>
                  <a:srgbClr val="FFFF00"/>
                </a:highlight>
              </a:rPr>
              <a:t>.</a:t>
            </a:r>
          </a:p>
          <a:p>
            <a:pPr>
              <a:spcBef>
                <a:spcPts val="0"/>
              </a:spcBef>
              <a:spcAft>
                <a:spcPts val="0"/>
              </a:spcAft>
            </a:pPr>
            <a:r>
              <a:rPr lang="en-US" sz="1400" dirty="0">
                <a:highlight>
                  <a:srgbClr val="FFFF00"/>
                </a:highlight>
              </a:rPr>
              <a:t>Once ARP cache entries are stale, and the ping PC1</a:t>
            </a:r>
            <a:r>
              <a:rPr lang="en-US" sz="1400" dirty="0">
                <a:highlight>
                  <a:srgbClr val="FFFF00"/>
                </a:highlight>
                <a:sym typeface="Wingdings" pitchFamily="2" charset="2"/>
              </a:rPr>
              <a:t></a:t>
            </a:r>
            <a:r>
              <a:rPr lang="en-US" sz="1400" dirty="0">
                <a:highlight>
                  <a:srgbClr val="FFFF00"/>
                </a:highlight>
              </a:rPr>
              <a:t> PC3 is repeated, </a:t>
            </a:r>
            <a:r>
              <a:rPr lang="en-US" sz="1400" b="1" dirty="0">
                <a:highlight>
                  <a:srgbClr val="FFFF00"/>
                </a:highlight>
              </a:rPr>
              <a:t>ARP Requests/Reply</a:t>
            </a:r>
            <a:r>
              <a:rPr lang="en-US" sz="1400" dirty="0">
                <a:highlight>
                  <a:srgbClr val="FFFF00"/>
                </a:highlight>
              </a:rPr>
              <a:t> by </a:t>
            </a:r>
          </a:p>
          <a:p>
            <a:pPr>
              <a:spcBef>
                <a:spcPts val="0"/>
              </a:spcBef>
              <a:spcAft>
                <a:spcPts val="0"/>
              </a:spcAft>
            </a:pPr>
            <a:r>
              <a:rPr lang="en-US" sz="1400" dirty="0">
                <a:highlight>
                  <a:srgbClr val="FFFF00"/>
                </a:highlight>
              </a:rPr>
              <a:t>both PC1 and PC3  are sent </a:t>
            </a:r>
            <a:r>
              <a:rPr lang="en-US" sz="1400" b="1" dirty="0">
                <a:highlight>
                  <a:srgbClr val="FFFF00"/>
                </a:highlight>
              </a:rPr>
              <a:t>after the ICMP messages</a:t>
            </a:r>
            <a:r>
              <a:rPr lang="en-US" b="1" dirty="0">
                <a:highlight>
                  <a:srgbClr val="FFFF00"/>
                </a:highlight>
              </a:rPr>
              <a:t>.</a:t>
            </a:r>
            <a:endParaRPr lang="en-US" dirty="0">
              <a:highlight>
                <a:srgbClr val="FFFF00"/>
              </a:highlight>
            </a:endParaRPr>
          </a:p>
        </p:txBody>
      </p:sp>
    </p:spTree>
    <p:extLst>
      <p:ext uri="{BB962C8B-B14F-4D97-AF65-F5344CB8AC3E}">
        <p14:creationId xmlns:p14="http://schemas.microsoft.com/office/powerpoint/2010/main" val="23243771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75926-6365-5743-8419-5B5DC16AA716}"/>
              </a:ext>
            </a:extLst>
          </p:cNvPr>
          <p:cNvSpPr>
            <a:spLocks noGrp="1"/>
          </p:cNvSpPr>
          <p:nvPr>
            <p:ph type="title"/>
          </p:nvPr>
        </p:nvSpPr>
        <p:spPr>
          <a:xfrm>
            <a:off x="533400" y="98572"/>
            <a:ext cx="7772400" cy="449684"/>
          </a:xfrm>
        </p:spPr>
        <p:txBody>
          <a:bodyPr/>
          <a:lstStyle/>
          <a:p>
            <a:r>
              <a:rPr lang="en-US" dirty="0"/>
              <a:t>Arp Neigh Cache – PC1</a:t>
            </a:r>
          </a:p>
        </p:txBody>
      </p:sp>
      <p:sp>
        <p:nvSpPr>
          <p:cNvPr id="3" name="Footer Placeholder 2">
            <a:extLst>
              <a:ext uri="{FF2B5EF4-FFF2-40B4-BE49-F238E27FC236}">
                <a16:creationId xmlns:a16="http://schemas.microsoft.com/office/drawing/2014/main" id="{234F0302-B1B9-4548-8105-EBE6BF43D944}"/>
              </a:ext>
            </a:extLst>
          </p:cNvPr>
          <p:cNvSpPr>
            <a:spLocks noGrp="1"/>
          </p:cNvSpPr>
          <p:nvPr>
            <p:ph type="ftr" sz="quarter" idx="11"/>
          </p:nvPr>
        </p:nvSpPr>
        <p:spPr>
          <a:xfrm>
            <a:off x="7214409" y="6563722"/>
            <a:ext cx="2895600" cy="457200"/>
          </a:xfrm>
        </p:spPr>
        <p:txBody>
          <a:bodyPr/>
          <a:lstStyle/>
          <a:p>
            <a:pPr>
              <a:defRPr/>
            </a:pPr>
            <a:r>
              <a:rPr lang="en-US" dirty="0"/>
              <a:t>Data Link Layer</a:t>
            </a:r>
          </a:p>
        </p:txBody>
      </p:sp>
      <p:sp>
        <p:nvSpPr>
          <p:cNvPr id="4" name="Slide Number Placeholder 3">
            <a:extLst>
              <a:ext uri="{FF2B5EF4-FFF2-40B4-BE49-F238E27FC236}">
                <a16:creationId xmlns:a16="http://schemas.microsoft.com/office/drawing/2014/main" id="{B89B1547-CBA7-5C48-AEE4-54F59EEDF20B}"/>
              </a:ext>
            </a:extLst>
          </p:cNvPr>
          <p:cNvSpPr>
            <a:spLocks noGrp="1"/>
          </p:cNvSpPr>
          <p:nvPr>
            <p:ph type="sldNum" sz="quarter" idx="12"/>
          </p:nvPr>
        </p:nvSpPr>
        <p:spPr>
          <a:xfrm>
            <a:off x="8467725" y="6563722"/>
            <a:ext cx="676275" cy="457200"/>
          </a:xfrm>
        </p:spPr>
        <p:txBody>
          <a:bodyPr/>
          <a:lstStyle/>
          <a:p>
            <a:pPr>
              <a:defRPr/>
            </a:pPr>
            <a:r>
              <a:rPr lang="en-US" sz="1200" dirty="0"/>
              <a:t>5-</a:t>
            </a:r>
            <a:fld id="{B3616EB6-F471-2047-976B-63D7811A01EC}" type="slidenum">
              <a:rPr lang="en-US" sz="1200" smtClean="0"/>
              <a:pPr>
                <a:defRPr/>
              </a:pPr>
              <a:t>54</a:t>
            </a:fld>
            <a:endParaRPr lang="en-US" sz="1200" dirty="0"/>
          </a:p>
        </p:txBody>
      </p:sp>
      <p:grpSp>
        <p:nvGrpSpPr>
          <p:cNvPr id="11" name="Group 10">
            <a:extLst>
              <a:ext uri="{FF2B5EF4-FFF2-40B4-BE49-F238E27FC236}">
                <a16:creationId xmlns:a16="http://schemas.microsoft.com/office/drawing/2014/main" id="{AAC21FF9-4FBC-3940-B49F-FAF36952CBD3}"/>
              </a:ext>
            </a:extLst>
          </p:cNvPr>
          <p:cNvGrpSpPr/>
          <p:nvPr/>
        </p:nvGrpSpPr>
        <p:grpSpPr>
          <a:xfrm>
            <a:off x="533400" y="737876"/>
            <a:ext cx="6493701" cy="5924417"/>
            <a:chOff x="533401" y="1099067"/>
            <a:chExt cx="5202530" cy="5924417"/>
          </a:xfrm>
        </p:grpSpPr>
        <p:pic>
          <p:nvPicPr>
            <p:cNvPr id="6" name="Picture 5">
              <a:extLst>
                <a:ext uri="{FF2B5EF4-FFF2-40B4-BE49-F238E27FC236}">
                  <a16:creationId xmlns:a16="http://schemas.microsoft.com/office/drawing/2014/main" id="{C7A3F6B5-7A6F-214C-A925-A48F133A1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503" y="2281203"/>
              <a:ext cx="4813300" cy="368300"/>
            </a:xfrm>
            <a:prstGeom prst="rect">
              <a:avLst/>
            </a:prstGeom>
          </p:spPr>
        </p:pic>
        <p:sp>
          <p:nvSpPr>
            <p:cNvPr id="7" name="TextBox 6">
              <a:extLst>
                <a:ext uri="{FF2B5EF4-FFF2-40B4-BE49-F238E27FC236}">
                  <a16:creationId xmlns:a16="http://schemas.microsoft.com/office/drawing/2014/main" id="{25947AA3-D68A-1C47-A3DB-93B592ED7452}"/>
                </a:ext>
              </a:extLst>
            </p:cNvPr>
            <p:cNvSpPr txBox="1"/>
            <p:nvPr/>
          </p:nvSpPr>
          <p:spPr>
            <a:xfrm>
              <a:off x="533401" y="1099067"/>
              <a:ext cx="4364064" cy="2339102"/>
            </a:xfrm>
            <a:prstGeom prst="rect">
              <a:avLst/>
            </a:prstGeom>
            <a:noFill/>
          </p:spPr>
          <p:txBody>
            <a:bodyPr wrap="square" rtlCol="0">
              <a:spAutoFit/>
            </a:bodyPr>
            <a:lstStyle/>
            <a:p>
              <a:r>
                <a:rPr lang="en-US" dirty="0"/>
                <a:t>1</a:t>
              </a:r>
              <a:r>
                <a:rPr lang="en-US" baseline="30000" dirty="0"/>
                <a:t>st</a:t>
              </a:r>
              <a:r>
                <a:rPr lang="en-US" dirty="0"/>
                <a:t> ping PC1 -&gt; PC3</a:t>
              </a:r>
            </a:p>
            <a:p>
              <a:endParaRPr lang="en-US" dirty="0"/>
            </a:p>
            <a:p>
              <a:endParaRPr lang="en-US" dirty="0"/>
            </a:p>
            <a:p>
              <a:r>
                <a:rPr lang="en-US" dirty="0"/>
                <a:t>After a few secs reachable entry becomes stale</a:t>
              </a:r>
            </a:p>
            <a:p>
              <a:endParaRPr lang="en-US" dirty="0"/>
            </a:p>
            <a:p>
              <a:endParaRPr lang="en-US" dirty="0"/>
            </a:p>
            <a:p>
              <a:r>
                <a:rPr lang="en-US" dirty="0"/>
                <a:t>2</a:t>
              </a:r>
              <a:r>
                <a:rPr lang="en-US" baseline="30000" dirty="0"/>
                <a:t>nd </a:t>
              </a:r>
              <a:r>
                <a:rPr lang="en-US" dirty="0"/>
                <a:t>ping PC1 -&gt;PC3</a:t>
              </a:r>
            </a:p>
            <a:p>
              <a:endParaRPr lang="en-US" dirty="0"/>
            </a:p>
          </p:txBody>
        </p:sp>
        <p:pic>
          <p:nvPicPr>
            <p:cNvPr id="9" name="Picture 8" descr="A picture containing text, newspaper, receipt&#10;&#10;Description automatically generated">
              <a:extLst>
                <a:ext uri="{FF2B5EF4-FFF2-40B4-BE49-F238E27FC236}">
                  <a16:creationId xmlns:a16="http://schemas.microsoft.com/office/drawing/2014/main" id="{1FC85454-FD40-8544-816B-5330771F5E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76" y="3099184"/>
              <a:ext cx="5110455" cy="3924300"/>
            </a:xfrm>
            <a:prstGeom prst="rect">
              <a:avLst/>
            </a:prstGeom>
          </p:spPr>
        </p:pic>
        <p:pic>
          <p:nvPicPr>
            <p:cNvPr id="10" name="Picture 9">
              <a:extLst>
                <a:ext uri="{FF2B5EF4-FFF2-40B4-BE49-F238E27FC236}">
                  <a16:creationId xmlns:a16="http://schemas.microsoft.com/office/drawing/2014/main" id="{CE9D3722-3AE2-4A46-9B01-E177C45DDE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503" y="1463222"/>
              <a:ext cx="4306439" cy="368300"/>
            </a:xfrm>
            <a:prstGeom prst="rect">
              <a:avLst/>
            </a:prstGeom>
          </p:spPr>
        </p:pic>
      </p:grpSp>
      <p:pic>
        <p:nvPicPr>
          <p:cNvPr id="12" name="Picture 19" descr="underline_base">
            <a:extLst>
              <a:ext uri="{FF2B5EF4-FFF2-40B4-BE49-F238E27FC236}">
                <a16:creationId xmlns:a16="http://schemas.microsoft.com/office/drawing/2014/main" id="{EBBF20A4-B77C-5144-A2E3-5675ED6104D0}"/>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330" y="667199"/>
            <a:ext cx="5588165" cy="855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C81F5AF8-E689-B949-BDDA-1F817814B249}"/>
              </a:ext>
            </a:extLst>
          </p:cNvPr>
          <p:cNvSpPr txBox="1"/>
          <p:nvPr/>
        </p:nvSpPr>
        <p:spPr>
          <a:xfrm>
            <a:off x="5895499" y="4527167"/>
            <a:ext cx="3248501" cy="1569660"/>
          </a:xfrm>
          <a:prstGeom prst="rect">
            <a:avLst/>
          </a:prstGeom>
          <a:noFill/>
          <a:ln>
            <a:solidFill>
              <a:srgbClr val="C00000"/>
            </a:solidFill>
          </a:ln>
        </p:spPr>
        <p:txBody>
          <a:bodyPr wrap="square" rtlCol="0">
            <a:spAutoFit/>
          </a:bodyPr>
          <a:lstStyle/>
          <a:p>
            <a:r>
              <a:rPr lang="en-US" sz="1600" dirty="0">
                <a:latin typeface="+mn-lt"/>
              </a:rPr>
              <a:t>Cache entry states change: </a:t>
            </a:r>
          </a:p>
          <a:p>
            <a:r>
              <a:rPr lang="en-US" sz="1600" i="1" dirty="0">
                <a:latin typeface="+mn-lt"/>
              </a:rPr>
              <a:t>Stale (activity) </a:t>
            </a:r>
            <a:r>
              <a:rPr lang="en-US" sz="1600" i="1" dirty="0">
                <a:solidFill>
                  <a:srgbClr val="C00000"/>
                </a:solidFill>
                <a:latin typeface="+mn-lt"/>
              </a:rPr>
              <a:t>to</a:t>
            </a:r>
            <a:r>
              <a:rPr lang="en-US" sz="1600" i="1" dirty="0">
                <a:latin typeface="+mn-lt"/>
              </a:rPr>
              <a:t> Delay (waiting for verification via solicitation)</a:t>
            </a:r>
          </a:p>
          <a:p>
            <a:r>
              <a:rPr lang="en-US" sz="1600" i="1" dirty="0">
                <a:solidFill>
                  <a:srgbClr val="C00000"/>
                </a:solidFill>
                <a:latin typeface="+mn-lt"/>
              </a:rPr>
              <a:t>to</a:t>
            </a:r>
            <a:r>
              <a:rPr lang="en-US" sz="1600" i="1" dirty="0">
                <a:latin typeface="+mn-lt"/>
              </a:rPr>
              <a:t> Reachable (received advertisement) </a:t>
            </a:r>
            <a:r>
              <a:rPr lang="en-US" sz="1600" i="1" dirty="0">
                <a:solidFill>
                  <a:srgbClr val="C00000"/>
                </a:solidFill>
                <a:latin typeface="+mn-lt"/>
              </a:rPr>
              <a:t>to</a:t>
            </a:r>
            <a:r>
              <a:rPr lang="en-US" sz="1600" i="1" dirty="0">
                <a:latin typeface="+mn-lt"/>
              </a:rPr>
              <a:t> Stale (no activity for 30secs) </a:t>
            </a:r>
          </a:p>
          <a:p>
            <a:r>
              <a:rPr lang="en-US" sz="1600" dirty="0">
                <a:latin typeface="+mn-lt"/>
              </a:rPr>
              <a:t>in a neighbor cache</a:t>
            </a:r>
          </a:p>
        </p:txBody>
      </p:sp>
    </p:spTree>
    <p:extLst>
      <p:ext uri="{BB962C8B-B14F-4D97-AF65-F5344CB8AC3E}">
        <p14:creationId xmlns:p14="http://schemas.microsoft.com/office/powerpoint/2010/main" val="241500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C9E8C-9BC4-4843-9F2D-3744B09A05F2}"/>
              </a:ext>
            </a:extLst>
          </p:cNvPr>
          <p:cNvSpPr>
            <a:spLocks noGrp="1"/>
          </p:cNvSpPr>
          <p:nvPr>
            <p:ph type="title"/>
          </p:nvPr>
        </p:nvSpPr>
        <p:spPr>
          <a:xfrm>
            <a:off x="307522" y="142331"/>
            <a:ext cx="8275864" cy="800100"/>
          </a:xfrm>
        </p:spPr>
        <p:txBody>
          <a:bodyPr/>
          <a:lstStyle/>
          <a:p>
            <a:r>
              <a:rPr lang="en-US" dirty="0"/>
              <a:t>State of the ARP Neighbor Cache</a:t>
            </a:r>
          </a:p>
        </p:txBody>
      </p:sp>
      <p:sp>
        <p:nvSpPr>
          <p:cNvPr id="3" name="Footer Placeholder 2">
            <a:extLst>
              <a:ext uri="{FF2B5EF4-FFF2-40B4-BE49-F238E27FC236}">
                <a16:creationId xmlns:a16="http://schemas.microsoft.com/office/drawing/2014/main" id="{81E59554-41AE-A24C-9F24-42B525CD8950}"/>
              </a:ext>
            </a:extLst>
          </p:cNvPr>
          <p:cNvSpPr>
            <a:spLocks noGrp="1"/>
          </p:cNvSpPr>
          <p:nvPr>
            <p:ph type="ftr" sz="quarter" idx="11"/>
          </p:nvPr>
        </p:nvSpPr>
        <p:spPr/>
        <p:txBody>
          <a:bodyPr/>
          <a:lstStyle/>
          <a:p>
            <a:pPr>
              <a:defRPr/>
            </a:pPr>
            <a:r>
              <a:rPr lang="en-US"/>
              <a:t>Data Link Layer</a:t>
            </a:r>
            <a:endParaRPr lang="en-US" sz="1200" dirty="0"/>
          </a:p>
        </p:txBody>
      </p:sp>
      <p:sp>
        <p:nvSpPr>
          <p:cNvPr id="4" name="Slide Number Placeholder 3">
            <a:extLst>
              <a:ext uri="{FF2B5EF4-FFF2-40B4-BE49-F238E27FC236}">
                <a16:creationId xmlns:a16="http://schemas.microsoft.com/office/drawing/2014/main" id="{DFB6FF5F-62B0-CF4F-B305-80E4FD0F2DEA}"/>
              </a:ext>
            </a:extLst>
          </p:cNvPr>
          <p:cNvSpPr>
            <a:spLocks noGrp="1"/>
          </p:cNvSpPr>
          <p:nvPr>
            <p:ph type="sldNum" sz="quarter" idx="12"/>
          </p:nvPr>
        </p:nvSpPr>
        <p:spPr/>
        <p:txBody>
          <a:bodyPr/>
          <a:lstStyle/>
          <a:p>
            <a:pPr>
              <a:defRPr/>
            </a:pPr>
            <a:r>
              <a:rPr lang="en-US"/>
              <a:t>2-</a:t>
            </a:r>
            <a:fld id="{B3616EB6-F471-2047-976B-63D7811A01EC}" type="slidenum">
              <a:rPr lang="en-US" smtClean="0"/>
              <a:pPr>
                <a:defRPr/>
              </a:pPr>
              <a:t>55</a:t>
            </a:fld>
            <a:endParaRPr lang="en-US" sz="1200" dirty="0"/>
          </a:p>
        </p:txBody>
      </p:sp>
      <p:sp>
        <p:nvSpPr>
          <p:cNvPr id="6" name="Rectangle 5">
            <a:extLst>
              <a:ext uri="{FF2B5EF4-FFF2-40B4-BE49-F238E27FC236}">
                <a16:creationId xmlns:a16="http://schemas.microsoft.com/office/drawing/2014/main" id="{4A835F36-1430-B741-BD66-74F5DBD9001F}"/>
              </a:ext>
            </a:extLst>
          </p:cNvPr>
          <p:cNvSpPr/>
          <p:nvPr/>
        </p:nvSpPr>
        <p:spPr>
          <a:xfrm>
            <a:off x="410935" y="1150437"/>
            <a:ext cx="8398329" cy="5016758"/>
          </a:xfrm>
          <a:prstGeom prst="rect">
            <a:avLst/>
          </a:prstGeom>
        </p:spPr>
        <p:txBody>
          <a:bodyPr wrap="square">
            <a:spAutoFit/>
          </a:bodyPr>
          <a:lstStyle/>
          <a:p>
            <a:pPr marR="0">
              <a:spcBef>
                <a:spcPts val="0"/>
              </a:spcBef>
              <a:spcAft>
                <a:spcPts val="600"/>
              </a:spcAft>
            </a:pPr>
            <a:r>
              <a:rPr lang="en-US" dirty="0"/>
              <a:t>States of neighbor cache entries for ARP messages during </a:t>
            </a:r>
            <a:r>
              <a:rPr lang="en-US" dirty="0" err="1"/>
              <a:t>anexchange</a:t>
            </a:r>
            <a:endParaRPr lang="en-US" dirty="0"/>
          </a:p>
          <a:p>
            <a:pPr marL="285750" marR="0" indent="-285750">
              <a:spcBef>
                <a:spcPts val="0"/>
              </a:spcBef>
              <a:spcAft>
                <a:spcPts val="600"/>
              </a:spcAft>
              <a:buFont typeface="Arial" panose="020B0604020202020204" pitchFamily="34" charset="0"/>
              <a:buChar char="•"/>
            </a:pPr>
            <a:r>
              <a:rPr lang="en-US" b="1" dirty="0"/>
              <a:t>permanent</a:t>
            </a:r>
            <a:r>
              <a:rPr lang="en-US" dirty="0"/>
              <a:t> the neighbor entry is valid forever and can be only be removed </a:t>
            </a:r>
            <a:br>
              <a:rPr lang="en-US" dirty="0"/>
            </a:br>
            <a:r>
              <a:rPr lang="en-US" dirty="0"/>
              <a:t> administratively.</a:t>
            </a:r>
          </a:p>
          <a:p>
            <a:pPr marL="285750" marR="0" indent="-285750">
              <a:spcBef>
                <a:spcPts val="0"/>
              </a:spcBef>
              <a:spcAft>
                <a:spcPts val="600"/>
              </a:spcAft>
              <a:buFont typeface="Arial" panose="020B0604020202020204" pitchFamily="34" charset="0"/>
              <a:buChar char="•"/>
            </a:pPr>
            <a:r>
              <a:rPr lang="en-US" b="1" dirty="0" err="1"/>
              <a:t>noarp</a:t>
            </a:r>
            <a:r>
              <a:rPr lang="en-US" dirty="0"/>
              <a:t> the neighbor entry is valid. No attempts to validate this entry will be</a:t>
            </a:r>
          </a:p>
          <a:p>
            <a:pPr marL="285750" marR="0" indent="-285750">
              <a:spcBef>
                <a:spcPts val="0"/>
              </a:spcBef>
              <a:spcAft>
                <a:spcPts val="600"/>
              </a:spcAft>
              <a:buFont typeface="Arial" panose="020B0604020202020204" pitchFamily="34" charset="0"/>
              <a:buChar char="•"/>
            </a:pPr>
            <a:r>
              <a:rPr lang="en-US" dirty="0"/>
              <a:t>made but it can be removed when its lifetime expires.</a:t>
            </a:r>
          </a:p>
          <a:p>
            <a:pPr marL="285750" marR="0" indent="-285750">
              <a:spcBef>
                <a:spcPts val="0"/>
              </a:spcBef>
              <a:spcAft>
                <a:spcPts val="600"/>
              </a:spcAft>
              <a:buFont typeface="Arial" panose="020B0604020202020204" pitchFamily="34" charset="0"/>
              <a:buChar char="•"/>
            </a:pPr>
            <a:r>
              <a:rPr lang="en-US" b="1" dirty="0"/>
              <a:t>reachable</a:t>
            </a:r>
            <a:r>
              <a:rPr lang="en-US" dirty="0"/>
              <a:t> the neighbor entry is valid until the reachability timeout expires.</a:t>
            </a:r>
          </a:p>
          <a:p>
            <a:pPr marL="285750" marR="0" indent="-285750">
              <a:spcBef>
                <a:spcPts val="0"/>
              </a:spcBef>
              <a:spcAft>
                <a:spcPts val="600"/>
              </a:spcAft>
              <a:buFont typeface="Arial" panose="020B0604020202020204" pitchFamily="34" charset="0"/>
              <a:buChar char="•"/>
            </a:pPr>
            <a:r>
              <a:rPr lang="en-US" b="1" dirty="0"/>
              <a:t>stale</a:t>
            </a:r>
            <a:r>
              <a:rPr lang="en-US" dirty="0"/>
              <a:t> the neighbor entry is valid but suspicious. After 30 sec, “reachable” becomes “stale”.</a:t>
            </a:r>
          </a:p>
          <a:p>
            <a:pPr marL="285750" marR="0" indent="-285750">
              <a:spcBef>
                <a:spcPts val="0"/>
              </a:spcBef>
              <a:spcAft>
                <a:spcPts val="600"/>
              </a:spcAft>
              <a:buFont typeface="Arial" panose="020B0604020202020204" pitchFamily="34" charset="0"/>
              <a:buChar char="•"/>
            </a:pPr>
            <a:r>
              <a:rPr lang="en-US" b="1" dirty="0"/>
              <a:t>none</a:t>
            </a:r>
            <a:r>
              <a:rPr lang="en-US" dirty="0"/>
              <a:t> this is a pseudo state used when initially creating a neighbor entry or after trying to remove it before it becomes free to do so.</a:t>
            </a:r>
          </a:p>
          <a:p>
            <a:pPr marL="285750" marR="0" indent="-285750">
              <a:spcBef>
                <a:spcPts val="0"/>
              </a:spcBef>
              <a:spcAft>
                <a:spcPts val="600"/>
              </a:spcAft>
              <a:buFont typeface="Arial" panose="020B0604020202020204" pitchFamily="34" charset="0"/>
              <a:buChar char="•"/>
            </a:pPr>
            <a:r>
              <a:rPr lang="en-US" b="1" dirty="0"/>
              <a:t>incomplete</a:t>
            </a:r>
            <a:r>
              <a:rPr lang="en-US" dirty="0"/>
              <a:t> the neighbor entry has not (yet) been validated/resolved.</a:t>
            </a:r>
          </a:p>
          <a:p>
            <a:pPr marL="285750" marR="0" indent="-285750">
              <a:spcBef>
                <a:spcPts val="0"/>
              </a:spcBef>
              <a:spcAft>
                <a:spcPts val="600"/>
              </a:spcAft>
              <a:buFont typeface="Arial" panose="020B0604020202020204" pitchFamily="34" charset="0"/>
              <a:buChar char="•"/>
            </a:pPr>
            <a:r>
              <a:rPr lang="en-US" b="1" dirty="0"/>
              <a:t>delay</a:t>
            </a:r>
            <a:r>
              <a:rPr lang="en-US" dirty="0"/>
              <a:t> neighbor entry validation is currently delayed.</a:t>
            </a:r>
          </a:p>
          <a:p>
            <a:pPr marL="285750" marR="0" indent="-285750">
              <a:spcBef>
                <a:spcPts val="0"/>
              </a:spcBef>
              <a:spcAft>
                <a:spcPts val="600"/>
              </a:spcAft>
              <a:buFont typeface="Arial" panose="020B0604020202020204" pitchFamily="34" charset="0"/>
              <a:buChar char="•"/>
            </a:pPr>
            <a:r>
              <a:rPr lang="en-US" b="1" dirty="0"/>
              <a:t>probe</a:t>
            </a:r>
            <a:r>
              <a:rPr lang="en-US" dirty="0"/>
              <a:t> neighbor is being probed.</a:t>
            </a:r>
          </a:p>
          <a:p>
            <a:pPr marL="285750" marR="0" indent="-285750">
              <a:spcBef>
                <a:spcPts val="0"/>
              </a:spcBef>
              <a:spcAft>
                <a:spcPts val="600"/>
              </a:spcAft>
              <a:buFont typeface="Arial" panose="020B0604020202020204" pitchFamily="34" charset="0"/>
              <a:buChar char="•"/>
            </a:pPr>
            <a:r>
              <a:rPr lang="en-US" b="1" dirty="0"/>
              <a:t>failed</a:t>
            </a:r>
            <a:r>
              <a:rPr lang="en-US" dirty="0"/>
              <a:t> max number of probes exceeded without success, neighbor validation has ultimately failed.</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8" name="Picture 19" descr="underline_base">
            <a:extLst>
              <a:ext uri="{FF2B5EF4-FFF2-40B4-BE49-F238E27FC236}">
                <a16:creationId xmlns:a16="http://schemas.microsoft.com/office/drawing/2014/main" id="{17AF1CB5-2AA8-FA43-8577-C95B67839898}"/>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522" y="839724"/>
            <a:ext cx="7824107" cy="1027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24781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5" name="Slide Number Placeholder 3"/>
          <p:cNvSpPr>
            <a:spLocks noGrp="1"/>
          </p:cNvSpPr>
          <p:nvPr>
            <p:ph type="sldNum" sz="quarter" idx="4294967295"/>
          </p:nvPr>
        </p:nvSpPr>
        <p:spPr>
          <a:xfrm>
            <a:off x="7069667"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r">
              <a:spcBef>
                <a:spcPct val="0"/>
              </a:spcBef>
              <a:buFontTx/>
              <a:buNone/>
            </a:pPr>
            <a:fld id="{F37F74EF-80D3-A54C-BDDB-ACE1273423DB}" type="slidenum">
              <a:rPr lang="en-US" altLang="en-US" sz="1400">
                <a:latin typeface="Times New Roman" charset="0"/>
              </a:rPr>
              <a:pPr algn="r">
                <a:spcBef>
                  <a:spcPct val="0"/>
                </a:spcBef>
                <a:buFontTx/>
                <a:buNone/>
              </a:pPr>
              <a:t>56</a:t>
            </a:fld>
            <a:endParaRPr lang="en-US" altLang="en-US" sz="1400" dirty="0">
              <a:latin typeface="Times New Roman" charset="0"/>
            </a:endParaRPr>
          </a:p>
        </p:txBody>
      </p:sp>
      <p:sp>
        <p:nvSpPr>
          <p:cNvPr id="139266" name="Rectangle 2"/>
          <p:cNvSpPr>
            <a:spLocks noGrp="1" noChangeArrowheads="1"/>
          </p:cNvSpPr>
          <p:nvPr>
            <p:ph type="title"/>
          </p:nvPr>
        </p:nvSpPr>
        <p:spPr>
          <a:xfrm>
            <a:off x="595314" y="45811"/>
            <a:ext cx="7772400" cy="647699"/>
          </a:xfrm>
        </p:spPr>
        <p:txBody>
          <a:bodyPr/>
          <a:lstStyle/>
          <a:p>
            <a:pPr>
              <a:defRPr/>
            </a:pPr>
            <a:r>
              <a:rPr lang="en-US" dirty="0">
                <a:latin typeface="+mn-lt"/>
                <a:cs typeface="+mj-cs"/>
              </a:rPr>
              <a:t>Notes on ARP usage</a:t>
            </a:r>
          </a:p>
        </p:txBody>
      </p:sp>
      <p:pic>
        <p:nvPicPr>
          <p:cNvPr id="5" name="Picture 19" descr="underline_base">
            <a:extLst>
              <a:ext uri="{FF2B5EF4-FFF2-40B4-BE49-F238E27FC236}">
                <a16:creationId xmlns:a16="http://schemas.microsoft.com/office/drawing/2014/main" id="{459A8496-B272-594D-A7F3-7AE8EE21F22C}"/>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314" y="727378"/>
            <a:ext cx="4807003" cy="1326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9267" name="Rectangle 3"/>
          <p:cNvSpPr>
            <a:spLocks noGrp="1" noChangeArrowheads="1"/>
          </p:cNvSpPr>
          <p:nvPr>
            <p:ph type="body" idx="1"/>
          </p:nvPr>
        </p:nvSpPr>
        <p:spPr>
          <a:xfrm>
            <a:off x="293111" y="860073"/>
            <a:ext cx="7772400" cy="3889728"/>
          </a:xfrm>
        </p:spPr>
        <p:txBody>
          <a:bodyPr/>
          <a:lstStyle/>
          <a:p>
            <a:pPr>
              <a:tabLst>
                <a:tab pos="1257300" algn="l"/>
                <a:tab pos="5661025" algn="l"/>
              </a:tabLst>
              <a:defRPr/>
            </a:pPr>
            <a:r>
              <a:rPr lang="en-US" dirty="0">
                <a:cs typeface="+mn-cs"/>
              </a:rPr>
              <a:t>what happens if an ARP request is made for a non-existing host?</a:t>
            </a:r>
          </a:p>
          <a:p>
            <a:pPr lvl="1">
              <a:tabLst>
                <a:tab pos="1257300" algn="l"/>
                <a:tab pos="5661025" algn="l"/>
              </a:tabLst>
              <a:defRPr/>
            </a:pPr>
            <a:r>
              <a:rPr lang="en-US" sz="2000" dirty="0">
                <a:cs typeface="+mn-cs"/>
              </a:rPr>
              <a:t>several ARP requests are made, eventually ARP gives up</a:t>
            </a:r>
          </a:p>
          <a:p>
            <a:pPr lvl="1">
              <a:tabLst>
                <a:tab pos="1257300" algn="l"/>
                <a:tab pos="5661025" algn="l"/>
              </a:tabLst>
              <a:defRPr/>
            </a:pPr>
            <a:endParaRPr lang="en-US" sz="2000" dirty="0">
              <a:cs typeface="+mn-cs"/>
            </a:endParaRPr>
          </a:p>
          <a:p>
            <a:pPr marL="457200" lvl="1" indent="0">
              <a:buNone/>
              <a:tabLst>
                <a:tab pos="1257300" algn="l"/>
                <a:tab pos="5661025" algn="l"/>
              </a:tabLst>
              <a:defRPr/>
            </a:pPr>
            <a:endParaRPr lang="en-US" sz="2000" dirty="0">
              <a:cs typeface="+mn-cs"/>
            </a:endParaRPr>
          </a:p>
          <a:p>
            <a:pPr marL="457200" lvl="1" indent="0">
              <a:buNone/>
              <a:tabLst>
                <a:tab pos="1257300" algn="l"/>
                <a:tab pos="5661025" algn="l"/>
              </a:tabLst>
              <a:defRPr/>
            </a:pPr>
            <a:endParaRPr lang="en-US" sz="2000" dirty="0">
              <a:cs typeface="+mn-cs"/>
            </a:endParaRPr>
          </a:p>
          <a:p>
            <a:pPr>
              <a:tabLst>
                <a:tab pos="1257300" algn="l"/>
                <a:tab pos="5661025" algn="l"/>
              </a:tabLst>
              <a:defRPr/>
            </a:pPr>
            <a:r>
              <a:rPr lang="en-US" dirty="0">
                <a:cs typeface="+mn-cs"/>
              </a:rPr>
              <a:t>what if a host sends an ARP request for its own IP address? </a:t>
            </a:r>
          </a:p>
          <a:p>
            <a:pPr lvl="1">
              <a:lnSpc>
                <a:spcPct val="100000"/>
              </a:lnSpc>
              <a:spcBef>
                <a:spcPts val="0"/>
              </a:spcBef>
              <a:tabLst>
                <a:tab pos="1257300" algn="l"/>
                <a:tab pos="5661025" algn="l"/>
              </a:tabLst>
              <a:defRPr/>
            </a:pPr>
            <a:r>
              <a:rPr lang="en-US" sz="2000" dirty="0">
                <a:cs typeface="+mn-cs"/>
              </a:rPr>
              <a:t>know as gratuitous ARP</a:t>
            </a:r>
          </a:p>
          <a:p>
            <a:pPr lvl="1">
              <a:lnSpc>
                <a:spcPct val="100000"/>
              </a:lnSpc>
              <a:spcBef>
                <a:spcPts val="0"/>
              </a:spcBef>
              <a:tabLst>
                <a:tab pos="1257300" algn="l"/>
                <a:tab pos="5661025" algn="l"/>
              </a:tabLst>
              <a:defRPr/>
            </a:pPr>
            <a:r>
              <a:rPr lang="en-US" sz="2000" dirty="0">
                <a:solidFill>
                  <a:srgbClr val="C00000"/>
                </a:solidFill>
                <a:cs typeface="+mn-cs"/>
              </a:rPr>
              <a:t>not</a:t>
            </a:r>
            <a:r>
              <a:rPr lang="en-US" sz="2000" dirty="0">
                <a:cs typeface="+mn-cs"/>
              </a:rPr>
              <a:t> transmitted by device over link, stays local -&gt; check on its own IP address locally</a:t>
            </a:r>
            <a:endParaRPr lang="en-US" dirty="0">
              <a:cs typeface="+mn-cs"/>
            </a:endParaRPr>
          </a:p>
        </p:txBody>
      </p:sp>
      <p:pic>
        <p:nvPicPr>
          <p:cNvPr id="3" name="Picture 2">
            <a:extLst>
              <a:ext uri="{FF2B5EF4-FFF2-40B4-BE49-F238E27FC236}">
                <a16:creationId xmlns:a16="http://schemas.microsoft.com/office/drawing/2014/main" id="{DD25F4AE-1D27-DA41-9910-C0A5ABDAAB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0500" y="2472873"/>
            <a:ext cx="4686300" cy="533400"/>
          </a:xfrm>
          <a:prstGeom prst="rect">
            <a:avLst/>
          </a:prstGeom>
        </p:spPr>
      </p:pic>
      <p:pic>
        <p:nvPicPr>
          <p:cNvPr id="6" name="Picture 5" descr="Text&#10;&#10;Description automatically generated">
            <a:extLst>
              <a:ext uri="{FF2B5EF4-FFF2-40B4-BE49-F238E27FC236}">
                <a16:creationId xmlns:a16="http://schemas.microsoft.com/office/drawing/2014/main" id="{668A4783-8DCF-BF4A-B90C-4FF2A1441A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0500" y="4749800"/>
            <a:ext cx="6223000" cy="1955800"/>
          </a:xfrm>
          <a:prstGeom prst="rect">
            <a:avLst/>
          </a:prstGeom>
        </p:spPr>
      </p:pic>
      <p:pic>
        <p:nvPicPr>
          <p:cNvPr id="10" name="Picture 9">
            <a:extLst>
              <a:ext uri="{FF2B5EF4-FFF2-40B4-BE49-F238E27FC236}">
                <a16:creationId xmlns:a16="http://schemas.microsoft.com/office/drawing/2014/main" id="{6FFF6FE3-B164-9141-A728-6284A23B58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903" y="1986820"/>
            <a:ext cx="7633608" cy="457200"/>
          </a:xfrm>
          <a:prstGeom prst="rect">
            <a:avLst/>
          </a:prstGeom>
        </p:spPr>
      </p:pic>
    </p:spTree>
    <p:extLst>
      <p:ext uri="{BB962C8B-B14F-4D97-AF65-F5344CB8AC3E}">
        <p14:creationId xmlns:p14="http://schemas.microsoft.com/office/powerpoint/2010/main" val="6788609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7" name="Picture 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028700"/>
            <a:ext cx="5942013"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7" name="Rectangle 2"/>
          <p:cNvSpPr>
            <a:spLocks noGrp="1" noChangeArrowheads="1"/>
          </p:cNvSpPr>
          <p:nvPr>
            <p:ph type="title"/>
          </p:nvPr>
        </p:nvSpPr>
        <p:spPr>
          <a:xfrm>
            <a:off x="533400" y="228600"/>
            <a:ext cx="7772400" cy="821267"/>
          </a:xfrm>
        </p:spPr>
        <p:txBody>
          <a:bodyPr/>
          <a:lstStyle/>
          <a:p>
            <a:pPr>
              <a:defRPr/>
            </a:pPr>
            <a:r>
              <a:rPr lang="en-US" dirty="0">
                <a:latin typeface="Gill Sans MT" charset="0"/>
                <a:cs typeface="+mj-cs"/>
              </a:rPr>
              <a:t>Link layer, </a:t>
            </a:r>
            <a:r>
              <a:rPr lang="en-US" sz="4000" dirty="0">
                <a:latin typeface="Gill Sans MT" charset="0"/>
                <a:cs typeface="+mj-cs"/>
              </a:rPr>
              <a:t>LAN</a:t>
            </a:r>
            <a:r>
              <a:rPr lang="en-US" dirty="0">
                <a:latin typeface="Gill Sans MT" charset="0"/>
                <a:cs typeface="+mj-cs"/>
              </a:rPr>
              <a:t>s: outline</a:t>
            </a:r>
          </a:p>
        </p:txBody>
      </p:sp>
      <p:sp>
        <p:nvSpPr>
          <p:cNvPr id="3078" name="Rectangle 3"/>
          <p:cNvSpPr>
            <a:spLocks noGrp="1" noChangeArrowheads="1"/>
          </p:cNvSpPr>
          <p:nvPr>
            <p:ph type="body" sz="half" idx="1"/>
          </p:nvPr>
        </p:nvSpPr>
        <p:spPr>
          <a:xfrm>
            <a:off x="533400" y="1600200"/>
            <a:ext cx="4889500" cy="4648200"/>
          </a:xfrm>
        </p:spPr>
        <p:txBody>
          <a:bodyPr/>
          <a:lstStyle/>
          <a:p>
            <a:pPr marL="457200" indent="-457200">
              <a:buFont typeface="Wingdings" charset="0"/>
              <a:buNone/>
              <a:defRPr/>
            </a:pPr>
            <a:r>
              <a:rPr lang="en-US" dirty="0">
                <a:solidFill>
                  <a:srgbClr val="000099"/>
                </a:solidFill>
                <a:latin typeface="Gill Sans MT" charset="0"/>
                <a:cs typeface="+mn-cs"/>
              </a:rPr>
              <a:t>6.1</a:t>
            </a:r>
            <a:r>
              <a:rPr lang="en-US" dirty="0">
                <a:solidFill>
                  <a:srgbClr val="CC0000"/>
                </a:solidFill>
                <a:latin typeface="Gill Sans MT" charset="0"/>
                <a:cs typeface="+mn-cs"/>
              </a:rPr>
              <a:t> </a:t>
            </a:r>
            <a:r>
              <a:rPr lang="en-US" dirty="0">
                <a:latin typeface="Gill Sans MT" charset="0"/>
                <a:cs typeface="+mn-cs"/>
              </a:rPr>
              <a:t>introduction, services</a:t>
            </a:r>
          </a:p>
          <a:p>
            <a:pPr marL="457200" indent="-457200">
              <a:buFont typeface="Wingdings" charset="0"/>
              <a:buNone/>
              <a:defRPr/>
            </a:pPr>
            <a:r>
              <a:rPr lang="en-US" dirty="0">
                <a:solidFill>
                  <a:srgbClr val="000099"/>
                </a:solidFill>
                <a:latin typeface="Gill Sans MT" charset="0"/>
                <a:cs typeface="+mn-cs"/>
              </a:rPr>
              <a:t>6.2</a:t>
            </a:r>
            <a:r>
              <a:rPr lang="en-US" dirty="0">
                <a:solidFill>
                  <a:srgbClr val="CC0000"/>
                </a:solidFill>
                <a:latin typeface="Gill Sans MT" charset="0"/>
                <a:cs typeface="+mn-cs"/>
              </a:rPr>
              <a:t> </a:t>
            </a:r>
            <a:r>
              <a:rPr lang="en-US" dirty="0">
                <a:latin typeface="Gill Sans MT" charset="0"/>
                <a:cs typeface="+mn-cs"/>
              </a:rPr>
              <a:t>error detection, correction </a:t>
            </a:r>
          </a:p>
          <a:p>
            <a:pPr marL="457200" indent="-457200">
              <a:buFont typeface="Wingdings" charset="0"/>
              <a:buNone/>
              <a:defRPr/>
            </a:pPr>
            <a:r>
              <a:rPr lang="en-US" dirty="0">
                <a:solidFill>
                  <a:srgbClr val="000099"/>
                </a:solidFill>
                <a:latin typeface="Gill Sans MT" charset="0"/>
                <a:cs typeface="+mn-cs"/>
              </a:rPr>
              <a:t>6.3</a:t>
            </a:r>
            <a:r>
              <a:rPr lang="en-US" dirty="0">
                <a:solidFill>
                  <a:srgbClr val="CC0000"/>
                </a:solidFill>
                <a:latin typeface="Gill Sans MT" charset="0"/>
                <a:cs typeface="+mn-cs"/>
              </a:rPr>
              <a:t> </a:t>
            </a:r>
            <a:r>
              <a:rPr lang="en-US" dirty="0">
                <a:latin typeface="Gill Sans MT" charset="0"/>
                <a:cs typeface="+mn-cs"/>
              </a:rPr>
              <a:t>multiple access protocols</a:t>
            </a:r>
          </a:p>
          <a:p>
            <a:pPr marL="457200" indent="-457200">
              <a:buFont typeface="Wingdings" charset="0"/>
              <a:buNone/>
              <a:defRPr/>
            </a:pPr>
            <a:r>
              <a:rPr lang="en-US" dirty="0">
                <a:solidFill>
                  <a:srgbClr val="CC0000"/>
                </a:solidFill>
                <a:latin typeface="Gill Sans MT" charset="0"/>
                <a:cs typeface="+mn-cs"/>
              </a:rPr>
              <a:t>6.4 LANs</a:t>
            </a:r>
            <a:endParaRPr lang="en-US" dirty="0">
              <a:latin typeface="Gill Sans MT" charset="0"/>
            </a:endParaRPr>
          </a:p>
          <a:p>
            <a:pPr lvl="1">
              <a:defRPr/>
            </a:pPr>
            <a:r>
              <a:rPr lang="en-US" dirty="0">
                <a:latin typeface="Gill Sans MT" charset="0"/>
              </a:rPr>
              <a:t>Ethernet</a:t>
            </a:r>
          </a:p>
          <a:p>
            <a:pPr lvl="1">
              <a:defRPr/>
            </a:pPr>
            <a:r>
              <a:rPr lang="en-US" dirty="0">
                <a:latin typeface="Gill Sans MT" charset="0"/>
              </a:rPr>
              <a:t>IP and Link/MAC addresses </a:t>
            </a:r>
          </a:p>
          <a:p>
            <a:pPr lvl="1">
              <a:defRPr/>
            </a:pPr>
            <a:r>
              <a:rPr lang="en-US" dirty="0">
                <a:latin typeface="Gill Sans MT" charset="0"/>
              </a:rPr>
              <a:t>IPv4 and ARP</a:t>
            </a:r>
          </a:p>
          <a:p>
            <a:pPr lvl="1">
              <a:defRPr/>
            </a:pPr>
            <a:r>
              <a:rPr lang="en-US" dirty="0">
                <a:solidFill>
                  <a:srgbClr val="C00000"/>
                </a:solidFill>
                <a:latin typeface="Gill Sans MT" charset="0"/>
              </a:rPr>
              <a:t>IPv6 addressing modes and NDP</a:t>
            </a:r>
          </a:p>
        </p:txBody>
      </p:sp>
      <p:sp>
        <p:nvSpPr>
          <p:cNvPr id="8"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57</a:t>
            </a:fld>
            <a:endParaRPr lang="en-US" sz="1200" dirty="0">
              <a:latin typeface="Tahoma" charset="0"/>
            </a:endParaRPr>
          </a:p>
        </p:txBody>
      </p:sp>
      <p:sp>
        <p:nvSpPr>
          <p:cNvPr id="9"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3670771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085DC-2E27-314B-8B6A-706776816378}"/>
              </a:ext>
            </a:extLst>
          </p:cNvPr>
          <p:cNvSpPr>
            <a:spLocks noGrp="1"/>
          </p:cNvSpPr>
          <p:nvPr>
            <p:ph type="title"/>
          </p:nvPr>
        </p:nvSpPr>
        <p:spPr>
          <a:xfrm>
            <a:off x="533400" y="228600"/>
            <a:ext cx="7772400" cy="513080"/>
          </a:xfrm>
        </p:spPr>
        <p:txBody>
          <a:bodyPr/>
          <a:lstStyle/>
          <a:p>
            <a:r>
              <a:rPr lang="en-US" dirty="0"/>
              <a:t>IPv6 Addresses</a:t>
            </a:r>
          </a:p>
        </p:txBody>
      </p:sp>
      <p:sp>
        <p:nvSpPr>
          <p:cNvPr id="3" name="Content Placeholder 2">
            <a:extLst>
              <a:ext uri="{FF2B5EF4-FFF2-40B4-BE49-F238E27FC236}">
                <a16:creationId xmlns:a16="http://schemas.microsoft.com/office/drawing/2014/main" id="{29E4AE11-3900-204B-98F3-BAC92CA7CBE9}"/>
              </a:ext>
            </a:extLst>
          </p:cNvPr>
          <p:cNvSpPr>
            <a:spLocks noGrp="1"/>
          </p:cNvSpPr>
          <p:nvPr>
            <p:ph idx="1"/>
          </p:nvPr>
        </p:nvSpPr>
        <p:spPr>
          <a:xfrm>
            <a:off x="533400" y="1209040"/>
            <a:ext cx="7772400" cy="4648200"/>
          </a:xfrm>
        </p:spPr>
        <p:txBody>
          <a:bodyPr/>
          <a:lstStyle/>
          <a:p>
            <a:r>
              <a:rPr lang="en-US" dirty="0"/>
              <a:t>IPv6 addresses are huge – 128bits long!!!</a:t>
            </a:r>
          </a:p>
          <a:p>
            <a:r>
              <a:rPr lang="en-US" dirty="0"/>
              <a:t>IPv6 addresses use hexadecimal notation with colons -&gt; abbreviation rules are used to shorten notation</a:t>
            </a:r>
          </a:p>
          <a:p>
            <a:r>
              <a:rPr lang="en-US" dirty="0"/>
              <a:t>IPv6 uses CIDR notation -&gt; </a:t>
            </a:r>
            <a:r>
              <a:rPr lang="en-US" dirty="0">
                <a:solidFill>
                  <a:srgbClr val="C00000"/>
                </a:solidFill>
              </a:rPr>
              <a:t>prefixes</a:t>
            </a:r>
          </a:p>
          <a:p>
            <a:r>
              <a:rPr lang="en-US" dirty="0"/>
              <a:t>structure of an IPv6 address is complex and identifies type of address</a:t>
            </a:r>
          </a:p>
          <a:p>
            <a:r>
              <a:rPr lang="en-US" dirty="0"/>
              <a:t>IPv6 address includes the MAC/hardware address</a:t>
            </a:r>
          </a:p>
          <a:p>
            <a:endParaRPr lang="en-US" dirty="0"/>
          </a:p>
          <a:p>
            <a:endParaRPr lang="en-US" dirty="0"/>
          </a:p>
        </p:txBody>
      </p:sp>
      <p:sp>
        <p:nvSpPr>
          <p:cNvPr id="4" name="Footer Placeholder 3">
            <a:extLst>
              <a:ext uri="{FF2B5EF4-FFF2-40B4-BE49-F238E27FC236}">
                <a16:creationId xmlns:a16="http://schemas.microsoft.com/office/drawing/2014/main" id="{D2C9F681-4ACF-9F41-BE14-6E8BD48E1501}"/>
              </a:ext>
            </a:extLst>
          </p:cNvPr>
          <p:cNvSpPr>
            <a:spLocks noGrp="1"/>
          </p:cNvSpPr>
          <p:nvPr>
            <p:ph type="ftr" sz="quarter" idx="11"/>
          </p:nvPr>
        </p:nvSpPr>
        <p:spPr/>
        <p:txBody>
          <a:bodyPr/>
          <a:lstStyle/>
          <a:p>
            <a:pPr>
              <a:defRPr/>
            </a:pPr>
            <a:r>
              <a:rPr lang="en-US"/>
              <a:t>Introduction</a:t>
            </a:r>
          </a:p>
        </p:txBody>
      </p:sp>
      <p:sp>
        <p:nvSpPr>
          <p:cNvPr id="5" name="Slide Number Placeholder 4">
            <a:extLst>
              <a:ext uri="{FF2B5EF4-FFF2-40B4-BE49-F238E27FC236}">
                <a16:creationId xmlns:a16="http://schemas.microsoft.com/office/drawing/2014/main" id="{F8A1710B-77C3-594C-B8A7-2C8D78EF06C0}"/>
              </a:ext>
            </a:extLst>
          </p:cNvPr>
          <p:cNvSpPr>
            <a:spLocks noGrp="1"/>
          </p:cNvSpPr>
          <p:nvPr>
            <p:ph type="sldNum" sz="quarter" idx="12"/>
          </p:nvPr>
        </p:nvSpPr>
        <p:spPr/>
        <p:txBody>
          <a:bodyPr/>
          <a:lstStyle/>
          <a:p>
            <a:r>
              <a:rPr lang="en-US" altLang="en-US" dirty="0"/>
              <a:t>1-</a:t>
            </a:r>
            <a:fld id="{B49B5523-04FD-FF4A-A2F3-CC680A170BD1}" type="slidenum">
              <a:rPr lang="en-US" altLang="en-US" smtClean="0"/>
              <a:pPr/>
              <a:t>58</a:t>
            </a:fld>
            <a:endParaRPr lang="en-US" altLang="en-US" dirty="0"/>
          </a:p>
        </p:txBody>
      </p:sp>
      <p:pic>
        <p:nvPicPr>
          <p:cNvPr id="6" name="Picture 99" descr="underline_base">
            <a:extLst>
              <a:ext uri="{FF2B5EF4-FFF2-40B4-BE49-F238E27FC236}">
                <a16:creationId xmlns:a16="http://schemas.microsoft.com/office/drawing/2014/main" id="{37C6B2F5-AD6C-B546-9740-B288FD7B3C2C}"/>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267" y="741680"/>
            <a:ext cx="3705013"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32781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26F7D-9B78-4948-97CE-405122BA4F68}"/>
              </a:ext>
            </a:extLst>
          </p:cNvPr>
          <p:cNvSpPr>
            <a:spLocks noGrp="1"/>
          </p:cNvSpPr>
          <p:nvPr>
            <p:ph type="title"/>
          </p:nvPr>
        </p:nvSpPr>
        <p:spPr/>
        <p:txBody>
          <a:bodyPr/>
          <a:lstStyle/>
          <a:p>
            <a:r>
              <a:rPr lang="en-US" dirty="0"/>
              <a:t>Notation of IPv6 addresses </a:t>
            </a:r>
          </a:p>
        </p:txBody>
      </p:sp>
      <p:sp>
        <p:nvSpPr>
          <p:cNvPr id="3" name="Content Placeholder 2">
            <a:extLst>
              <a:ext uri="{FF2B5EF4-FFF2-40B4-BE49-F238E27FC236}">
                <a16:creationId xmlns:a16="http://schemas.microsoft.com/office/drawing/2014/main" id="{463B448A-AFA3-CF43-8C0D-12AFD7897358}"/>
              </a:ext>
            </a:extLst>
          </p:cNvPr>
          <p:cNvSpPr>
            <a:spLocks noGrp="1"/>
          </p:cNvSpPr>
          <p:nvPr>
            <p:ph idx="1"/>
          </p:nvPr>
        </p:nvSpPr>
        <p:spPr>
          <a:xfrm>
            <a:off x="533400" y="1611313"/>
            <a:ext cx="7772400" cy="2777807"/>
          </a:xfrm>
        </p:spPr>
        <p:txBody>
          <a:bodyPr/>
          <a:lstStyle/>
          <a:p>
            <a:r>
              <a:rPr lang="en-US" dirty="0"/>
              <a:t>IPv6 addresses are written as hexadecimals</a:t>
            </a:r>
          </a:p>
          <a:p>
            <a:pPr lvl="1"/>
            <a:r>
              <a:rPr lang="en-US" dirty="0"/>
              <a:t>“Blocks” of 16 bits are separated by colons</a:t>
            </a:r>
          </a:p>
          <a:p>
            <a:endParaRPr lang="en-US" dirty="0"/>
          </a:p>
          <a:p>
            <a:endParaRPr lang="en-US" dirty="0"/>
          </a:p>
          <a:p>
            <a:r>
              <a:rPr lang="en-US" dirty="0"/>
              <a:t>abbreviation is used to simplify notation</a:t>
            </a:r>
          </a:p>
          <a:p>
            <a:endParaRPr lang="en-US" dirty="0"/>
          </a:p>
          <a:p>
            <a:endParaRPr lang="en-US" dirty="0"/>
          </a:p>
        </p:txBody>
      </p:sp>
      <p:sp>
        <p:nvSpPr>
          <p:cNvPr id="4" name="Footer Placeholder 3">
            <a:extLst>
              <a:ext uri="{FF2B5EF4-FFF2-40B4-BE49-F238E27FC236}">
                <a16:creationId xmlns:a16="http://schemas.microsoft.com/office/drawing/2014/main" id="{DA262ED1-8AB4-2447-BAD7-BA4F9523B0A4}"/>
              </a:ext>
            </a:extLst>
          </p:cNvPr>
          <p:cNvSpPr>
            <a:spLocks noGrp="1"/>
          </p:cNvSpPr>
          <p:nvPr>
            <p:ph type="ftr" sz="quarter" idx="11"/>
          </p:nvPr>
        </p:nvSpPr>
        <p:spPr/>
        <p:txBody>
          <a:bodyPr/>
          <a:lstStyle/>
          <a:p>
            <a:pPr>
              <a:defRPr/>
            </a:pPr>
            <a:r>
              <a:rPr lang="en-US"/>
              <a:t>Introduction</a:t>
            </a:r>
          </a:p>
        </p:txBody>
      </p:sp>
      <p:sp>
        <p:nvSpPr>
          <p:cNvPr id="5" name="Slide Number Placeholder 4">
            <a:extLst>
              <a:ext uri="{FF2B5EF4-FFF2-40B4-BE49-F238E27FC236}">
                <a16:creationId xmlns:a16="http://schemas.microsoft.com/office/drawing/2014/main" id="{F599AFAF-64B1-9447-82CF-4D754F545707}"/>
              </a:ext>
            </a:extLst>
          </p:cNvPr>
          <p:cNvSpPr>
            <a:spLocks noGrp="1"/>
          </p:cNvSpPr>
          <p:nvPr>
            <p:ph type="sldNum" sz="quarter" idx="12"/>
          </p:nvPr>
        </p:nvSpPr>
        <p:spPr/>
        <p:txBody>
          <a:bodyPr/>
          <a:lstStyle/>
          <a:p>
            <a:r>
              <a:rPr lang="en-US" altLang="en-US" dirty="0"/>
              <a:t>1-</a:t>
            </a:r>
            <a:fld id="{B49B5523-04FD-FF4A-A2F3-CC680A170BD1}" type="slidenum">
              <a:rPr lang="en-US" altLang="en-US" smtClean="0"/>
              <a:pPr/>
              <a:t>59</a:t>
            </a:fld>
            <a:endParaRPr lang="en-US" altLang="en-US" dirty="0"/>
          </a:p>
        </p:txBody>
      </p:sp>
      <p:graphicFrame>
        <p:nvGraphicFramePr>
          <p:cNvPr id="6" name="Object 2">
            <a:extLst>
              <a:ext uri="{FF2B5EF4-FFF2-40B4-BE49-F238E27FC236}">
                <a16:creationId xmlns:a16="http://schemas.microsoft.com/office/drawing/2014/main" id="{007082EC-3976-A248-A0E9-531CCFEA1258}"/>
              </a:ext>
            </a:extLst>
          </p:cNvPr>
          <p:cNvGraphicFramePr>
            <a:graphicFrameLocks noChangeAspect="1"/>
          </p:cNvGraphicFramePr>
          <p:nvPr/>
        </p:nvGraphicFramePr>
        <p:xfrm>
          <a:off x="1084429" y="2541954"/>
          <a:ext cx="7469958" cy="697914"/>
        </p:xfrm>
        <a:graphic>
          <a:graphicData uri="http://schemas.openxmlformats.org/presentationml/2006/ole">
            <mc:AlternateContent xmlns:mc="http://schemas.openxmlformats.org/markup-compatibility/2006">
              <mc:Choice xmlns:v="urn:schemas-microsoft-com:vml" Requires="v">
                <p:oleObj spid="_x0000_s107584" name="Visio" r:id="rId3" imgW="8866271" imgH="750870" progId="Visio.Drawing.11">
                  <p:embed/>
                </p:oleObj>
              </mc:Choice>
              <mc:Fallback>
                <p:oleObj name="Visio" r:id="rId3" imgW="8866271" imgH="750870" progId="Visio.Drawing.11">
                  <p:embed/>
                  <p:pic>
                    <p:nvPicPr>
                      <p:cNvPr id="6" name="Object 2">
                        <a:extLst>
                          <a:ext uri="{FF2B5EF4-FFF2-40B4-BE49-F238E27FC236}">
                            <a16:creationId xmlns:a16="http://schemas.microsoft.com/office/drawing/2014/main" id="{007082EC-3976-A248-A0E9-531CCFEA12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4429" y="2541954"/>
                        <a:ext cx="7469958" cy="69791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7" name="Picture 99" descr="underline_base">
            <a:extLst>
              <a:ext uri="{FF2B5EF4-FFF2-40B4-BE49-F238E27FC236}">
                <a16:creationId xmlns:a16="http://schemas.microsoft.com/office/drawing/2014/main" id="{DEF26328-0D4D-1D46-9080-69DF10A30CE2}"/>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436" y="1074554"/>
            <a:ext cx="6300577" cy="168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6236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268" name="Freeform 92"/>
          <p:cNvSpPr>
            <a:spLocks/>
          </p:cNvSpPr>
          <p:nvPr/>
        </p:nvSpPr>
        <p:spPr bwMode="auto">
          <a:xfrm>
            <a:off x="5656263" y="2616200"/>
            <a:ext cx="2308225" cy="3028950"/>
          </a:xfrm>
          <a:custGeom>
            <a:avLst/>
            <a:gdLst>
              <a:gd name="T0" fmla="*/ 0 w 1454"/>
              <a:gd name="T1" fmla="*/ 2743200 h 1908"/>
              <a:gd name="T2" fmla="*/ 31750 w 1454"/>
              <a:gd name="T3" fmla="*/ 2668588 h 1908"/>
              <a:gd name="T4" fmla="*/ 446088 w 1454"/>
              <a:gd name="T5" fmla="*/ 0 h 1908"/>
              <a:gd name="T6" fmla="*/ 1978025 w 1454"/>
              <a:gd name="T7" fmla="*/ 477838 h 1908"/>
              <a:gd name="T8" fmla="*/ 2308225 w 1454"/>
              <a:gd name="T9" fmla="*/ 2370138 h 1908"/>
              <a:gd name="T10" fmla="*/ 393700 w 1454"/>
              <a:gd name="T11" fmla="*/ 3028950 h 1908"/>
              <a:gd name="T12" fmla="*/ 0 w 1454"/>
              <a:gd name="T13" fmla="*/ 2743200 h 190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54" h="1908">
                <a:moveTo>
                  <a:pt x="0" y="1728"/>
                </a:moveTo>
                <a:cubicBezTo>
                  <a:pt x="15" y="1684"/>
                  <a:pt x="4" y="1697"/>
                  <a:pt x="20" y="1681"/>
                </a:cubicBezTo>
                <a:lnTo>
                  <a:pt x="281" y="0"/>
                </a:lnTo>
                <a:lnTo>
                  <a:pt x="1246" y="301"/>
                </a:lnTo>
                <a:lnTo>
                  <a:pt x="1454" y="1493"/>
                </a:lnTo>
                <a:lnTo>
                  <a:pt x="248" y="1908"/>
                </a:lnTo>
                <a:lnTo>
                  <a:pt x="0" y="1728"/>
                </a:lnTo>
                <a:close/>
              </a:path>
            </a:pathLst>
          </a:custGeom>
          <a:gradFill rotWithShape="1">
            <a:gsLst>
              <a:gs pos="0">
                <a:srgbClr val="000099"/>
              </a:gs>
              <a:gs pos="50000">
                <a:schemeClr val="bg1"/>
              </a:gs>
              <a:gs pos="100000">
                <a:srgbClr val="000099"/>
              </a:gs>
            </a:gsLst>
            <a:lin ang="189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a:defRPr/>
            </a:pPr>
            <a:endParaRPr lang="en-US" dirty="0">
              <a:cs typeface="+mn-cs"/>
            </a:endParaRPr>
          </a:p>
        </p:txBody>
      </p:sp>
      <p:pic>
        <p:nvPicPr>
          <p:cNvPr id="54276" name="Picture 8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363" y="887413"/>
            <a:ext cx="7769225" cy="173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8" name="Rectangle 2"/>
          <p:cNvSpPr>
            <a:spLocks noGrp="1" noChangeArrowheads="1"/>
          </p:cNvSpPr>
          <p:nvPr>
            <p:ph type="title"/>
          </p:nvPr>
        </p:nvSpPr>
        <p:spPr>
          <a:xfrm>
            <a:off x="384175" y="100013"/>
            <a:ext cx="8251825" cy="1143000"/>
          </a:xfrm>
        </p:spPr>
        <p:txBody>
          <a:bodyPr/>
          <a:lstStyle/>
          <a:p>
            <a:pPr>
              <a:defRPr/>
            </a:pPr>
            <a:r>
              <a:rPr lang="en-US" sz="4000" dirty="0">
                <a:latin typeface="Gill Sans MT" charset="0"/>
                <a:cs typeface="+mj-cs"/>
              </a:rPr>
              <a:t>Where is the link layer implemented?</a:t>
            </a:r>
          </a:p>
        </p:txBody>
      </p:sp>
      <p:sp>
        <p:nvSpPr>
          <p:cNvPr id="8199" name="Rectangle 3"/>
          <p:cNvSpPr>
            <a:spLocks noGrp="1" noChangeArrowheads="1"/>
          </p:cNvSpPr>
          <p:nvPr>
            <p:ph type="body" sz="half" idx="1"/>
          </p:nvPr>
        </p:nvSpPr>
        <p:spPr>
          <a:xfrm>
            <a:off x="398462" y="1243012"/>
            <a:ext cx="4233863" cy="5278521"/>
          </a:xfrm>
        </p:spPr>
        <p:txBody>
          <a:bodyPr/>
          <a:lstStyle/>
          <a:p>
            <a:pPr>
              <a:defRPr/>
            </a:pPr>
            <a:r>
              <a:rPr lang="en-US" sz="2400" dirty="0">
                <a:latin typeface="Gill Sans MT" charset="0"/>
                <a:cs typeface="+mn-cs"/>
              </a:rPr>
              <a:t>in each and every networked device</a:t>
            </a:r>
          </a:p>
          <a:p>
            <a:pPr>
              <a:defRPr/>
            </a:pPr>
            <a:r>
              <a:rPr lang="en-US" sz="2400" dirty="0">
                <a:latin typeface="Gill Sans MT" charset="0"/>
              </a:rPr>
              <a:t>link-layer is combination of:</a:t>
            </a:r>
          </a:p>
          <a:p>
            <a:pPr lvl="1">
              <a:defRPr/>
            </a:pPr>
            <a:r>
              <a:rPr lang="en-US" sz="2000" dirty="0">
                <a:solidFill>
                  <a:srgbClr val="C00000"/>
                </a:solidFill>
                <a:latin typeface="Gill Sans MT" charset="0"/>
              </a:rPr>
              <a:t>software</a:t>
            </a:r>
            <a:r>
              <a:rPr lang="en-US" sz="2000" dirty="0">
                <a:latin typeface="Gill Sans MT" charset="0"/>
              </a:rPr>
              <a:t> (</a:t>
            </a:r>
            <a:r>
              <a:rPr lang="en-US" sz="2000" dirty="0">
                <a:solidFill>
                  <a:srgbClr val="C00000"/>
                </a:solidFill>
                <a:latin typeface="Gill Sans MT" charset="0"/>
              </a:rPr>
              <a:t>implemented in OS</a:t>
            </a:r>
            <a:r>
              <a:rPr lang="en-US" sz="2000" dirty="0">
                <a:latin typeface="Gill Sans MT" charset="0"/>
              </a:rPr>
              <a:t>) and </a:t>
            </a:r>
            <a:r>
              <a:rPr lang="en-US" sz="2000" dirty="0">
                <a:solidFill>
                  <a:srgbClr val="C00000"/>
                </a:solidFill>
                <a:latin typeface="Gill Sans MT" charset="0"/>
              </a:rPr>
              <a:t>hardware and firmware </a:t>
            </a:r>
            <a:r>
              <a:rPr lang="en-US" sz="2000" dirty="0">
                <a:latin typeface="Gill Sans MT" charset="0"/>
              </a:rPr>
              <a:t>(</a:t>
            </a:r>
            <a:r>
              <a:rPr lang="en-US" sz="2000" dirty="0">
                <a:solidFill>
                  <a:srgbClr val="C00000"/>
                </a:solidFill>
                <a:latin typeface="Gill Sans MT" charset="0"/>
              </a:rPr>
              <a:t>implemented on card/chip</a:t>
            </a:r>
            <a:r>
              <a:rPr lang="en-US" sz="2000" dirty="0">
                <a:latin typeface="Gill Sans MT" charset="0"/>
              </a:rPr>
              <a:t>)</a:t>
            </a:r>
            <a:endParaRPr lang="en-US" sz="2000" dirty="0">
              <a:latin typeface="Gill Sans MT" charset="0"/>
              <a:cs typeface="+mn-cs"/>
            </a:endParaRPr>
          </a:p>
          <a:p>
            <a:pPr>
              <a:defRPr/>
            </a:pPr>
            <a:r>
              <a:rPr lang="en-US" sz="2400" dirty="0">
                <a:latin typeface="Gill Sans MT" charset="0"/>
              </a:rPr>
              <a:t>types of hardware: </a:t>
            </a:r>
          </a:p>
          <a:p>
            <a:pPr lvl="1">
              <a:defRPr/>
            </a:pPr>
            <a:r>
              <a:rPr lang="en-US" sz="2000" dirty="0">
                <a:latin typeface="Gill Sans MT" charset="0"/>
              </a:rPr>
              <a:t>Net Interface Card (NIC): Ethernet card, </a:t>
            </a:r>
            <a:r>
              <a:rPr lang="en-US" sz="2000" dirty="0" err="1">
                <a:latin typeface="Gill Sans MT" charset="0"/>
              </a:rPr>
              <a:t>Wifi</a:t>
            </a:r>
            <a:r>
              <a:rPr lang="en-US" sz="2000" dirty="0">
                <a:latin typeface="Gill Sans MT" charset="0"/>
              </a:rPr>
              <a:t> card…</a:t>
            </a:r>
          </a:p>
          <a:p>
            <a:pPr lvl="1">
              <a:defRPr/>
            </a:pPr>
            <a:r>
              <a:rPr lang="en-US" sz="2000" dirty="0">
                <a:latin typeface="Gill Sans MT" charset="0"/>
              </a:rPr>
              <a:t>Chipsets: Ethernet, Bluetooth..</a:t>
            </a:r>
          </a:p>
          <a:p>
            <a:pPr>
              <a:defRPr/>
            </a:pPr>
            <a:r>
              <a:rPr lang="en-US" sz="2400" dirty="0">
                <a:latin typeface="Gill Sans MT" charset="0"/>
              </a:rPr>
              <a:t>NIC/chipset implements physical layer and access part of link layer</a:t>
            </a:r>
          </a:p>
          <a:p>
            <a:pPr lvl="1">
              <a:defRPr/>
            </a:pPr>
            <a:r>
              <a:rPr lang="en-US" sz="2000" dirty="0">
                <a:latin typeface="Gill Sans MT" charset="0"/>
                <a:cs typeface="+mn-cs"/>
              </a:rPr>
              <a:t>NIC attaches into device’s system bus</a:t>
            </a:r>
          </a:p>
          <a:p>
            <a:pPr lvl="1">
              <a:defRPr/>
            </a:pPr>
            <a:r>
              <a:rPr lang="en-US" sz="2000" dirty="0">
                <a:latin typeface="Gill Sans MT" charset="0"/>
                <a:cs typeface="+mn-cs"/>
              </a:rPr>
              <a:t>chipset part of motherboard</a:t>
            </a:r>
          </a:p>
        </p:txBody>
      </p:sp>
      <p:sp>
        <p:nvSpPr>
          <p:cNvPr id="8200" name="Rectangle 42"/>
          <p:cNvSpPr>
            <a:spLocks noChangeArrowheads="1"/>
          </p:cNvSpPr>
          <p:nvPr/>
        </p:nvSpPr>
        <p:spPr bwMode="auto">
          <a:xfrm>
            <a:off x="6129338" y="2614613"/>
            <a:ext cx="1836737" cy="240188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201" name="Rectangle 44"/>
          <p:cNvSpPr>
            <a:spLocks noChangeArrowheads="1"/>
          </p:cNvSpPr>
          <p:nvPr/>
        </p:nvSpPr>
        <p:spPr bwMode="auto">
          <a:xfrm>
            <a:off x="6578600" y="4552950"/>
            <a:ext cx="666750" cy="2825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202" name="Rectangle 45"/>
          <p:cNvSpPr>
            <a:spLocks noChangeArrowheads="1"/>
          </p:cNvSpPr>
          <p:nvPr/>
        </p:nvSpPr>
        <p:spPr bwMode="auto">
          <a:xfrm>
            <a:off x="6578600" y="3965575"/>
            <a:ext cx="657225" cy="51911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000" dirty="0">
                <a:cs typeface="+mn-cs"/>
              </a:rPr>
              <a:t>link</a:t>
            </a:r>
          </a:p>
          <a:p>
            <a:pPr algn="ctr" eaLnBrk="1" hangingPunct="1">
              <a:defRPr/>
            </a:pPr>
            <a:r>
              <a:rPr lang="en-US" sz="1000" dirty="0">
                <a:cs typeface="+mn-cs"/>
              </a:rPr>
              <a:t>c</a:t>
            </a:r>
            <a:r>
              <a:rPr lang="en-US" sz="1000" i="0" dirty="0">
                <a:latin typeface="Arial" charset="0"/>
                <a:cs typeface="+mn-cs"/>
              </a:rPr>
              <a:t>ontroller</a:t>
            </a:r>
          </a:p>
          <a:p>
            <a:pPr algn="ctr" eaLnBrk="1" hangingPunct="1">
              <a:defRPr/>
            </a:pPr>
            <a:endParaRPr lang="en-US" sz="1200" i="0" dirty="0">
              <a:latin typeface="Arial" charset="0"/>
              <a:cs typeface="+mn-cs"/>
            </a:endParaRPr>
          </a:p>
        </p:txBody>
      </p:sp>
      <p:sp>
        <p:nvSpPr>
          <p:cNvPr id="8203" name="Text Box 46"/>
          <p:cNvSpPr txBox="1">
            <a:spLocks noChangeArrowheads="1"/>
          </p:cNvSpPr>
          <p:nvPr/>
        </p:nvSpPr>
        <p:spPr bwMode="auto">
          <a:xfrm>
            <a:off x="6501616" y="4520254"/>
            <a:ext cx="813584"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eaLnBrk="1" hangingPunct="1">
              <a:defRPr/>
            </a:pPr>
            <a:r>
              <a:rPr lang="en-US" sz="800" i="0" dirty="0">
                <a:latin typeface="Arial" charset="0"/>
                <a:cs typeface="+mn-cs"/>
              </a:rPr>
              <a:t>physical</a:t>
            </a:r>
          </a:p>
          <a:p>
            <a:pPr algn="ctr" eaLnBrk="1" hangingPunct="1">
              <a:defRPr/>
            </a:pPr>
            <a:r>
              <a:rPr lang="en-US" sz="800" i="0" dirty="0">
                <a:latin typeface="Arial" charset="0"/>
                <a:cs typeface="+mn-cs"/>
              </a:rPr>
              <a:t>transmission</a:t>
            </a:r>
          </a:p>
        </p:txBody>
      </p:sp>
      <p:sp>
        <p:nvSpPr>
          <p:cNvPr id="54283" name="Freeform 47"/>
          <p:cNvSpPr>
            <a:spLocks/>
          </p:cNvSpPr>
          <p:nvPr/>
        </p:nvSpPr>
        <p:spPr bwMode="auto">
          <a:xfrm>
            <a:off x="6630988" y="3484563"/>
            <a:ext cx="200025" cy="460375"/>
          </a:xfrm>
          <a:custGeom>
            <a:avLst/>
            <a:gdLst>
              <a:gd name="T0" fmla="*/ 0 w 361"/>
              <a:gd name="T1" fmla="*/ 0 h 478"/>
              <a:gd name="T2" fmla="*/ 0 w 361"/>
              <a:gd name="T3" fmla="*/ 2147483647 h 478"/>
              <a:gd name="T4" fmla="*/ 2147483647 w 361"/>
              <a:gd name="T5" fmla="*/ 2147483647 h 478"/>
              <a:gd name="T6" fmla="*/ 2147483647 w 361"/>
              <a:gd name="T7" fmla="*/ 2147483647 h 4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61" h="478">
                <a:moveTo>
                  <a:pt x="0" y="0"/>
                </a:moveTo>
                <a:lnTo>
                  <a:pt x="0" y="230"/>
                </a:lnTo>
                <a:lnTo>
                  <a:pt x="361" y="230"/>
                </a:lnTo>
                <a:lnTo>
                  <a:pt x="359" y="478"/>
                </a:lnTo>
              </a:path>
            </a:pathLst>
          </a:custGeom>
          <a:noFill/>
          <a:ln w="38100" cmpd="sng">
            <a:solidFill>
              <a:schemeClr val="tx1"/>
            </a:solidFill>
            <a:round/>
            <a:headEnd type="triangl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8205" name="Line 48"/>
          <p:cNvSpPr>
            <a:spLocks noChangeShapeType="1"/>
          </p:cNvSpPr>
          <p:nvPr/>
        </p:nvSpPr>
        <p:spPr bwMode="auto">
          <a:xfrm>
            <a:off x="6496050" y="3657600"/>
            <a:ext cx="13589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06" name="Line 49"/>
          <p:cNvSpPr>
            <a:spLocks noChangeShapeType="1"/>
          </p:cNvSpPr>
          <p:nvPr/>
        </p:nvSpPr>
        <p:spPr bwMode="auto">
          <a:xfrm flipV="1">
            <a:off x="6891338" y="3665538"/>
            <a:ext cx="0" cy="30003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07" name="Rectangle 50"/>
          <p:cNvSpPr>
            <a:spLocks noChangeArrowheads="1"/>
          </p:cNvSpPr>
          <p:nvPr/>
        </p:nvSpPr>
        <p:spPr bwMode="auto">
          <a:xfrm>
            <a:off x="6384925" y="2967038"/>
            <a:ext cx="657225" cy="519112"/>
          </a:xfrm>
          <a:prstGeom prst="rect">
            <a:avLst/>
          </a:prstGeom>
          <a:solidFill>
            <a:schemeClr val="bg1"/>
          </a:solidFill>
          <a:ln w="28575">
            <a:solidFill>
              <a:srgbClr val="FF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200" i="0" dirty="0">
                <a:latin typeface="Arial" charset="0"/>
                <a:cs typeface="+mn-cs"/>
              </a:rPr>
              <a:t>cpu</a:t>
            </a:r>
          </a:p>
        </p:txBody>
      </p:sp>
      <p:sp>
        <p:nvSpPr>
          <p:cNvPr id="8208" name="Rectangle 51"/>
          <p:cNvSpPr>
            <a:spLocks noChangeArrowheads="1"/>
          </p:cNvSpPr>
          <p:nvPr/>
        </p:nvSpPr>
        <p:spPr bwMode="auto">
          <a:xfrm>
            <a:off x="7204075" y="2968625"/>
            <a:ext cx="657225" cy="51911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200" i="0" dirty="0">
                <a:latin typeface="Arial" charset="0"/>
                <a:cs typeface="+mn-cs"/>
              </a:rPr>
              <a:t>memory</a:t>
            </a:r>
          </a:p>
        </p:txBody>
      </p:sp>
      <p:sp>
        <p:nvSpPr>
          <p:cNvPr id="8209" name="Line 52"/>
          <p:cNvSpPr>
            <a:spLocks noChangeShapeType="1"/>
          </p:cNvSpPr>
          <p:nvPr/>
        </p:nvSpPr>
        <p:spPr bwMode="auto">
          <a:xfrm flipH="1" flipV="1">
            <a:off x="6704013" y="3484560"/>
            <a:ext cx="0" cy="19198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10" name="Line 53"/>
          <p:cNvSpPr>
            <a:spLocks noChangeShapeType="1"/>
          </p:cNvSpPr>
          <p:nvPr/>
        </p:nvSpPr>
        <p:spPr bwMode="auto">
          <a:xfrm flipH="1" flipV="1">
            <a:off x="7561263" y="3489325"/>
            <a:ext cx="1587" cy="1714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11" name="Text Box 54"/>
          <p:cNvSpPr txBox="1">
            <a:spLocks noChangeArrowheads="1"/>
          </p:cNvSpPr>
          <p:nvPr/>
        </p:nvSpPr>
        <p:spPr bwMode="auto">
          <a:xfrm>
            <a:off x="8008938" y="3786188"/>
            <a:ext cx="879475" cy="6397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200" dirty="0">
                <a:latin typeface="Arial" charset="0"/>
                <a:cs typeface="+mn-cs"/>
              </a:rPr>
              <a:t>host </a:t>
            </a:r>
          </a:p>
          <a:p>
            <a:pPr eaLnBrk="1" hangingPunct="1">
              <a:defRPr/>
            </a:pPr>
            <a:r>
              <a:rPr lang="en-US" sz="1200" dirty="0">
                <a:latin typeface="Arial" charset="0"/>
                <a:cs typeface="+mn-cs"/>
              </a:rPr>
              <a:t>bus </a:t>
            </a:r>
          </a:p>
          <a:p>
            <a:pPr eaLnBrk="1" hangingPunct="1">
              <a:defRPr/>
            </a:pPr>
            <a:r>
              <a:rPr lang="en-US" sz="1200" dirty="0">
                <a:latin typeface="Arial" charset="0"/>
                <a:cs typeface="+mn-cs"/>
              </a:rPr>
              <a:t>(e.g., PCI)</a:t>
            </a:r>
          </a:p>
        </p:txBody>
      </p:sp>
      <p:sp>
        <p:nvSpPr>
          <p:cNvPr id="8212" name="Line 55"/>
          <p:cNvSpPr>
            <a:spLocks noChangeShapeType="1"/>
          </p:cNvSpPr>
          <p:nvPr/>
        </p:nvSpPr>
        <p:spPr bwMode="auto">
          <a:xfrm>
            <a:off x="6889749" y="4267200"/>
            <a:ext cx="1" cy="285751"/>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13" name="Line 56"/>
          <p:cNvSpPr>
            <a:spLocks noChangeShapeType="1"/>
          </p:cNvSpPr>
          <p:nvPr/>
        </p:nvSpPr>
        <p:spPr bwMode="auto">
          <a:xfrm>
            <a:off x="6889749" y="4833143"/>
            <a:ext cx="0" cy="366713"/>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14" name="Line 57"/>
          <p:cNvSpPr>
            <a:spLocks noChangeShapeType="1"/>
          </p:cNvSpPr>
          <p:nvPr/>
        </p:nvSpPr>
        <p:spPr bwMode="auto">
          <a:xfrm flipH="1" flipV="1">
            <a:off x="7686675" y="3662363"/>
            <a:ext cx="382588" cy="26828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15" name="Text Box 58"/>
          <p:cNvSpPr txBox="1">
            <a:spLocks noChangeArrowheads="1"/>
          </p:cNvSpPr>
          <p:nvPr/>
        </p:nvSpPr>
        <p:spPr bwMode="auto">
          <a:xfrm>
            <a:off x="7296150" y="5356225"/>
            <a:ext cx="1353256"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200" dirty="0">
                <a:latin typeface="Arial" charset="0"/>
                <a:cs typeface="+mn-cs"/>
              </a:rPr>
              <a:t>network interface</a:t>
            </a:r>
          </a:p>
          <a:p>
            <a:pPr eaLnBrk="1" hangingPunct="1">
              <a:defRPr/>
            </a:pPr>
            <a:r>
              <a:rPr lang="en-US" sz="1200" dirty="0">
                <a:latin typeface="Arial" charset="0"/>
                <a:cs typeface="+mn-cs"/>
              </a:rPr>
              <a:t>card</a:t>
            </a:r>
          </a:p>
        </p:txBody>
      </p:sp>
      <p:sp>
        <p:nvSpPr>
          <p:cNvPr id="8216" name="Line 59"/>
          <p:cNvSpPr>
            <a:spLocks noChangeShapeType="1"/>
          </p:cNvSpPr>
          <p:nvPr/>
        </p:nvSpPr>
        <p:spPr bwMode="auto">
          <a:xfrm flipH="1" flipV="1">
            <a:off x="7504113" y="4679950"/>
            <a:ext cx="271462" cy="75088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17" name="Rectangle 43"/>
          <p:cNvSpPr>
            <a:spLocks noChangeArrowheads="1"/>
          </p:cNvSpPr>
          <p:nvPr/>
        </p:nvSpPr>
        <p:spPr bwMode="auto">
          <a:xfrm>
            <a:off x="6330745" y="3884612"/>
            <a:ext cx="1122362" cy="1082675"/>
          </a:xfrm>
          <a:prstGeom prst="rect">
            <a:avLst/>
          </a:prstGeom>
          <a:noFill/>
          <a:ln w="28575">
            <a:solidFill>
              <a:srgbClr val="FF0000"/>
            </a:solidFill>
            <a:prstDash val="dash"/>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nvGrpSpPr>
          <p:cNvPr id="306260" name="Group 84"/>
          <p:cNvGrpSpPr>
            <a:grpSpLocks/>
          </p:cNvGrpSpPr>
          <p:nvPr/>
        </p:nvGrpSpPr>
        <p:grpSpPr bwMode="auto">
          <a:xfrm>
            <a:off x="5091113" y="2743200"/>
            <a:ext cx="1393825" cy="2090738"/>
            <a:chOff x="2691" y="1728"/>
            <a:chExt cx="878" cy="1317"/>
          </a:xfrm>
        </p:grpSpPr>
        <p:sp>
          <p:nvSpPr>
            <p:cNvPr id="54303" name="Freeform 62"/>
            <p:cNvSpPr>
              <a:spLocks/>
            </p:cNvSpPr>
            <p:nvPr/>
          </p:nvSpPr>
          <p:spPr bwMode="auto">
            <a:xfrm>
              <a:off x="3225" y="2509"/>
              <a:ext cx="344" cy="536"/>
            </a:xfrm>
            <a:custGeom>
              <a:avLst/>
              <a:gdLst>
                <a:gd name="T0" fmla="*/ 390 w 390"/>
                <a:gd name="T1" fmla="*/ 0 h 520"/>
                <a:gd name="T2" fmla="*/ 0 w 390"/>
                <a:gd name="T3" fmla="*/ 221 h 520"/>
                <a:gd name="T4" fmla="*/ 3 w 390"/>
                <a:gd name="T5" fmla="*/ 433 h 520"/>
                <a:gd name="T6" fmla="*/ 388 w 390"/>
                <a:gd name="T7" fmla="*/ 520 h 520"/>
                <a:gd name="T8" fmla="*/ 390 w 390"/>
                <a:gd name="T9" fmla="*/ 0 h 5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0" h="520">
                  <a:moveTo>
                    <a:pt x="390" y="0"/>
                  </a:moveTo>
                  <a:lnTo>
                    <a:pt x="0" y="221"/>
                  </a:lnTo>
                  <a:lnTo>
                    <a:pt x="3" y="433"/>
                  </a:lnTo>
                  <a:lnTo>
                    <a:pt x="388" y="520"/>
                  </a:lnTo>
                  <a:lnTo>
                    <a:pt x="390" y="0"/>
                  </a:lnTo>
                  <a:close/>
                </a:path>
              </a:pathLst>
            </a:custGeom>
            <a:gradFill rotWithShape="1">
              <a:gsLst>
                <a:gs pos="0">
                  <a:srgbClr val="FF0000"/>
                </a:gs>
                <a:gs pos="100000">
                  <a:srgbClr val="FFFF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4304" name="Freeform 63"/>
            <p:cNvSpPr>
              <a:spLocks/>
            </p:cNvSpPr>
            <p:nvPr/>
          </p:nvSpPr>
          <p:spPr bwMode="auto">
            <a:xfrm>
              <a:off x="3222" y="1767"/>
              <a:ext cx="275" cy="443"/>
            </a:xfrm>
            <a:custGeom>
              <a:avLst/>
              <a:gdLst>
                <a:gd name="T0" fmla="*/ 264 w 275"/>
                <a:gd name="T1" fmla="*/ 108 h 443"/>
                <a:gd name="T2" fmla="*/ 0 w 275"/>
                <a:gd name="T3" fmla="*/ 0 h 443"/>
                <a:gd name="T4" fmla="*/ 2 w 275"/>
                <a:gd name="T5" fmla="*/ 443 h 443"/>
                <a:gd name="T6" fmla="*/ 275 w 275"/>
                <a:gd name="T7" fmla="*/ 412 h 443"/>
                <a:gd name="T8" fmla="*/ 264 w 275"/>
                <a:gd name="T9" fmla="*/ 108 h 4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 h="443">
                  <a:moveTo>
                    <a:pt x="264" y="108"/>
                  </a:moveTo>
                  <a:lnTo>
                    <a:pt x="0" y="0"/>
                  </a:lnTo>
                  <a:lnTo>
                    <a:pt x="2" y="443"/>
                  </a:lnTo>
                  <a:lnTo>
                    <a:pt x="275" y="412"/>
                  </a:lnTo>
                  <a:lnTo>
                    <a:pt x="264" y="108"/>
                  </a:lnTo>
                  <a:close/>
                </a:path>
              </a:pathLst>
            </a:custGeom>
            <a:gradFill rotWithShape="1">
              <a:gsLst>
                <a:gs pos="0">
                  <a:srgbClr val="FF0000"/>
                </a:gs>
                <a:gs pos="100000">
                  <a:srgbClr val="FFFF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8226" name="Rectangle 64"/>
            <p:cNvSpPr>
              <a:spLocks noChangeArrowheads="1"/>
            </p:cNvSpPr>
            <p:nvPr/>
          </p:nvSpPr>
          <p:spPr bwMode="auto">
            <a:xfrm>
              <a:off x="2737" y="1775"/>
              <a:ext cx="489" cy="52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227" name="Text Box 65"/>
            <p:cNvSpPr txBox="1">
              <a:spLocks noChangeArrowheads="1"/>
            </p:cNvSpPr>
            <p:nvPr/>
          </p:nvSpPr>
          <p:spPr bwMode="auto">
            <a:xfrm>
              <a:off x="2691" y="1728"/>
              <a:ext cx="572" cy="5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eaLnBrk="1" hangingPunct="1">
                <a:defRPr/>
              </a:pPr>
              <a:r>
                <a:rPr lang="en-US" sz="1200" i="0" dirty="0">
                  <a:latin typeface="Arial" charset="0"/>
                  <a:cs typeface="+mn-cs"/>
                </a:rPr>
                <a:t>application</a:t>
              </a:r>
            </a:p>
            <a:p>
              <a:pPr algn="ctr" eaLnBrk="1" hangingPunct="1">
                <a:defRPr/>
              </a:pPr>
              <a:r>
                <a:rPr lang="en-US" sz="1200" i="0" dirty="0">
                  <a:latin typeface="Arial" charset="0"/>
                  <a:cs typeface="+mn-cs"/>
                </a:rPr>
                <a:t>transport</a:t>
              </a:r>
            </a:p>
            <a:p>
              <a:pPr algn="ctr" eaLnBrk="1" hangingPunct="1">
                <a:defRPr/>
              </a:pPr>
              <a:r>
                <a:rPr lang="en-US" sz="1200" i="0" dirty="0">
                  <a:latin typeface="Arial" charset="0"/>
                  <a:cs typeface="+mn-cs"/>
                </a:rPr>
                <a:t>network</a:t>
              </a:r>
            </a:p>
            <a:p>
              <a:pPr algn="ctr" eaLnBrk="1" hangingPunct="1">
                <a:defRPr/>
              </a:pPr>
              <a:r>
                <a:rPr lang="en-US" sz="1200" i="0" dirty="0">
                  <a:latin typeface="Arial" charset="0"/>
                  <a:cs typeface="+mn-cs"/>
                </a:rPr>
                <a:t>link</a:t>
              </a:r>
            </a:p>
          </p:txBody>
        </p:sp>
        <p:sp>
          <p:nvSpPr>
            <p:cNvPr id="8228" name="Line 66"/>
            <p:cNvSpPr>
              <a:spLocks noChangeShapeType="1"/>
            </p:cNvSpPr>
            <p:nvPr/>
          </p:nvSpPr>
          <p:spPr bwMode="auto">
            <a:xfrm>
              <a:off x="2737" y="1886"/>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29" name="Line 67"/>
            <p:cNvSpPr>
              <a:spLocks noChangeShapeType="1"/>
            </p:cNvSpPr>
            <p:nvPr/>
          </p:nvSpPr>
          <p:spPr bwMode="auto">
            <a:xfrm>
              <a:off x="2737" y="1991"/>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30" name="Line 68"/>
            <p:cNvSpPr>
              <a:spLocks noChangeShapeType="1"/>
            </p:cNvSpPr>
            <p:nvPr/>
          </p:nvSpPr>
          <p:spPr bwMode="auto">
            <a:xfrm>
              <a:off x="2735" y="2098"/>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31" name="Line 69"/>
            <p:cNvSpPr>
              <a:spLocks noChangeShapeType="1"/>
            </p:cNvSpPr>
            <p:nvPr/>
          </p:nvSpPr>
          <p:spPr bwMode="auto">
            <a:xfrm>
              <a:off x="2738" y="2206"/>
              <a:ext cx="484" cy="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32" name="Rectangle 70"/>
            <p:cNvSpPr>
              <a:spLocks noChangeArrowheads="1"/>
            </p:cNvSpPr>
            <p:nvPr/>
          </p:nvSpPr>
          <p:spPr bwMode="auto">
            <a:xfrm>
              <a:off x="2695" y="2212"/>
              <a:ext cx="552" cy="11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233" name="Line 71"/>
            <p:cNvSpPr>
              <a:spLocks noChangeShapeType="1"/>
            </p:cNvSpPr>
            <p:nvPr/>
          </p:nvSpPr>
          <p:spPr bwMode="auto">
            <a:xfrm>
              <a:off x="2738" y="2224"/>
              <a:ext cx="0" cy="65"/>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34" name="Line 72"/>
            <p:cNvSpPr>
              <a:spLocks noChangeShapeType="1"/>
            </p:cNvSpPr>
            <p:nvPr/>
          </p:nvSpPr>
          <p:spPr bwMode="auto">
            <a:xfrm>
              <a:off x="3225" y="2218"/>
              <a:ext cx="0" cy="64"/>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35" name="Rectangle 73"/>
            <p:cNvSpPr>
              <a:spLocks noChangeArrowheads="1"/>
            </p:cNvSpPr>
            <p:nvPr/>
          </p:nvSpPr>
          <p:spPr bwMode="auto">
            <a:xfrm>
              <a:off x="2737" y="2415"/>
              <a:ext cx="489" cy="5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236" name="Text Box 74"/>
            <p:cNvSpPr txBox="1">
              <a:spLocks noChangeArrowheads="1"/>
            </p:cNvSpPr>
            <p:nvPr/>
          </p:nvSpPr>
          <p:spPr bwMode="auto">
            <a:xfrm>
              <a:off x="2745" y="2345"/>
              <a:ext cx="462" cy="63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eaLnBrk="1" hangingPunct="1">
                <a:defRPr/>
              </a:pPr>
              <a:endParaRPr lang="en-US" sz="1200" i="0" dirty="0">
                <a:latin typeface="Arial" charset="0"/>
                <a:cs typeface="+mn-cs"/>
              </a:endParaRPr>
            </a:p>
            <a:p>
              <a:pPr algn="ctr" eaLnBrk="1" hangingPunct="1">
                <a:defRPr/>
              </a:pPr>
              <a:endParaRPr lang="en-US" sz="1200" i="0" dirty="0">
                <a:latin typeface="Arial" charset="0"/>
                <a:cs typeface="+mn-cs"/>
              </a:endParaRPr>
            </a:p>
            <a:p>
              <a:pPr algn="ctr" eaLnBrk="1" hangingPunct="1">
                <a:defRPr/>
              </a:pPr>
              <a:endParaRPr lang="en-US" sz="1200" i="0" dirty="0">
                <a:latin typeface="Arial" charset="0"/>
                <a:cs typeface="+mn-cs"/>
              </a:endParaRPr>
            </a:p>
            <a:p>
              <a:pPr algn="ctr" eaLnBrk="1" hangingPunct="1">
                <a:defRPr/>
              </a:pPr>
              <a:r>
                <a:rPr lang="en-US" sz="1200" i="0" dirty="0">
                  <a:latin typeface="Arial" charset="0"/>
                  <a:cs typeface="+mn-cs"/>
                </a:rPr>
                <a:t>link</a:t>
              </a:r>
            </a:p>
            <a:p>
              <a:pPr algn="ctr" eaLnBrk="1" hangingPunct="1">
                <a:defRPr/>
              </a:pPr>
              <a:r>
                <a:rPr lang="en-US" sz="1200" i="0" dirty="0">
                  <a:latin typeface="Arial" charset="0"/>
                  <a:cs typeface="+mn-cs"/>
                </a:rPr>
                <a:t>physical</a:t>
              </a:r>
            </a:p>
          </p:txBody>
        </p:sp>
        <p:sp>
          <p:nvSpPr>
            <p:cNvPr id="8237" name="Line 75"/>
            <p:cNvSpPr>
              <a:spLocks noChangeShapeType="1"/>
            </p:cNvSpPr>
            <p:nvPr/>
          </p:nvSpPr>
          <p:spPr bwMode="auto">
            <a:xfrm>
              <a:off x="2737" y="2526"/>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38" name="Line 76"/>
            <p:cNvSpPr>
              <a:spLocks noChangeShapeType="1"/>
            </p:cNvSpPr>
            <p:nvPr/>
          </p:nvSpPr>
          <p:spPr bwMode="auto">
            <a:xfrm>
              <a:off x="2737" y="2632"/>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39" name="Line 77"/>
            <p:cNvSpPr>
              <a:spLocks noChangeShapeType="1"/>
            </p:cNvSpPr>
            <p:nvPr/>
          </p:nvSpPr>
          <p:spPr bwMode="auto">
            <a:xfrm>
              <a:off x="2735" y="2721"/>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40" name="Line 78"/>
            <p:cNvSpPr>
              <a:spLocks noChangeShapeType="1"/>
            </p:cNvSpPr>
            <p:nvPr/>
          </p:nvSpPr>
          <p:spPr bwMode="auto">
            <a:xfrm>
              <a:off x="2733" y="2836"/>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41" name="Rectangle 79"/>
            <p:cNvSpPr>
              <a:spLocks noChangeArrowheads="1"/>
            </p:cNvSpPr>
            <p:nvPr/>
          </p:nvSpPr>
          <p:spPr bwMode="auto">
            <a:xfrm>
              <a:off x="2719" y="2390"/>
              <a:ext cx="518" cy="298"/>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242" name="Line 80"/>
            <p:cNvSpPr>
              <a:spLocks noChangeShapeType="1"/>
            </p:cNvSpPr>
            <p:nvPr/>
          </p:nvSpPr>
          <p:spPr bwMode="auto">
            <a:xfrm>
              <a:off x="2737" y="2614"/>
              <a:ext cx="0" cy="65"/>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43" name="Line 81"/>
            <p:cNvSpPr>
              <a:spLocks noChangeShapeType="1"/>
            </p:cNvSpPr>
            <p:nvPr/>
          </p:nvSpPr>
          <p:spPr bwMode="auto">
            <a:xfrm>
              <a:off x="3226" y="2614"/>
              <a:ext cx="0" cy="64"/>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44" name="Rectangle 82"/>
            <p:cNvSpPr>
              <a:spLocks noChangeArrowheads="1"/>
            </p:cNvSpPr>
            <p:nvPr/>
          </p:nvSpPr>
          <p:spPr bwMode="auto">
            <a:xfrm>
              <a:off x="2736" y="1778"/>
              <a:ext cx="490" cy="431"/>
            </a:xfrm>
            <a:prstGeom prst="rect">
              <a:avLst/>
            </a:prstGeom>
            <a:noFill/>
            <a:ln w="12700">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245" name="Rectangle 83"/>
            <p:cNvSpPr>
              <a:spLocks noChangeArrowheads="1"/>
            </p:cNvSpPr>
            <p:nvPr/>
          </p:nvSpPr>
          <p:spPr bwMode="auto">
            <a:xfrm>
              <a:off x="2733" y="2721"/>
              <a:ext cx="489" cy="219"/>
            </a:xfrm>
            <a:prstGeom prst="rect">
              <a:avLst/>
            </a:prstGeom>
            <a:noFill/>
            <a:ln w="9525">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pic>
        <p:nvPicPr>
          <p:cNvPr id="8219" name="Picture 8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3300" y="1122363"/>
            <a:ext cx="1350963" cy="13509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8220" name="Picture 8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1317625"/>
            <a:ext cx="1143000" cy="1171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nvGrpSpPr>
          <p:cNvPr id="54300" name="Group 89"/>
          <p:cNvGrpSpPr>
            <a:grpSpLocks/>
          </p:cNvGrpSpPr>
          <p:nvPr/>
        </p:nvGrpSpPr>
        <p:grpSpPr bwMode="auto">
          <a:xfrm>
            <a:off x="5062538" y="5251450"/>
            <a:ext cx="1109662" cy="1095375"/>
            <a:chOff x="-44" y="1473"/>
            <a:chExt cx="981" cy="1105"/>
          </a:xfrm>
        </p:grpSpPr>
        <p:pic>
          <p:nvPicPr>
            <p:cNvPr id="54301" name="Picture 90"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4302" name="Freeform 9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sp>
        <p:nvSpPr>
          <p:cNvPr id="54"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6</a:t>
            </a:fld>
            <a:endParaRPr lang="en-US" sz="1200" dirty="0">
              <a:latin typeface="Tahoma" charset="0"/>
            </a:endParaRPr>
          </a:p>
        </p:txBody>
      </p:sp>
      <p:sp>
        <p:nvSpPr>
          <p:cNvPr id="55"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cxnSp>
        <p:nvCxnSpPr>
          <p:cNvPr id="3" name="Straight Arrow Connector 2">
            <a:extLst>
              <a:ext uri="{FF2B5EF4-FFF2-40B4-BE49-F238E27FC236}">
                <a16:creationId xmlns:a16="http://schemas.microsoft.com/office/drawing/2014/main" id="{3B5DF44F-E3AB-FA48-B807-A452BE63857C}"/>
              </a:ext>
            </a:extLst>
          </p:cNvPr>
          <p:cNvCxnSpPr>
            <a:cxnSpLocks/>
          </p:cNvCxnSpPr>
          <p:nvPr/>
        </p:nvCxnSpPr>
        <p:spPr bwMode="auto">
          <a:xfrm>
            <a:off x="4153359" y="2743200"/>
            <a:ext cx="909179" cy="157638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6" name="Straight Arrow Connector 55">
            <a:extLst>
              <a:ext uri="{FF2B5EF4-FFF2-40B4-BE49-F238E27FC236}">
                <a16:creationId xmlns:a16="http://schemas.microsoft.com/office/drawing/2014/main" id="{14457FA6-F15F-D144-BD62-148C7BAD53FE}"/>
              </a:ext>
            </a:extLst>
          </p:cNvPr>
          <p:cNvCxnSpPr>
            <a:cxnSpLocks/>
          </p:cNvCxnSpPr>
          <p:nvPr/>
        </p:nvCxnSpPr>
        <p:spPr bwMode="auto">
          <a:xfrm>
            <a:off x="4473575" y="2269475"/>
            <a:ext cx="647013" cy="115952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2051761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itle 1"/>
          <p:cNvSpPr>
            <a:spLocks noGrp="1"/>
          </p:cNvSpPr>
          <p:nvPr>
            <p:ph type="title"/>
          </p:nvPr>
        </p:nvSpPr>
        <p:spPr>
          <a:xfrm>
            <a:off x="317195" y="242498"/>
            <a:ext cx="8540366" cy="850190"/>
          </a:xfrm>
        </p:spPr>
        <p:txBody>
          <a:bodyPr/>
          <a:lstStyle/>
          <a:p>
            <a:r>
              <a:rPr lang="en-US" dirty="0">
                <a:ea typeface="ＭＳ Ｐゴシック" pitchFamily="34" charset="-128"/>
              </a:rPr>
              <a:t>IPv6 Address and Abbreviation rules</a:t>
            </a:r>
          </a:p>
        </p:txBody>
      </p:sp>
      <p:sp>
        <p:nvSpPr>
          <p:cNvPr id="3076" name="Content Placeholder 2"/>
          <p:cNvSpPr>
            <a:spLocks noGrp="1"/>
          </p:cNvSpPr>
          <p:nvPr>
            <p:ph idx="1"/>
          </p:nvPr>
        </p:nvSpPr>
        <p:spPr>
          <a:xfrm>
            <a:off x="581600" y="1879901"/>
            <a:ext cx="7886700" cy="3617029"/>
          </a:xfrm>
        </p:spPr>
        <p:txBody>
          <a:bodyPr>
            <a:noAutofit/>
          </a:bodyPr>
          <a:lstStyle/>
          <a:p>
            <a:pPr marL="385763" indent="-385763">
              <a:buFont typeface="+mj-lt"/>
              <a:buAutoNum type="arabicPeriod"/>
              <a:tabLst>
                <a:tab pos="6518672" algn="r"/>
              </a:tabLst>
            </a:pPr>
            <a:r>
              <a:rPr lang="en-US" dirty="0">
                <a:ea typeface="ＭＳ Ｐゴシック" pitchFamily="34" charset="-128"/>
              </a:rPr>
              <a:t>Leading zeros in a block can be omitted</a:t>
            </a:r>
          </a:p>
          <a:p>
            <a:pPr>
              <a:buNone/>
              <a:tabLst>
                <a:tab pos="1360885" algn="l"/>
                <a:tab pos="5199460" algn="l"/>
                <a:tab pos="7664054" algn="r"/>
              </a:tabLst>
            </a:pPr>
            <a:r>
              <a:rPr lang="en-US" b="1" dirty="0">
                <a:solidFill>
                  <a:srgbClr val="FF0000"/>
                </a:solidFill>
                <a:latin typeface="Courier New" pitchFamily="49" charset="0"/>
                <a:ea typeface="ＭＳ Ｐゴシック" pitchFamily="34" charset="-128"/>
                <a:cs typeface="Courier New" pitchFamily="49" charset="0"/>
              </a:rPr>
              <a:t>		</a:t>
            </a:r>
            <a:endParaRPr lang="en-US" dirty="0">
              <a:ea typeface="ＭＳ Ｐゴシック" pitchFamily="34" charset="-128"/>
            </a:endParaRPr>
          </a:p>
          <a:p>
            <a:pPr>
              <a:buNone/>
              <a:tabLst>
                <a:tab pos="1360885" algn="l"/>
                <a:tab pos="5199460" algn="l"/>
                <a:tab pos="7664054" algn="r"/>
              </a:tabLst>
            </a:pPr>
            <a:endParaRPr lang="en-US" dirty="0">
              <a:ea typeface="ＭＳ Ｐゴシック" pitchFamily="34" charset="-128"/>
            </a:endParaRPr>
          </a:p>
          <a:p>
            <a:pPr marL="385763" indent="-385763">
              <a:buAutoNum type="arabicPeriod" startAt="2"/>
              <a:tabLst>
                <a:tab pos="1360885" algn="l"/>
                <a:tab pos="5199460" algn="l"/>
                <a:tab pos="7664054" algn="r"/>
              </a:tabLst>
            </a:pPr>
            <a:r>
              <a:rPr lang="en-US" dirty="0">
                <a:ea typeface="ＭＳ Ｐゴシック" pitchFamily="34" charset="-128"/>
              </a:rPr>
              <a:t>One (but only one) group of contiguous blocks with all zeros can be replaced by a double colon</a:t>
            </a:r>
          </a:p>
          <a:p>
            <a:pPr marL="385763" indent="-385763">
              <a:buAutoNum type="arabicPeriod" startAt="2"/>
              <a:tabLst>
                <a:tab pos="1360885" algn="l"/>
                <a:tab pos="5199460" algn="l"/>
                <a:tab pos="7664054" algn="r"/>
              </a:tabLst>
            </a:pPr>
            <a:endParaRPr lang="en-US" dirty="0">
              <a:ea typeface="ＭＳ Ｐゴシック" pitchFamily="34" charset="-128"/>
            </a:endParaRPr>
          </a:p>
          <a:p>
            <a:pPr>
              <a:buNone/>
              <a:tabLst>
                <a:tab pos="1360885" algn="l"/>
                <a:tab pos="5199460" algn="l"/>
                <a:tab pos="7664054" algn="r"/>
              </a:tabLst>
            </a:pPr>
            <a:r>
              <a:rPr lang="en-US" b="1" dirty="0">
                <a:solidFill>
                  <a:srgbClr val="FF0000"/>
                </a:solidFill>
                <a:latin typeface="Courier New" pitchFamily="49" charset="0"/>
                <a:ea typeface="ＭＳ Ｐゴシック" pitchFamily="34" charset="-128"/>
                <a:cs typeface="Courier New" pitchFamily="49" charset="0"/>
              </a:rPr>
              <a:t>	</a:t>
            </a:r>
          </a:p>
          <a:p>
            <a:pPr>
              <a:buNone/>
              <a:tabLst>
                <a:tab pos="1360885" algn="l"/>
                <a:tab pos="5199460" algn="l"/>
                <a:tab pos="7664054" algn="r"/>
              </a:tabLst>
            </a:pPr>
            <a:endParaRPr lang="en-US" b="1" dirty="0">
              <a:solidFill>
                <a:srgbClr val="FF0000"/>
              </a:solidFill>
              <a:latin typeface="Courier New" pitchFamily="49" charset="0"/>
              <a:ea typeface="ＭＳ Ｐゴシック" pitchFamily="34" charset="-128"/>
              <a:cs typeface="Courier New" pitchFamily="49" charset="0"/>
            </a:endParaRPr>
          </a:p>
          <a:p>
            <a:pPr>
              <a:buNone/>
              <a:tabLst>
                <a:tab pos="1360885" algn="l"/>
                <a:tab pos="5199460" algn="l"/>
                <a:tab pos="7664054" algn="r"/>
              </a:tabLst>
            </a:pPr>
            <a:r>
              <a:rPr lang="en-US" b="1" dirty="0">
                <a:solidFill>
                  <a:schemeClr val="accent5">
                    <a:lumMod val="75000"/>
                  </a:schemeClr>
                </a:solidFill>
                <a:ea typeface="ＭＳ Ｐゴシック" pitchFamily="34" charset="-128"/>
              </a:rPr>
              <a:t>	</a:t>
            </a:r>
            <a:br>
              <a:rPr lang="en-US" b="1" dirty="0">
                <a:solidFill>
                  <a:schemeClr val="accent5">
                    <a:lumMod val="75000"/>
                  </a:schemeClr>
                </a:solidFill>
                <a:ea typeface="ＭＳ Ｐゴシック" pitchFamily="34" charset="-128"/>
              </a:rPr>
            </a:br>
            <a:endParaRPr lang="en-US" dirty="0">
              <a:ea typeface="ＭＳ Ｐゴシック" pitchFamily="34" charset="-128"/>
            </a:endParaRPr>
          </a:p>
        </p:txBody>
      </p:sp>
      <p:sp>
        <p:nvSpPr>
          <p:cNvPr id="2" name="Rectangle 1">
            <a:extLst>
              <a:ext uri="{FF2B5EF4-FFF2-40B4-BE49-F238E27FC236}">
                <a16:creationId xmlns:a16="http://schemas.microsoft.com/office/drawing/2014/main" id="{DCA53B7E-A0CF-AA4F-A9B5-30023D79C2E2}"/>
              </a:ext>
            </a:extLst>
          </p:cNvPr>
          <p:cNvSpPr/>
          <p:nvPr/>
        </p:nvSpPr>
        <p:spPr>
          <a:xfrm>
            <a:off x="581600" y="2536149"/>
            <a:ext cx="4447602" cy="46094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onsolas" panose="020B0609020204030204" pitchFamily="49" charset="0"/>
                <a:ea typeface="ＭＳ Ｐゴシック" pitchFamily="34" charset="-128"/>
                <a:cs typeface="Consolas" panose="020B0609020204030204" pitchFamily="49" charset="0"/>
              </a:rPr>
              <a:t>FE80:0000:0000:0000:002A:0000:0000:0A81</a:t>
            </a:r>
            <a:endParaRPr lang="en-US" sz="1500" dirty="0">
              <a:solidFill>
                <a:schemeClr val="tx1"/>
              </a:solidFill>
              <a:latin typeface="Consolas" panose="020B0609020204030204" pitchFamily="49" charset="0"/>
              <a:cs typeface="Consolas" panose="020B0609020204030204" pitchFamily="49" charset="0"/>
            </a:endParaRPr>
          </a:p>
        </p:txBody>
      </p:sp>
      <p:sp>
        <p:nvSpPr>
          <p:cNvPr id="7" name="Rectangle 6">
            <a:extLst>
              <a:ext uri="{FF2B5EF4-FFF2-40B4-BE49-F238E27FC236}">
                <a16:creationId xmlns:a16="http://schemas.microsoft.com/office/drawing/2014/main" id="{E9D7DEC2-6B5E-764F-85B2-FE9240D0FFC7}"/>
              </a:ext>
            </a:extLst>
          </p:cNvPr>
          <p:cNvSpPr/>
          <p:nvPr/>
        </p:nvSpPr>
        <p:spPr>
          <a:xfrm>
            <a:off x="6058053" y="2536149"/>
            <a:ext cx="2659639" cy="46094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42900" algn="ctr">
              <a:tabLst>
                <a:tab pos="1360885" algn="l"/>
                <a:tab pos="5199460" algn="l"/>
                <a:tab pos="7664054" algn="r"/>
              </a:tabLst>
            </a:pPr>
            <a:r>
              <a:rPr lang="en-US" sz="1500" dirty="0">
                <a:solidFill>
                  <a:schemeClr val="tx1"/>
                </a:solidFill>
                <a:latin typeface="Consolas" panose="020B0609020204030204" pitchFamily="49" charset="0"/>
                <a:ea typeface="ＭＳ Ｐゴシック" pitchFamily="34" charset="-128"/>
                <a:cs typeface="Consolas" panose="020B0609020204030204" pitchFamily="49" charset="0"/>
              </a:rPr>
              <a:t>FE80:0:0:0:2A:0:0:A81</a:t>
            </a:r>
          </a:p>
        </p:txBody>
      </p:sp>
      <p:cxnSp>
        <p:nvCxnSpPr>
          <p:cNvPr id="4" name="Straight Arrow Connector 3">
            <a:extLst>
              <a:ext uri="{FF2B5EF4-FFF2-40B4-BE49-F238E27FC236}">
                <a16:creationId xmlns:a16="http://schemas.microsoft.com/office/drawing/2014/main" id="{CDE5FE04-8EDD-6947-AB84-AFF2B90E134E}"/>
              </a:ext>
            </a:extLst>
          </p:cNvPr>
          <p:cNvCxnSpPr/>
          <p:nvPr/>
        </p:nvCxnSpPr>
        <p:spPr>
          <a:xfrm>
            <a:off x="5140411" y="2754012"/>
            <a:ext cx="722870" cy="0"/>
          </a:xfrm>
          <a:prstGeom prst="straightConnector1">
            <a:avLst/>
          </a:prstGeom>
          <a:ln w="444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D2A2C9CA-4A60-1342-8502-AF9F73EC0104}"/>
              </a:ext>
            </a:extLst>
          </p:cNvPr>
          <p:cNvGrpSpPr/>
          <p:nvPr/>
        </p:nvGrpSpPr>
        <p:grpSpPr>
          <a:xfrm>
            <a:off x="1163989" y="4155400"/>
            <a:ext cx="6721922" cy="2251648"/>
            <a:chOff x="1112262" y="3688416"/>
            <a:chExt cx="6721922" cy="2251648"/>
          </a:xfrm>
        </p:grpSpPr>
        <p:sp>
          <p:nvSpPr>
            <p:cNvPr id="8" name="Rectangle 7">
              <a:extLst>
                <a:ext uri="{FF2B5EF4-FFF2-40B4-BE49-F238E27FC236}">
                  <a16:creationId xmlns:a16="http://schemas.microsoft.com/office/drawing/2014/main" id="{3AFD1820-1C68-7F40-B47D-834E5B1A58C8}"/>
                </a:ext>
              </a:extLst>
            </p:cNvPr>
            <p:cNvSpPr/>
            <p:nvPr/>
          </p:nvSpPr>
          <p:spPr>
            <a:xfrm>
              <a:off x="1112262" y="4068387"/>
              <a:ext cx="2659639" cy="46094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42900" algn="ctr">
                <a:tabLst>
                  <a:tab pos="1360885" algn="l"/>
                  <a:tab pos="5199460" algn="l"/>
                  <a:tab pos="7664054" algn="r"/>
                </a:tabLst>
              </a:pPr>
              <a:r>
                <a:rPr lang="en-US" sz="1500" dirty="0">
                  <a:solidFill>
                    <a:schemeClr val="tx1"/>
                  </a:solidFill>
                  <a:latin typeface="Consolas" panose="020B0609020204030204" pitchFamily="49" charset="0"/>
                  <a:ea typeface="ＭＳ Ｐゴシック" pitchFamily="34" charset="-128"/>
                  <a:cs typeface="Consolas" panose="020B0609020204030204" pitchFamily="49" charset="0"/>
                </a:rPr>
                <a:t>FE80:0:0:0:2A:0:0:A81</a:t>
              </a:r>
            </a:p>
          </p:txBody>
        </p:sp>
        <p:sp>
          <p:nvSpPr>
            <p:cNvPr id="9" name="Rectangle 8">
              <a:extLst>
                <a:ext uri="{FF2B5EF4-FFF2-40B4-BE49-F238E27FC236}">
                  <a16:creationId xmlns:a16="http://schemas.microsoft.com/office/drawing/2014/main" id="{A7CC4DA5-9DA5-AC49-BA96-F9EE0D1E4EC1}"/>
                </a:ext>
              </a:extLst>
            </p:cNvPr>
            <p:cNvSpPr/>
            <p:nvPr/>
          </p:nvSpPr>
          <p:spPr>
            <a:xfrm>
              <a:off x="5251776" y="3688416"/>
              <a:ext cx="2177725" cy="46094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42900" algn="ctr">
                <a:tabLst>
                  <a:tab pos="1360885" algn="l"/>
                  <a:tab pos="5199460" algn="l"/>
                  <a:tab pos="7664054" algn="r"/>
                </a:tabLst>
              </a:pPr>
              <a:r>
                <a:rPr lang="en-US" sz="1500" dirty="0">
                  <a:solidFill>
                    <a:schemeClr val="tx1"/>
                  </a:solidFill>
                  <a:latin typeface="Consolas" panose="020B0609020204030204" pitchFamily="49" charset="0"/>
                  <a:ea typeface="ＭＳ Ｐゴシック" pitchFamily="34" charset="-128"/>
                  <a:cs typeface="Consolas" panose="020B0609020204030204" pitchFamily="49" charset="0"/>
                </a:rPr>
                <a:t>FE80::2A:0:0:A81</a:t>
              </a:r>
            </a:p>
          </p:txBody>
        </p:sp>
        <p:sp>
          <p:nvSpPr>
            <p:cNvPr id="11" name="Rectangle 10">
              <a:extLst>
                <a:ext uri="{FF2B5EF4-FFF2-40B4-BE49-F238E27FC236}">
                  <a16:creationId xmlns:a16="http://schemas.microsoft.com/office/drawing/2014/main" id="{5D3FA010-BDF5-8C48-9CEF-9FB43306FCB3}"/>
                </a:ext>
              </a:extLst>
            </p:cNvPr>
            <p:cNvSpPr/>
            <p:nvPr/>
          </p:nvSpPr>
          <p:spPr>
            <a:xfrm>
              <a:off x="5251775" y="4476160"/>
              <a:ext cx="2582409" cy="46094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42900" algn="ctr">
                <a:tabLst>
                  <a:tab pos="1360885" algn="l"/>
                  <a:tab pos="5199460" algn="l"/>
                  <a:tab pos="7664054" algn="r"/>
                </a:tabLst>
              </a:pPr>
              <a:r>
                <a:rPr lang="en-US" sz="1500" dirty="0">
                  <a:solidFill>
                    <a:schemeClr val="tx1"/>
                  </a:solidFill>
                  <a:latin typeface="Consolas" panose="020B0609020204030204" pitchFamily="49" charset="0"/>
                  <a:ea typeface="ＭＳ Ｐゴシック" pitchFamily="34" charset="-128"/>
                  <a:cs typeface="Consolas" panose="020B0609020204030204" pitchFamily="49" charset="0"/>
                </a:rPr>
                <a:t>FE80:0:0:0:2A::A81</a:t>
              </a:r>
            </a:p>
          </p:txBody>
        </p:sp>
        <p:cxnSp>
          <p:nvCxnSpPr>
            <p:cNvPr id="14" name="Straight Arrow Connector 13">
              <a:extLst>
                <a:ext uri="{FF2B5EF4-FFF2-40B4-BE49-F238E27FC236}">
                  <a16:creationId xmlns:a16="http://schemas.microsoft.com/office/drawing/2014/main" id="{8A21DB94-B75F-6A49-97BF-46A5E3F4441A}"/>
                </a:ext>
              </a:extLst>
            </p:cNvPr>
            <p:cNvCxnSpPr>
              <a:cxnSpLocks/>
            </p:cNvCxnSpPr>
            <p:nvPr/>
          </p:nvCxnSpPr>
          <p:spPr>
            <a:xfrm flipV="1">
              <a:off x="3988143" y="3897012"/>
              <a:ext cx="1041058" cy="386149"/>
            </a:xfrm>
            <a:prstGeom prst="straightConnector1">
              <a:avLst/>
            </a:prstGeom>
            <a:ln w="444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53F9852-AB1E-BC4E-BBB0-78B282557C64}"/>
                </a:ext>
              </a:extLst>
            </p:cNvPr>
            <p:cNvCxnSpPr>
              <a:cxnSpLocks/>
            </p:cNvCxnSpPr>
            <p:nvPr/>
          </p:nvCxnSpPr>
          <p:spPr>
            <a:xfrm>
              <a:off x="3985053" y="4283160"/>
              <a:ext cx="1041058" cy="386149"/>
            </a:xfrm>
            <a:prstGeom prst="straightConnector1">
              <a:avLst/>
            </a:prstGeom>
            <a:ln w="444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F044E8A0-F260-E549-8E84-0B45FCB8EB01}"/>
                </a:ext>
              </a:extLst>
            </p:cNvPr>
            <p:cNvSpPr/>
            <p:nvPr/>
          </p:nvSpPr>
          <p:spPr>
            <a:xfrm>
              <a:off x="5267016" y="5337810"/>
              <a:ext cx="2558725" cy="602254"/>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42900" algn="ctr">
                <a:tabLst>
                  <a:tab pos="1360885" algn="l"/>
                  <a:tab pos="5199460" algn="l"/>
                  <a:tab pos="7664054" algn="r"/>
                </a:tabLst>
              </a:pPr>
              <a:r>
                <a:rPr lang="en-US" b="1" dirty="0">
                  <a:solidFill>
                    <a:schemeClr val="tx1"/>
                  </a:solidFill>
                  <a:latin typeface="Consolas" panose="020B0609020204030204" pitchFamily="49" charset="0"/>
                  <a:ea typeface="ＭＳ Ｐゴシック" pitchFamily="34" charset="-128"/>
                  <a:cs typeface="Consolas" panose="020B0609020204030204" pitchFamily="49" charset="0"/>
                </a:rPr>
                <a:t>FE80::2A:0:0:A81</a:t>
              </a:r>
            </a:p>
          </p:txBody>
        </p:sp>
      </p:grpSp>
      <p:sp>
        <p:nvSpPr>
          <p:cNvPr id="3" name="Slide Number Placeholder 2">
            <a:extLst>
              <a:ext uri="{FF2B5EF4-FFF2-40B4-BE49-F238E27FC236}">
                <a16:creationId xmlns:a16="http://schemas.microsoft.com/office/drawing/2014/main" id="{CC4597F3-F5A9-8A48-AEA5-AD6C5B6BADA0}"/>
              </a:ext>
            </a:extLst>
          </p:cNvPr>
          <p:cNvSpPr>
            <a:spLocks noGrp="1"/>
          </p:cNvSpPr>
          <p:nvPr>
            <p:ph type="sldNum" sz="quarter" idx="12"/>
          </p:nvPr>
        </p:nvSpPr>
        <p:spPr/>
        <p:txBody>
          <a:bodyPr/>
          <a:lstStyle/>
          <a:p>
            <a:fld id="{6DDFBD2C-A080-5A4B-B075-F8D248F9258F}" type="slidenum">
              <a:rPr lang="en-US" smtClean="0"/>
              <a:t>60</a:t>
            </a:fld>
            <a:endParaRPr lang="en-US" dirty="0"/>
          </a:p>
        </p:txBody>
      </p:sp>
      <p:sp>
        <p:nvSpPr>
          <p:cNvPr id="5" name="TextBox 4">
            <a:extLst>
              <a:ext uri="{FF2B5EF4-FFF2-40B4-BE49-F238E27FC236}">
                <a16:creationId xmlns:a16="http://schemas.microsoft.com/office/drawing/2014/main" id="{37A87C06-6A5E-8145-A0F1-39B36F48A86C}"/>
              </a:ext>
            </a:extLst>
          </p:cNvPr>
          <p:cNvSpPr txBox="1"/>
          <p:nvPr/>
        </p:nvSpPr>
        <p:spPr>
          <a:xfrm>
            <a:off x="1713883" y="5777350"/>
            <a:ext cx="3058108" cy="646331"/>
          </a:xfrm>
          <a:prstGeom prst="rect">
            <a:avLst/>
          </a:prstGeom>
          <a:noFill/>
        </p:spPr>
        <p:txBody>
          <a:bodyPr wrap="square" rtlCol="0">
            <a:spAutoFit/>
          </a:bodyPr>
          <a:lstStyle/>
          <a:p>
            <a:r>
              <a:rPr lang="en-US" b="1" dirty="0">
                <a:solidFill>
                  <a:srgbClr val="C00000"/>
                </a:solidFill>
                <a:ea typeface="ＭＳ Ｐゴシック" pitchFamily="34" charset="-128"/>
              </a:rPr>
              <a:t>Best abbreviation yields</a:t>
            </a:r>
            <a:br>
              <a:rPr lang="en-US" b="1" dirty="0">
                <a:solidFill>
                  <a:srgbClr val="C00000"/>
                </a:solidFill>
                <a:ea typeface="ＭＳ Ｐゴシック" pitchFamily="34" charset="-128"/>
              </a:rPr>
            </a:br>
            <a:r>
              <a:rPr lang="en-US" b="1" dirty="0">
                <a:solidFill>
                  <a:srgbClr val="C00000"/>
                </a:solidFill>
                <a:ea typeface="ＭＳ Ｐゴシック" pitchFamily="34" charset="-128"/>
              </a:rPr>
              <a:t>the correct notation:</a:t>
            </a:r>
          </a:p>
        </p:txBody>
      </p:sp>
      <p:pic>
        <p:nvPicPr>
          <p:cNvPr id="17" name="Picture 5" descr="underline_base">
            <a:extLst>
              <a:ext uri="{FF2B5EF4-FFF2-40B4-BE49-F238E27FC236}">
                <a16:creationId xmlns:a16="http://schemas.microsoft.com/office/drawing/2014/main" id="{DEA7CB01-2446-7949-AC5F-0253E1CD4D1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196" y="1092689"/>
            <a:ext cx="8400496" cy="2599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 name="Rectangle 17">
            <a:extLst>
              <a:ext uri="{FF2B5EF4-FFF2-40B4-BE49-F238E27FC236}">
                <a16:creationId xmlns:a16="http://schemas.microsoft.com/office/drawing/2014/main" id="{D563BAC0-0856-B74B-802C-B98FB715496F}"/>
              </a:ext>
            </a:extLst>
          </p:cNvPr>
          <p:cNvSpPr/>
          <p:nvPr/>
        </p:nvSpPr>
        <p:spPr>
          <a:xfrm>
            <a:off x="2116224" y="1322631"/>
            <a:ext cx="4447602" cy="46094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onsolas" panose="020B0609020204030204" pitchFamily="49" charset="0"/>
                <a:ea typeface="ＭＳ Ｐゴシック" pitchFamily="34" charset="-128"/>
                <a:cs typeface="Consolas" panose="020B0609020204030204" pitchFamily="49" charset="0"/>
              </a:rPr>
              <a:t>FE80:0000:0000:0000:002A:0000:0000:0A81</a:t>
            </a:r>
            <a:endParaRPr lang="en-US" sz="1500" dirty="0">
              <a:solidFill>
                <a:schemeClr val="tx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366218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076">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3">
            <a:extLst>
              <a:ext uri="{FF2B5EF4-FFF2-40B4-BE49-F238E27FC236}">
                <a16:creationId xmlns:a16="http://schemas.microsoft.com/office/drawing/2014/main" id="{364F5B8C-794A-8B47-8AEA-DB9D4C1748CE}"/>
              </a:ext>
            </a:extLst>
          </p:cNvPr>
          <p:cNvSpPr txBox="1">
            <a:spLocks noChangeArrowheads="1"/>
          </p:cNvSpPr>
          <p:nvPr/>
        </p:nvSpPr>
        <p:spPr bwMode="auto">
          <a:xfrm>
            <a:off x="820582" y="1334774"/>
            <a:ext cx="7425187" cy="49908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85000" lnSpcReduction="20000"/>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a:tabLst>
                <a:tab pos="3515916" algn="l"/>
                <a:tab pos="3731419" algn="l"/>
              </a:tabLst>
            </a:pPr>
            <a:r>
              <a:rPr lang="en-CA" kern="0" dirty="0"/>
              <a:t>IPv6 addresses are </a:t>
            </a:r>
            <a:r>
              <a:rPr lang="en-CA" kern="0" dirty="0">
                <a:solidFill>
                  <a:srgbClr val="C00000"/>
                </a:solidFill>
              </a:rPr>
              <a:t>written</a:t>
            </a:r>
            <a:r>
              <a:rPr lang="en-CA" kern="0" dirty="0"/>
              <a:t> in </a:t>
            </a:r>
            <a:r>
              <a:rPr lang="en-CA" kern="0" dirty="0">
                <a:solidFill>
                  <a:srgbClr val="C00000"/>
                </a:solidFill>
              </a:rPr>
              <a:t>CIDR</a:t>
            </a:r>
            <a:r>
              <a:rPr lang="en-CA" kern="0" dirty="0"/>
              <a:t> notation</a:t>
            </a:r>
          </a:p>
          <a:p>
            <a:pPr marL="0" indent="0">
              <a:buFont typeface="Wingdings" charset="2"/>
              <a:buNone/>
              <a:tabLst>
                <a:tab pos="658416" algn="l"/>
                <a:tab pos="3515916" algn="l"/>
                <a:tab pos="3731419" algn="l"/>
              </a:tabLst>
            </a:pPr>
            <a:r>
              <a:rPr lang="en-US" sz="1800" b="1" kern="0" dirty="0">
                <a:solidFill>
                  <a:srgbClr val="FF0000"/>
                </a:solidFill>
                <a:latin typeface="Consolas" panose="020B0609020204030204" pitchFamily="49" charset="0"/>
                <a:cs typeface="Consolas" panose="020B0609020204030204" pitchFamily="49" charset="0"/>
              </a:rPr>
              <a:t>	</a:t>
            </a:r>
          </a:p>
          <a:p>
            <a:pPr marL="0" indent="0">
              <a:buFont typeface="Wingdings" charset="2"/>
              <a:buNone/>
              <a:tabLst>
                <a:tab pos="658416" algn="l"/>
                <a:tab pos="3515916" algn="l"/>
                <a:tab pos="3731419" algn="l"/>
              </a:tabLst>
            </a:pPr>
            <a:r>
              <a:rPr lang="en-US" sz="1800" b="1" kern="0" dirty="0">
                <a:solidFill>
                  <a:srgbClr val="FF0000"/>
                </a:solidFill>
                <a:latin typeface="Consolas" panose="020B0609020204030204" pitchFamily="49" charset="0"/>
                <a:cs typeface="Consolas" panose="020B0609020204030204" pitchFamily="49" charset="0"/>
              </a:rPr>
              <a:t>	</a:t>
            </a:r>
            <a:r>
              <a:rPr lang="en-US" sz="2200" b="1" kern="0" dirty="0">
                <a:solidFill>
                  <a:srgbClr val="C00000"/>
                </a:solidFill>
                <a:latin typeface="Consolas" panose="020B0609020204030204" pitchFamily="49" charset="0"/>
                <a:cs typeface="Consolas" panose="020B0609020204030204" pitchFamily="49" charset="0"/>
              </a:rPr>
              <a:t>2607:F2C0:92C7:4A00:1053:D1D1:66E9:41EA/64</a:t>
            </a:r>
            <a:r>
              <a:rPr lang="en-US" sz="1800" b="1" kern="0" dirty="0">
                <a:latin typeface="Consolas" panose="020B0609020204030204" pitchFamily="49" charset="0"/>
                <a:cs typeface="Consolas" panose="020B0609020204030204" pitchFamily="49" charset="0"/>
              </a:rPr>
              <a:t>	</a:t>
            </a:r>
            <a:endParaRPr lang="en-US" kern="0" dirty="0"/>
          </a:p>
          <a:p>
            <a:pPr>
              <a:lnSpc>
                <a:spcPct val="120000"/>
              </a:lnSpc>
              <a:spcBef>
                <a:spcPts val="600"/>
              </a:spcBef>
              <a:tabLst>
                <a:tab pos="3515916" algn="l"/>
                <a:tab pos="3731419" algn="l"/>
              </a:tabLst>
            </a:pPr>
            <a:r>
              <a:rPr lang="en-US" kern="0" dirty="0"/>
              <a:t>The number after the slash (</a:t>
            </a:r>
            <a:r>
              <a:rPr lang="en-US" b="1" kern="0" dirty="0">
                <a:solidFill>
                  <a:srgbClr val="C00000"/>
                </a:solidFill>
              </a:rPr>
              <a:t>/</a:t>
            </a:r>
            <a:r>
              <a:rPr lang="en-US" kern="0" dirty="0"/>
              <a:t>) is the prefix length, which identifies the network part (</a:t>
            </a:r>
            <a:r>
              <a:rPr lang="en-US" kern="0" dirty="0">
                <a:solidFill>
                  <a:srgbClr val="C00000"/>
                </a:solidFill>
              </a:rPr>
              <a:t>network prefix</a:t>
            </a:r>
            <a:r>
              <a:rPr lang="en-US" kern="0" dirty="0"/>
              <a:t>)</a:t>
            </a:r>
          </a:p>
          <a:p>
            <a:pPr>
              <a:tabLst>
                <a:tab pos="3515916" algn="l"/>
                <a:tab pos="3731419" algn="l"/>
              </a:tabLst>
            </a:pPr>
            <a:endParaRPr lang="en-US" kern="0" dirty="0"/>
          </a:p>
          <a:p>
            <a:pPr>
              <a:tabLst>
                <a:tab pos="3515916" algn="l"/>
                <a:tab pos="3731419" algn="l"/>
              </a:tabLst>
            </a:pPr>
            <a:endParaRPr lang="en-US" kern="0" dirty="0"/>
          </a:p>
          <a:p>
            <a:pPr>
              <a:tabLst>
                <a:tab pos="3515916" algn="l"/>
                <a:tab pos="3731419" algn="l"/>
              </a:tabLst>
            </a:pPr>
            <a:endParaRPr lang="en-US" kern="0" dirty="0"/>
          </a:p>
          <a:p>
            <a:pPr marL="0" indent="0">
              <a:buFont typeface="Wingdings" charset="2"/>
              <a:buNone/>
              <a:tabLst>
                <a:tab pos="3515916" algn="l"/>
                <a:tab pos="3731419" algn="l"/>
              </a:tabLst>
            </a:pPr>
            <a:endParaRPr lang="en-US" kern="0" dirty="0"/>
          </a:p>
          <a:p>
            <a:pPr>
              <a:tabLst>
                <a:tab pos="3515916" algn="l"/>
                <a:tab pos="3731419" algn="l"/>
              </a:tabLst>
            </a:pPr>
            <a:endParaRPr lang="en-US" kern="0" dirty="0"/>
          </a:p>
          <a:p>
            <a:pPr>
              <a:lnSpc>
                <a:spcPct val="120000"/>
              </a:lnSpc>
              <a:spcBef>
                <a:spcPts val="600"/>
              </a:spcBef>
              <a:tabLst>
                <a:tab pos="3515916" algn="l"/>
                <a:tab pos="3731419" algn="l"/>
              </a:tabLst>
            </a:pPr>
            <a:r>
              <a:rPr lang="en-US" kern="0" dirty="0"/>
              <a:t>All interfaces on the same subnet have the same network prefix</a:t>
            </a:r>
          </a:p>
          <a:p>
            <a:pPr>
              <a:lnSpc>
                <a:spcPct val="120000"/>
              </a:lnSpc>
              <a:spcBef>
                <a:spcPts val="600"/>
              </a:spcBef>
              <a:tabLst>
                <a:tab pos="3515916" algn="l"/>
                <a:tab pos="3731419" algn="l"/>
              </a:tabLst>
            </a:pPr>
            <a:r>
              <a:rPr lang="en-US" kern="0" dirty="0"/>
              <a:t>The only differences with IPv4 are the hex notation and the length of the addresses</a:t>
            </a:r>
          </a:p>
        </p:txBody>
      </p:sp>
      <p:sp>
        <p:nvSpPr>
          <p:cNvPr id="4099" name="Rectangle 2"/>
          <p:cNvSpPr>
            <a:spLocks noGrp="1" noChangeArrowheads="1"/>
          </p:cNvSpPr>
          <p:nvPr>
            <p:ph type="title"/>
          </p:nvPr>
        </p:nvSpPr>
        <p:spPr>
          <a:xfrm>
            <a:off x="503298" y="108261"/>
            <a:ext cx="8059757" cy="908929"/>
          </a:xfrm>
        </p:spPr>
        <p:txBody>
          <a:bodyPr/>
          <a:lstStyle/>
          <a:p>
            <a:r>
              <a:rPr lang="en-US" dirty="0">
                <a:ea typeface="ＭＳ Ｐゴシック" pitchFamily="34" charset="-128"/>
              </a:rPr>
              <a:t>CIDR notation for IPv6 addresses</a:t>
            </a:r>
          </a:p>
        </p:txBody>
      </p:sp>
      <p:sp>
        <p:nvSpPr>
          <p:cNvPr id="2" name="Slide Number Placeholder 1">
            <a:extLst>
              <a:ext uri="{FF2B5EF4-FFF2-40B4-BE49-F238E27FC236}">
                <a16:creationId xmlns:a16="http://schemas.microsoft.com/office/drawing/2014/main" id="{2A2BB4FB-BE9F-FC4C-8C4A-1FEF06E3742B}"/>
              </a:ext>
            </a:extLst>
          </p:cNvPr>
          <p:cNvSpPr>
            <a:spLocks noGrp="1"/>
          </p:cNvSpPr>
          <p:nvPr>
            <p:ph type="sldNum" sz="quarter" idx="12"/>
          </p:nvPr>
        </p:nvSpPr>
        <p:spPr/>
        <p:txBody>
          <a:bodyPr/>
          <a:lstStyle/>
          <a:p>
            <a:fld id="{6DDFBD2C-A080-5A4B-B075-F8D248F9258F}" type="slidenum">
              <a:rPr lang="en-US" smtClean="0"/>
              <a:t>61</a:t>
            </a:fld>
            <a:endParaRPr lang="en-US"/>
          </a:p>
        </p:txBody>
      </p:sp>
      <p:grpSp>
        <p:nvGrpSpPr>
          <p:cNvPr id="3" name="Group 2">
            <a:extLst>
              <a:ext uri="{FF2B5EF4-FFF2-40B4-BE49-F238E27FC236}">
                <a16:creationId xmlns:a16="http://schemas.microsoft.com/office/drawing/2014/main" id="{5C84EF5C-32CE-A442-8A9A-D50B86990E66}"/>
              </a:ext>
            </a:extLst>
          </p:cNvPr>
          <p:cNvGrpSpPr/>
          <p:nvPr/>
        </p:nvGrpSpPr>
        <p:grpSpPr>
          <a:xfrm>
            <a:off x="1326058" y="3179722"/>
            <a:ext cx="6180461" cy="1164681"/>
            <a:chOff x="2247177" y="3726035"/>
            <a:chExt cx="4636036" cy="1164681"/>
          </a:xfrm>
        </p:grpSpPr>
        <p:sp>
          <p:nvSpPr>
            <p:cNvPr id="23" name="Rectangle 4">
              <a:extLst>
                <a:ext uri="{FF2B5EF4-FFF2-40B4-BE49-F238E27FC236}">
                  <a16:creationId xmlns:a16="http://schemas.microsoft.com/office/drawing/2014/main" id="{FD508279-814D-514D-AD36-FAF8DDC6A7B8}"/>
                </a:ext>
              </a:extLst>
            </p:cNvPr>
            <p:cNvSpPr>
              <a:spLocks noChangeArrowheads="1"/>
            </p:cNvSpPr>
            <p:nvPr/>
          </p:nvSpPr>
          <p:spPr bwMode="auto">
            <a:xfrm>
              <a:off x="4598534" y="4224688"/>
              <a:ext cx="2284679" cy="393326"/>
            </a:xfrm>
            <a:prstGeom prst="rect">
              <a:avLst/>
            </a:prstGeom>
            <a:solidFill>
              <a:srgbClr val="92D050"/>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r>
                <a:rPr lang="en-US" b="1" dirty="0">
                  <a:latin typeface="Consolas" panose="020B0609020204030204" pitchFamily="49" charset="0"/>
                  <a:cs typeface="Consolas" panose="020B0609020204030204" pitchFamily="49" charset="0"/>
                </a:rPr>
                <a:t>1053:D1D1:66E9:41EA</a:t>
              </a:r>
              <a:endParaRPr lang="en-US" b="1" dirty="0">
                <a:latin typeface="Consolas" panose="020B0609020204030204" pitchFamily="49" charset="0"/>
                <a:ea typeface="ＭＳ Ｐゴシック" pitchFamily="-108" charset="-128"/>
                <a:cs typeface="Consolas" panose="020B0609020204030204" pitchFamily="49" charset="0"/>
              </a:endParaRPr>
            </a:p>
          </p:txBody>
        </p:sp>
        <p:sp>
          <p:nvSpPr>
            <p:cNvPr id="7" name="Rectangle 4">
              <a:extLst>
                <a:ext uri="{FF2B5EF4-FFF2-40B4-BE49-F238E27FC236}">
                  <a16:creationId xmlns:a16="http://schemas.microsoft.com/office/drawing/2014/main" id="{17F3FF1B-C7B9-1244-B217-B2062FD1257D}"/>
                </a:ext>
              </a:extLst>
            </p:cNvPr>
            <p:cNvSpPr>
              <a:spLocks noChangeArrowheads="1"/>
            </p:cNvSpPr>
            <p:nvPr/>
          </p:nvSpPr>
          <p:spPr bwMode="auto">
            <a:xfrm>
              <a:off x="2286000" y="4226368"/>
              <a:ext cx="2300288" cy="393326"/>
            </a:xfrm>
            <a:prstGeom prst="rect">
              <a:avLst/>
            </a:prstGeom>
            <a:solidFill>
              <a:srgbClr val="00B0F0"/>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r>
                <a:rPr lang="en-US" b="1" dirty="0">
                  <a:latin typeface="Consolas" panose="020B0609020204030204" pitchFamily="49" charset="0"/>
                  <a:cs typeface="Consolas" panose="020B0609020204030204" pitchFamily="49" charset="0"/>
                </a:rPr>
                <a:t>2607:F2C0:92C7:4A00</a:t>
              </a:r>
              <a:endParaRPr lang="en-US" b="1" dirty="0">
                <a:latin typeface="Consolas" panose="020B0609020204030204" pitchFamily="49" charset="0"/>
                <a:ea typeface="ＭＳ Ｐゴシック" pitchFamily="-108" charset="-128"/>
                <a:cs typeface="Consolas" panose="020B0609020204030204" pitchFamily="49" charset="0"/>
              </a:endParaRPr>
            </a:p>
          </p:txBody>
        </p:sp>
        <p:cxnSp>
          <p:nvCxnSpPr>
            <p:cNvPr id="9" name="Straight Arrow Connector 6">
              <a:extLst>
                <a:ext uri="{FF2B5EF4-FFF2-40B4-BE49-F238E27FC236}">
                  <a16:creationId xmlns:a16="http://schemas.microsoft.com/office/drawing/2014/main" id="{6FA0BFAB-E38C-1B46-8FAD-1B46B90C5543}"/>
                </a:ext>
              </a:extLst>
            </p:cNvPr>
            <p:cNvCxnSpPr>
              <a:cxnSpLocks noChangeShapeType="1"/>
            </p:cNvCxnSpPr>
            <p:nvPr/>
          </p:nvCxnSpPr>
          <p:spPr bwMode="auto">
            <a:xfrm>
              <a:off x="2247177" y="3726035"/>
              <a:ext cx="4572000" cy="0"/>
            </a:xfrm>
            <a:prstGeom prst="straightConnector1">
              <a:avLst/>
            </a:prstGeom>
            <a:noFill/>
            <a:ln w="9525">
              <a:solidFill>
                <a:schemeClr val="tx1"/>
              </a:solidFill>
              <a:round/>
              <a:headEnd type="arrow" w="med" len="med"/>
              <a:tailEnd type="arrow" w="med" len="med"/>
            </a:ln>
          </p:spPr>
        </p:cxnSp>
        <p:cxnSp>
          <p:nvCxnSpPr>
            <p:cNvPr id="10" name="Straight Arrow Connector 10">
              <a:extLst>
                <a:ext uri="{FF2B5EF4-FFF2-40B4-BE49-F238E27FC236}">
                  <a16:creationId xmlns:a16="http://schemas.microsoft.com/office/drawing/2014/main" id="{B3B7C4FA-6547-624B-9671-983E660F4F22}"/>
                </a:ext>
              </a:extLst>
            </p:cNvPr>
            <p:cNvCxnSpPr>
              <a:cxnSpLocks noChangeShapeType="1"/>
            </p:cNvCxnSpPr>
            <p:nvPr/>
          </p:nvCxnSpPr>
          <p:spPr bwMode="auto">
            <a:xfrm>
              <a:off x="2286000" y="4757728"/>
              <a:ext cx="2294165" cy="0"/>
            </a:xfrm>
            <a:prstGeom prst="straightConnector1">
              <a:avLst/>
            </a:prstGeom>
            <a:noFill/>
            <a:ln w="9525">
              <a:solidFill>
                <a:schemeClr val="tx1"/>
              </a:solidFill>
              <a:round/>
              <a:headEnd type="arrow" w="med" len="med"/>
              <a:tailEnd type="arrow" w="med" len="med"/>
            </a:ln>
          </p:spPr>
        </p:cxnSp>
        <p:sp>
          <p:nvSpPr>
            <p:cNvPr id="11" name="TextBox 10">
              <a:extLst>
                <a:ext uri="{FF2B5EF4-FFF2-40B4-BE49-F238E27FC236}">
                  <a16:creationId xmlns:a16="http://schemas.microsoft.com/office/drawing/2014/main" id="{BFDA29AD-4DB9-4D43-BF2B-C7BB1EAF36E5}"/>
                </a:ext>
              </a:extLst>
            </p:cNvPr>
            <p:cNvSpPr txBox="1"/>
            <p:nvPr/>
          </p:nvSpPr>
          <p:spPr>
            <a:xfrm>
              <a:off x="2847863" y="4636800"/>
              <a:ext cx="1122626" cy="253916"/>
            </a:xfrm>
            <a:prstGeom prst="rect">
              <a:avLst/>
            </a:prstGeom>
            <a:solidFill>
              <a:schemeClr val="bg1"/>
            </a:solidFill>
          </p:spPr>
          <p:txBody>
            <a:bodyPr wrap="square">
              <a:spAutoFit/>
            </a:bodyPr>
            <a:lstStyle/>
            <a:p>
              <a:pPr algn="ctr">
                <a:defRPr/>
              </a:pPr>
              <a:r>
                <a:rPr lang="en-US" sz="1050" dirty="0">
                  <a:solidFill>
                    <a:srgbClr val="FF0000"/>
                  </a:solidFill>
                  <a:latin typeface="+mj-lt"/>
                </a:rPr>
                <a:t>prefix length</a:t>
              </a:r>
              <a:endParaRPr lang="en-US" dirty="0">
                <a:latin typeface="+mj-lt"/>
              </a:endParaRPr>
            </a:p>
          </p:txBody>
        </p:sp>
        <p:sp>
          <p:nvSpPr>
            <p:cNvPr id="12" name="TextBox 11">
              <a:extLst>
                <a:ext uri="{FF2B5EF4-FFF2-40B4-BE49-F238E27FC236}">
                  <a16:creationId xmlns:a16="http://schemas.microsoft.com/office/drawing/2014/main" id="{0A55EF4D-1983-BC40-91BB-DF9C8C32E305}"/>
                </a:ext>
              </a:extLst>
            </p:cNvPr>
            <p:cNvSpPr txBox="1"/>
            <p:nvPr/>
          </p:nvSpPr>
          <p:spPr>
            <a:xfrm>
              <a:off x="4286251" y="3726035"/>
              <a:ext cx="615874" cy="253916"/>
            </a:xfrm>
            <a:prstGeom prst="rect">
              <a:avLst/>
            </a:prstGeom>
            <a:solidFill>
              <a:schemeClr val="bg1"/>
            </a:solidFill>
          </p:spPr>
          <p:txBody>
            <a:bodyPr wrap="none">
              <a:spAutoFit/>
            </a:bodyPr>
            <a:lstStyle/>
            <a:p>
              <a:pPr>
                <a:defRPr/>
              </a:pPr>
              <a:r>
                <a:rPr lang="en-US" sz="1050" dirty="0">
                  <a:latin typeface="+mj-lt"/>
                </a:rPr>
                <a:t>128 bits</a:t>
              </a:r>
              <a:endParaRPr lang="en-US" dirty="0">
                <a:latin typeface="+mj-lt"/>
              </a:endParaRPr>
            </a:p>
          </p:txBody>
        </p:sp>
        <p:cxnSp>
          <p:nvCxnSpPr>
            <p:cNvPr id="13" name="Straight Arrow Connector 10">
              <a:extLst>
                <a:ext uri="{FF2B5EF4-FFF2-40B4-BE49-F238E27FC236}">
                  <a16:creationId xmlns:a16="http://schemas.microsoft.com/office/drawing/2014/main" id="{E04D4585-48BE-1B4A-AD6A-31D1069FBFA0}"/>
                </a:ext>
              </a:extLst>
            </p:cNvPr>
            <p:cNvCxnSpPr>
              <a:cxnSpLocks noChangeShapeType="1"/>
            </p:cNvCxnSpPr>
            <p:nvPr/>
          </p:nvCxnSpPr>
          <p:spPr bwMode="auto">
            <a:xfrm>
              <a:off x="2247177" y="4071094"/>
              <a:ext cx="2339111" cy="0"/>
            </a:xfrm>
            <a:prstGeom prst="straightConnector1">
              <a:avLst/>
            </a:prstGeom>
            <a:noFill/>
            <a:ln w="9525">
              <a:solidFill>
                <a:schemeClr val="tx1"/>
              </a:solidFill>
              <a:round/>
              <a:headEnd type="arrow" w="med" len="med"/>
              <a:tailEnd type="arrow" w="med" len="med"/>
            </a:ln>
          </p:spPr>
        </p:cxnSp>
        <p:sp>
          <p:nvSpPr>
            <p:cNvPr id="14" name="TextBox 13">
              <a:extLst>
                <a:ext uri="{FF2B5EF4-FFF2-40B4-BE49-F238E27FC236}">
                  <a16:creationId xmlns:a16="http://schemas.microsoft.com/office/drawing/2014/main" id="{97A53D5A-F5B6-334A-A41C-DA72ACEB25DC}"/>
                </a:ext>
              </a:extLst>
            </p:cNvPr>
            <p:cNvSpPr txBox="1"/>
            <p:nvPr/>
          </p:nvSpPr>
          <p:spPr>
            <a:xfrm>
              <a:off x="2880733" y="3956794"/>
              <a:ext cx="1122626" cy="253916"/>
            </a:xfrm>
            <a:prstGeom prst="rect">
              <a:avLst/>
            </a:prstGeom>
            <a:solidFill>
              <a:schemeClr val="bg1"/>
            </a:solidFill>
          </p:spPr>
          <p:txBody>
            <a:bodyPr wrap="square">
              <a:spAutoFit/>
            </a:bodyPr>
            <a:lstStyle/>
            <a:p>
              <a:pPr algn="ctr">
                <a:defRPr/>
              </a:pPr>
              <a:r>
                <a:rPr lang="en-US" sz="1050" dirty="0">
                  <a:latin typeface="+mj-lt"/>
                </a:rPr>
                <a:t>64 bits</a:t>
              </a:r>
              <a:endParaRPr lang="en-US" dirty="0">
                <a:latin typeface="+mj-lt"/>
              </a:endParaRPr>
            </a:p>
          </p:txBody>
        </p:sp>
        <p:cxnSp>
          <p:nvCxnSpPr>
            <p:cNvPr id="15" name="Straight Arrow Connector 10">
              <a:extLst>
                <a:ext uri="{FF2B5EF4-FFF2-40B4-BE49-F238E27FC236}">
                  <a16:creationId xmlns:a16="http://schemas.microsoft.com/office/drawing/2014/main" id="{D57948A8-B7D2-6245-80F3-7F1B33948A1B}"/>
                </a:ext>
              </a:extLst>
            </p:cNvPr>
            <p:cNvCxnSpPr>
              <a:cxnSpLocks noChangeShapeType="1"/>
            </p:cNvCxnSpPr>
            <p:nvPr/>
          </p:nvCxnSpPr>
          <p:spPr bwMode="auto">
            <a:xfrm>
              <a:off x="4580164" y="4068936"/>
              <a:ext cx="2239013" cy="0"/>
            </a:xfrm>
            <a:prstGeom prst="straightConnector1">
              <a:avLst/>
            </a:prstGeom>
            <a:noFill/>
            <a:ln w="9525">
              <a:solidFill>
                <a:schemeClr val="tx1"/>
              </a:solidFill>
              <a:round/>
              <a:headEnd type="arrow" w="med" len="med"/>
              <a:tailEnd type="arrow" w="med" len="med"/>
            </a:ln>
          </p:spPr>
        </p:cxnSp>
        <p:sp>
          <p:nvSpPr>
            <p:cNvPr id="16" name="TextBox 15">
              <a:extLst>
                <a:ext uri="{FF2B5EF4-FFF2-40B4-BE49-F238E27FC236}">
                  <a16:creationId xmlns:a16="http://schemas.microsoft.com/office/drawing/2014/main" id="{487E03B1-FD0E-D74A-BB68-BDE26806220B}"/>
                </a:ext>
              </a:extLst>
            </p:cNvPr>
            <p:cNvSpPr txBox="1"/>
            <p:nvPr/>
          </p:nvSpPr>
          <p:spPr>
            <a:xfrm>
              <a:off x="5158481" y="3954636"/>
              <a:ext cx="1122626" cy="253916"/>
            </a:xfrm>
            <a:prstGeom prst="rect">
              <a:avLst/>
            </a:prstGeom>
            <a:solidFill>
              <a:schemeClr val="bg1"/>
            </a:solidFill>
          </p:spPr>
          <p:txBody>
            <a:bodyPr wrap="square">
              <a:spAutoFit/>
            </a:bodyPr>
            <a:lstStyle/>
            <a:p>
              <a:pPr algn="ctr">
                <a:defRPr/>
              </a:pPr>
              <a:r>
                <a:rPr lang="en-US" sz="1050" dirty="0">
                  <a:latin typeface="+mj-lt"/>
                </a:rPr>
                <a:t>64 bits</a:t>
              </a:r>
              <a:endParaRPr lang="en-US" dirty="0">
                <a:latin typeface="+mj-lt"/>
              </a:endParaRPr>
            </a:p>
          </p:txBody>
        </p:sp>
      </p:grpSp>
      <p:pic>
        <p:nvPicPr>
          <p:cNvPr id="17" name="Picture 5" descr="underline_base">
            <a:extLst>
              <a:ext uri="{FF2B5EF4-FFF2-40B4-BE49-F238E27FC236}">
                <a16:creationId xmlns:a16="http://schemas.microsoft.com/office/drawing/2014/main" id="{36358757-3978-E04C-A26F-BD17F5E35CA8}"/>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945" y="962536"/>
            <a:ext cx="7670689" cy="1436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5" name="Straight Arrow Connector 4">
            <a:extLst>
              <a:ext uri="{FF2B5EF4-FFF2-40B4-BE49-F238E27FC236}">
                <a16:creationId xmlns:a16="http://schemas.microsoft.com/office/drawing/2014/main" id="{B758DB0C-2934-134D-B297-7E2BDDE44BBB}"/>
              </a:ext>
            </a:extLst>
          </p:cNvPr>
          <p:cNvCxnSpPr>
            <a:cxnSpLocks/>
          </p:cNvCxnSpPr>
          <p:nvPr/>
        </p:nvCxnSpPr>
        <p:spPr bwMode="auto">
          <a:xfrm flipV="1">
            <a:off x="1971040" y="4267200"/>
            <a:ext cx="436880" cy="69088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 name="Straight Arrow Connector 19">
            <a:extLst>
              <a:ext uri="{FF2B5EF4-FFF2-40B4-BE49-F238E27FC236}">
                <a16:creationId xmlns:a16="http://schemas.microsoft.com/office/drawing/2014/main" id="{549F48F4-2BEB-3C42-916B-CCE8BA2C430F}"/>
              </a:ext>
            </a:extLst>
          </p:cNvPr>
          <p:cNvCxnSpPr/>
          <p:nvPr/>
        </p:nvCxnSpPr>
        <p:spPr bwMode="auto">
          <a:xfrm>
            <a:off x="5557520" y="1595120"/>
            <a:ext cx="1259840" cy="22352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7513946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533399" y="228600"/>
            <a:ext cx="8269077" cy="1143000"/>
          </a:xfrm>
        </p:spPr>
        <p:txBody>
          <a:bodyPr/>
          <a:lstStyle/>
          <a:p>
            <a:r>
              <a:rPr lang="en-US" sz="4000" dirty="0">
                <a:ea typeface="ＭＳ Ｐゴシック" pitchFamily="34" charset="-128"/>
              </a:rPr>
              <a:t>CIDR notation for IPv6 address blocks</a:t>
            </a:r>
          </a:p>
        </p:txBody>
      </p:sp>
      <p:sp>
        <p:nvSpPr>
          <p:cNvPr id="4100" name="Rectangle 3"/>
          <p:cNvSpPr>
            <a:spLocks noGrp="1" noChangeArrowheads="1"/>
          </p:cNvSpPr>
          <p:nvPr>
            <p:ph type="body" idx="1"/>
          </p:nvPr>
        </p:nvSpPr>
        <p:spPr>
          <a:xfrm>
            <a:off x="683419" y="3428999"/>
            <a:ext cx="7999067" cy="3077933"/>
          </a:xfrm>
        </p:spPr>
        <p:txBody>
          <a:bodyPr>
            <a:normAutofit fontScale="85000" lnSpcReduction="20000"/>
          </a:bodyPr>
          <a:lstStyle/>
          <a:p>
            <a:pPr>
              <a:lnSpc>
                <a:spcPct val="120000"/>
              </a:lnSpc>
              <a:spcBef>
                <a:spcPts val="600"/>
              </a:spcBef>
              <a:tabLst>
                <a:tab pos="3515916" algn="l"/>
                <a:tab pos="3731419" algn="l"/>
              </a:tabLst>
            </a:pPr>
            <a:r>
              <a:rPr lang="en-CA" dirty="0"/>
              <a:t>Network address </a:t>
            </a:r>
            <a:r>
              <a:rPr lang="en-CA" i="1" dirty="0"/>
              <a:t>blocks</a:t>
            </a:r>
            <a:r>
              <a:rPr lang="en-CA" dirty="0"/>
              <a:t> use CIDR notation</a:t>
            </a:r>
          </a:p>
          <a:p>
            <a:pPr>
              <a:lnSpc>
                <a:spcPct val="120000"/>
              </a:lnSpc>
              <a:spcBef>
                <a:spcPts val="600"/>
              </a:spcBef>
              <a:tabLst>
                <a:tab pos="3515916" algn="l"/>
                <a:tab pos="3731419" algn="l"/>
              </a:tabLst>
            </a:pPr>
            <a:r>
              <a:rPr lang="en-CA" dirty="0"/>
              <a:t>An </a:t>
            </a:r>
            <a:r>
              <a:rPr lang="en-CA" dirty="0">
                <a:solidFill>
                  <a:srgbClr val="C00000"/>
                </a:solidFill>
              </a:rPr>
              <a:t>address block </a:t>
            </a:r>
            <a:r>
              <a:rPr lang="en-CA" dirty="0"/>
              <a:t>is written as the first address in the block (ending in all zeroes) followed by the prefix length:</a:t>
            </a:r>
          </a:p>
          <a:p>
            <a:pPr>
              <a:tabLst>
                <a:tab pos="3515916" algn="l"/>
                <a:tab pos="3731419" algn="l"/>
              </a:tabLst>
            </a:pPr>
            <a:endParaRPr lang="en-CA" dirty="0"/>
          </a:p>
          <a:p>
            <a:pPr marL="342900" lvl="1" indent="0">
              <a:buNone/>
              <a:tabLst>
                <a:tab pos="3515916" algn="l"/>
                <a:tab pos="3731419" algn="l"/>
              </a:tabLst>
            </a:pPr>
            <a:r>
              <a:rPr lang="en-CA" dirty="0"/>
              <a:t>              </a:t>
            </a:r>
            <a:r>
              <a:rPr lang="en-US" sz="2800" b="1" dirty="0">
                <a:solidFill>
                  <a:srgbClr val="C00000"/>
                </a:solidFill>
                <a:latin typeface="Consolas" panose="020B0609020204030204" pitchFamily="49" charset="0"/>
                <a:cs typeface="Consolas" panose="020B0609020204030204" pitchFamily="49" charset="0"/>
              </a:rPr>
              <a:t>2607:F2C0:92C7::/48</a:t>
            </a:r>
          </a:p>
          <a:p>
            <a:pPr>
              <a:tabLst>
                <a:tab pos="1762125" algn="l"/>
                <a:tab pos="3515916" algn="l"/>
                <a:tab pos="3731419" algn="l"/>
              </a:tabLst>
            </a:pPr>
            <a:endParaRPr lang="en-US" dirty="0"/>
          </a:p>
          <a:p>
            <a:pPr>
              <a:lnSpc>
                <a:spcPct val="110000"/>
              </a:lnSpc>
              <a:spcBef>
                <a:spcPts val="600"/>
              </a:spcBef>
              <a:tabLst>
                <a:tab pos="1762125" algn="l"/>
                <a:tab pos="3515916" algn="l"/>
                <a:tab pos="3731419" algn="l"/>
              </a:tabLst>
            </a:pPr>
            <a:r>
              <a:rPr lang="en-US" dirty="0"/>
              <a:t>First address: </a:t>
            </a:r>
            <a:r>
              <a:rPr lang="en-US" sz="2100" dirty="0">
                <a:solidFill>
                  <a:schemeClr val="accent2">
                    <a:lumMod val="75000"/>
                  </a:schemeClr>
                </a:solidFill>
                <a:cs typeface="Consolas" panose="020B0609020204030204" pitchFamily="49" charset="0"/>
              </a:rPr>
              <a:t>2607:F2C0:92C7:0000:0000:0000:0000:0000</a:t>
            </a:r>
            <a:br>
              <a:rPr lang="en-US" sz="1500" dirty="0">
                <a:solidFill>
                  <a:schemeClr val="accent5">
                    <a:lumMod val="75000"/>
                  </a:schemeClr>
                </a:solidFill>
                <a:cs typeface="Consolas" panose="020B0609020204030204" pitchFamily="49" charset="0"/>
              </a:rPr>
            </a:br>
            <a:r>
              <a:rPr lang="en-US" dirty="0"/>
              <a:t>Last address: </a:t>
            </a:r>
            <a:r>
              <a:rPr lang="en-US" sz="2100" dirty="0">
                <a:solidFill>
                  <a:schemeClr val="accent2">
                    <a:lumMod val="75000"/>
                  </a:schemeClr>
                </a:solidFill>
                <a:cs typeface="Consolas" panose="020B0609020204030204" pitchFamily="49" charset="0"/>
              </a:rPr>
              <a:t>2607:F2C0:92C7:FFFF:FFFF:FFFF:FFFF:FFFF</a:t>
            </a:r>
            <a:endParaRPr lang="en-US" dirty="0">
              <a:solidFill>
                <a:schemeClr val="accent2">
                  <a:lumMod val="75000"/>
                </a:schemeClr>
              </a:solidFill>
            </a:endParaRPr>
          </a:p>
          <a:p>
            <a:pPr marL="342900" lvl="1" indent="0">
              <a:buNone/>
              <a:tabLst>
                <a:tab pos="3515916" algn="l"/>
                <a:tab pos="3731419" algn="l"/>
              </a:tabLst>
            </a:pPr>
            <a:endParaRPr lang="en-US" sz="2100" b="1" dirty="0">
              <a:latin typeface="Consolas" panose="020B0609020204030204" pitchFamily="49" charset="0"/>
              <a:cs typeface="Consolas" panose="020B0609020204030204" pitchFamily="49" charset="0"/>
            </a:endParaRPr>
          </a:p>
          <a:p>
            <a:pPr marL="0" indent="0">
              <a:buNone/>
              <a:tabLst>
                <a:tab pos="3515916" algn="l"/>
                <a:tab pos="3731419" algn="l"/>
              </a:tabLst>
            </a:pPr>
            <a:endParaRPr lang="en-US" b="1" dirty="0">
              <a:latin typeface="Consolas" panose="020B0609020204030204" pitchFamily="49" charset="0"/>
              <a:ea typeface="ＭＳ Ｐゴシック" pitchFamily="-108" charset="-128"/>
              <a:cs typeface="Consolas" panose="020B0609020204030204" pitchFamily="49" charset="0"/>
            </a:endParaRPr>
          </a:p>
          <a:p>
            <a:pPr marL="342900" lvl="1" indent="0">
              <a:buNone/>
              <a:tabLst>
                <a:tab pos="3515916" algn="l"/>
                <a:tab pos="3731419" algn="l"/>
              </a:tabLst>
            </a:pPr>
            <a:endParaRPr lang="en-CA" sz="2100" dirty="0"/>
          </a:p>
        </p:txBody>
      </p:sp>
      <p:sp>
        <p:nvSpPr>
          <p:cNvPr id="2" name="Slide Number Placeholder 1">
            <a:extLst>
              <a:ext uri="{FF2B5EF4-FFF2-40B4-BE49-F238E27FC236}">
                <a16:creationId xmlns:a16="http://schemas.microsoft.com/office/drawing/2014/main" id="{2A2BB4FB-BE9F-FC4C-8C4A-1FEF06E3742B}"/>
              </a:ext>
            </a:extLst>
          </p:cNvPr>
          <p:cNvSpPr>
            <a:spLocks noGrp="1"/>
          </p:cNvSpPr>
          <p:nvPr>
            <p:ph type="sldNum" sz="quarter" idx="12"/>
          </p:nvPr>
        </p:nvSpPr>
        <p:spPr/>
        <p:txBody>
          <a:bodyPr/>
          <a:lstStyle/>
          <a:p>
            <a:fld id="{6DDFBD2C-A080-5A4B-B075-F8D248F9258F}" type="slidenum">
              <a:rPr lang="en-US" smtClean="0"/>
              <a:t>62</a:t>
            </a:fld>
            <a:endParaRPr lang="en-US"/>
          </a:p>
        </p:txBody>
      </p:sp>
      <p:grpSp>
        <p:nvGrpSpPr>
          <p:cNvPr id="3" name="Group 2">
            <a:extLst>
              <a:ext uri="{FF2B5EF4-FFF2-40B4-BE49-F238E27FC236}">
                <a16:creationId xmlns:a16="http://schemas.microsoft.com/office/drawing/2014/main" id="{6181F8C1-3616-514C-865E-1F05BC75BBB9}"/>
              </a:ext>
            </a:extLst>
          </p:cNvPr>
          <p:cNvGrpSpPr/>
          <p:nvPr/>
        </p:nvGrpSpPr>
        <p:grpSpPr>
          <a:xfrm>
            <a:off x="1167789" y="1840795"/>
            <a:ext cx="7017744" cy="1281023"/>
            <a:chOff x="2247177" y="2197484"/>
            <a:chExt cx="4636036" cy="1281023"/>
          </a:xfrm>
        </p:grpSpPr>
        <p:sp>
          <p:nvSpPr>
            <p:cNvPr id="23" name="Rectangle 4">
              <a:extLst>
                <a:ext uri="{FF2B5EF4-FFF2-40B4-BE49-F238E27FC236}">
                  <a16:creationId xmlns:a16="http://schemas.microsoft.com/office/drawing/2014/main" id="{FD508279-814D-514D-AD36-FAF8DDC6A7B8}"/>
                </a:ext>
              </a:extLst>
            </p:cNvPr>
            <p:cNvSpPr>
              <a:spLocks noChangeArrowheads="1"/>
            </p:cNvSpPr>
            <p:nvPr/>
          </p:nvSpPr>
          <p:spPr bwMode="auto">
            <a:xfrm>
              <a:off x="4013946" y="2696137"/>
              <a:ext cx="2869267" cy="393326"/>
            </a:xfrm>
            <a:prstGeom prst="rect">
              <a:avLst/>
            </a:prstGeom>
            <a:solidFill>
              <a:srgbClr val="92D050"/>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r>
                <a:rPr lang="en-US" b="1" dirty="0">
                  <a:latin typeface="Consolas" panose="020B0609020204030204" pitchFamily="49" charset="0"/>
                  <a:cs typeface="Consolas" panose="020B0609020204030204" pitchFamily="49" charset="0"/>
                </a:rPr>
                <a:t>0000:0000:0000:0000:0000</a:t>
              </a:r>
              <a:endParaRPr lang="en-US" b="1" dirty="0">
                <a:latin typeface="Consolas" panose="020B0609020204030204" pitchFamily="49" charset="0"/>
                <a:ea typeface="ＭＳ Ｐゴシック" pitchFamily="-108" charset="-128"/>
                <a:cs typeface="Consolas" panose="020B0609020204030204" pitchFamily="49" charset="0"/>
              </a:endParaRPr>
            </a:p>
          </p:txBody>
        </p:sp>
        <p:sp>
          <p:nvSpPr>
            <p:cNvPr id="7" name="Rectangle 4">
              <a:extLst>
                <a:ext uri="{FF2B5EF4-FFF2-40B4-BE49-F238E27FC236}">
                  <a16:creationId xmlns:a16="http://schemas.microsoft.com/office/drawing/2014/main" id="{17F3FF1B-C7B9-1244-B217-B2062FD1257D}"/>
                </a:ext>
              </a:extLst>
            </p:cNvPr>
            <p:cNvSpPr>
              <a:spLocks noChangeArrowheads="1"/>
            </p:cNvSpPr>
            <p:nvPr/>
          </p:nvSpPr>
          <p:spPr bwMode="auto">
            <a:xfrm>
              <a:off x="2286000" y="2697817"/>
              <a:ext cx="1717862" cy="393326"/>
            </a:xfrm>
            <a:prstGeom prst="rect">
              <a:avLst/>
            </a:prstGeom>
            <a:solidFill>
              <a:srgbClr val="00B0F0"/>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r>
                <a:rPr lang="en-US" b="1" dirty="0">
                  <a:latin typeface="Consolas" panose="020B0609020204030204" pitchFamily="49" charset="0"/>
                  <a:cs typeface="Consolas" panose="020B0609020204030204" pitchFamily="49" charset="0"/>
                </a:rPr>
                <a:t>2607:F2C0:92C7</a:t>
              </a:r>
              <a:endParaRPr lang="en-US" b="1" dirty="0">
                <a:latin typeface="Consolas" panose="020B0609020204030204" pitchFamily="49" charset="0"/>
                <a:ea typeface="ＭＳ Ｐゴシック" pitchFamily="-108" charset="-128"/>
                <a:cs typeface="Consolas" panose="020B0609020204030204" pitchFamily="49" charset="0"/>
              </a:endParaRPr>
            </a:p>
          </p:txBody>
        </p:sp>
        <p:cxnSp>
          <p:nvCxnSpPr>
            <p:cNvPr id="9" name="Straight Arrow Connector 6">
              <a:extLst>
                <a:ext uri="{FF2B5EF4-FFF2-40B4-BE49-F238E27FC236}">
                  <a16:creationId xmlns:a16="http://schemas.microsoft.com/office/drawing/2014/main" id="{6FA0BFAB-E38C-1B46-8FAD-1B46B90C5543}"/>
                </a:ext>
              </a:extLst>
            </p:cNvPr>
            <p:cNvCxnSpPr>
              <a:cxnSpLocks noChangeShapeType="1"/>
            </p:cNvCxnSpPr>
            <p:nvPr/>
          </p:nvCxnSpPr>
          <p:spPr bwMode="auto">
            <a:xfrm>
              <a:off x="2247177" y="2350602"/>
              <a:ext cx="4572000" cy="0"/>
            </a:xfrm>
            <a:prstGeom prst="straightConnector1">
              <a:avLst/>
            </a:prstGeom>
            <a:noFill/>
            <a:ln w="9525">
              <a:solidFill>
                <a:schemeClr val="tx1"/>
              </a:solidFill>
              <a:round/>
              <a:headEnd type="arrow" w="med" len="med"/>
              <a:tailEnd type="arrow" w="med" len="med"/>
            </a:ln>
          </p:spPr>
        </p:cxnSp>
        <p:cxnSp>
          <p:nvCxnSpPr>
            <p:cNvPr id="10" name="Straight Arrow Connector 10">
              <a:extLst>
                <a:ext uri="{FF2B5EF4-FFF2-40B4-BE49-F238E27FC236}">
                  <a16:creationId xmlns:a16="http://schemas.microsoft.com/office/drawing/2014/main" id="{B3B7C4FA-6547-624B-9671-983E660F4F22}"/>
                </a:ext>
              </a:extLst>
            </p:cNvPr>
            <p:cNvCxnSpPr>
              <a:cxnSpLocks noChangeShapeType="1"/>
            </p:cNvCxnSpPr>
            <p:nvPr/>
          </p:nvCxnSpPr>
          <p:spPr bwMode="auto">
            <a:xfrm>
              <a:off x="2286000" y="3345518"/>
              <a:ext cx="1718733" cy="0"/>
            </a:xfrm>
            <a:prstGeom prst="straightConnector1">
              <a:avLst/>
            </a:prstGeom>
            <a:noFill/>
            <a:ln w="9525">
              <a:solidFill>
                <a:schemeClr val="tx1"/>
              </a:solidFill>
              <a:round/>
              <a:headEnd type="arrow" w="med" len="med"/>
              <a:tailEnd type="arrow" w="med" len="med"/>
            </a:ln>
          </p:spPr>
        </p:cxnSp>
        <p:sp>
          <p:nvSpPr>
            <p:cNvPr id="11" name="TextBox 10">
              <a:extLst>
                <a:ext uri="{FF2B5EF4-FFF2-40B4-BE49-F238E27FC236}">
                  <a16:creationId xmlns:a16="http://schemas.microsoft.com/office/drawing/2014/main" id="{BFDA29AD-4DB9-4D43-BF2B-C7BB1EAF36E5}"/>
                </a:ext>
              </a:extLst>
            </p:cNvPr>
            <p:cNvSpPr txBox="1"/>
            <p:nvPr/>
          </p:nvSpPr>
          <p:spPr>
            <a:xfrm>
              <a:off x="2609057" y="3224591"/>
              <a:ext cx="1122626" cy="253916"/>
            </a:xfrm>
            <a:prstGeom prst="rect">
              <a:avLst/>
            </a:prstGeom>
            <a:solidFill>
              <a:schemeClr val="bg1"/>
            </a:solidFill>
          </p:spPr>
          <p:txBody>
            <a:bodyPr wrap="square">
              <a:spAutoFit/>
            </a:bodyPr>
            <a:lstStyle/>
            <a:p>
              <a:pPr algn="ctr">
                <a:defRPr/>
              </a:pPr>
              <a:r>
                <a:rPr lang="en-US" sz="1050" dirty="0">
                  <a:solidFill>
                    <a:srgbClr val="FF0000"/>
                  </a:solidFill>
                  <a:latin typeface="+mj-lt"/>
                </a:rPr>
                <a:t>Prefix length</a:t>
              </a:r>
              <a:endParaRPr lang="en-US" dirty="0">
                <a:latin typeface="+mj-lt"/>
              </a:endParaRPr>
            </a:p>
          </p:txBody>
        </p:sp>
        <p:sp>
          <p:nvSpPr>
            <p:cNvPr id="12" name="TextBox 11">
              <a:extLst>
                <a:ext uri="{FF2B5EF4-FFF2-40B4-BE49-F238E27FC236}">
                  <a16:creationId xmlns:a16="http://schemas.microsoft.com/office/drawing/2014/main" id="{0A55EF4D-1983-BC40-91BB-DF9C8C32E305}"/>
                </a:ext>
              </a:extLst>
            </p:cNvPr>
            <p:cNvSpPr txBox="1"/>
            <p:nvPr/>
          </p:nvSpPr>
          <p:spPr>
            <a:xfrm>
              <a:off x="4286251" y="2197484"/>
              <a:ext cx="615874" cy="253916"/>
            </a:xfrm>
            <a:prstGeom prst="rect">
              <a:avLst/>
            </a:prstGeom>
            <a:solidFill>
              <a:schemeClr val="bg1"/>
            </a:solidFill>
          </p:spPr>
          <p:txBody>
            <a:bodyPr wrap="none">
              <a:spAutoFit/>
            </a:bodyPr>
            <a:lstStyle/>
            <a:p>
              <a:pPr>
                <a:defRPr/>
              </a:pPr>
              <a:r>
                <a:rPr lang="en-US" sz="1050" dirty="0">
                  <a:latin typeface="+mj-lt"/>
                </a:rPr>
                <a:t>128 bits</a:t>
              </a:r>
              <a:endParaRPr lang="en-US" dirty="0">
                <a:latin typeface="+mj-lt"/>
              </a:endParaRPr>
            </a:p>
          </p:txBody>
        </p:sp>
        <p:cxnSp>
          <p:nvCxnSpPr>
            <p:cNvPr id="13" name="Straight Arrow Connector 10">
              <a:extLst>
                <a:ext uri="{FF2B5EF4-FFF2-40B4-BE49-F238E27FC236}">
                  <a16:creationId xmlns:a16="http://schemas.microsoft.com/office/drawing/2014/main" id="{E04D4585-48BE-1B4A-AD6A-31D1069FBFA0}"/>
                </a:ext>
              </a:extLst>
            </p:cNvPr>
            <p:cNvCxnSpPr>
              <a:cxnSpLocks noChangeShapeType="1"/>
            </p:cNvCxnSpPr>
            <p:nvPr/>
          </p:nvCxnSpPr>
          <p:spPr bwMode="auto">
            <a:xfrm>
              <a:off x="2247178" y="2542543"/>
              <a:ext cx="1751642" cy="0"/>
            </a:xfrm>
            <a:prstGeom prst="straightConnector1">
              <a:avLst/>
            </a:prstGeom>
            <a:noFill/>
            <a:ln w="9525">
              <a:solidFill>
                <a:schemeClr val="tx1"/>
              </a:solidFill>
              <a:round/>
              <a:headEnd type="arrow" w="med" len="med"/>
              <a:tailEnd type="arrow" w="med" len="med"/>
            </a:ln>
          </p:spPr>
        </p:cxnSp>
        <p:sp>
          <p:nvSpPr>
            <p:cNvPr id="14" name="TextBox 13">
              <a:extLst>
                <a:ext uri="{FF2B5EF4-FFF2-40B4-BE49-F238E27FC236}">
                  <a16:creationId xmlns:a16="http://schemas.microsoft.com/office/drawing/2014/main" id="{97A53D5A-F5B6-334A-A41C-DA72ACEB25DC}"/>
                </a:ext>
              </a:extLst>
            </p:cNvPr>
            <p:cNvSpPr txBox="1"/>
            <p:nvPr/>
          </p:nvSpPr>
          <p:spPr>
            <a:xfrm>
              <a:off x="2488847" y="2428243"/>
              <a:ext cx="1122626" cy="253916"/>
            </a:xfrm>
            <a:prstGeom prst="rect">
              <a:avLst/>
            </a:prstGeom>
            <a:solidFill>
              <a:schemeClr val="bg1"/>
            </a:solidFill>
          </p:spPr>
          <p:txBody>
            <a:bodyPr wrap="square">
              <a:spAutoFit/>
            </a:bodyPr>
            <a:lstStyle/>
            <a:p>
              <a:pPr algn="ctr">
                <a:defRPr/>
              </a:pPr>
              <a:r>
                <a:rPr lang="en-US" sz="1050" dirty="0">
                  <a:latin typeface="+mj-lt"/>
                </a:rPr>
                <a:t>48 bits</a:t>
              </a:r>
              <a:endParaRPr lang="en-US" dirty="0">
                <a:latin typeface="+mj-lt"/>
              </a:endParaRPr>
            </a:p>
          </p:txBody>
        </p:sp>
        <p:cxnSp>
          <p:nvCxnSpPr>
            <p:cNvPr id="15" name="Straight Arrow Connector 10">
              <a:extLst>
                <a:ext uri="{FF2B5EF4-FFF2-40B4-BE49-F238E27FC236}">
                  <a16:creationId xmlns:a16="http://schemas.microsoft.com/office/drawing/2014/main" id="{D57948A8-B7D2-6245-80F3-7F1B33948A1B}"/>
                </a:ext>
              </a:extLst>
            </p:cNvPr>
            <p:cNvCxnSpPr>
              <a:cxnSpLocks noChangeShapeType="1"/>
            </p:cNvCxnSpPr>
            <p:nvPr/>
          </p:nvCxnSpPr>
          <p:spPr bwMode="auto">
            <a:xfrm>
              <a:off x="3993777" y="2540385"/>
              <a:ext cx="2825401" cy="0"/>
            </a:xfrm>
            <a:prstGeom prst="straightConnector1">
              <a:avLst/>
            </a:prstGeom>
            <a:noFill/>
            <a:ln w="9525">
              <a:solidFill>
                <a:schemeClr val="tx1"/>
              </a:solidFill>
              <a:round/>
              <a:headEnd type="arrow" w="med" len="med"/>
              <a:tailEnd type="arrow" w="med" len="med"/>
            </a:ln>
          </p:spPr>
        </p:cxnSp>
        <p:sp>
          <p:nvSpPr>
            <p:cNvPr id="16" name="TextBox 15">
              <a:extLst>
                <a:ext uri="{FF2B5EF4-FFF2-40B4-BE49-F238E27FC236}">
                  <a16:creationId xmlns:a16="http://schemas.microsoft.com/office/drawing/2014/main" id="{487E03B1-FD0E-D74A-BB68-BDE26806220B}"/>
                </a:ext>
              </a:extLst>
            </p:cNvPr>
            <p:cNvSpPr txBox="1"/>
            <p:nvPr/>
          </p:nvSpPr>
          <p:spPr>
            <a:xfrm>
              <a:off x="5158481" y="2426085"/>
              <a:ext cx="1122626" cy="253916"/>
            </a:xfrm>
            <a:prstGeom prst="rect">
              <a:avLst/>
            </a:prstGeom>
            <a:solidFill>
              <a:schemeClr val="bg1"/>
            </a:solidFill>
          </p:spPr>
          <p:txBody>
            <a:bodyPr wrap="square">
              <a:spAutoFit/>
            </a:bodyPr>
            <a:lstStyle/>
            <a:p>
              <a:pPr algn="ctr">
                <a:defRPr/>
              </a:pPr>
              <a:r>
                <a:rPr lang="en-US" sz="1050" dirty="0">
                  <a:latin typeface="+mj-lt"/>
                </a:rPr>
                <a:t>80 bits</a:t>
              </a:r>
              <a:endParaRPr lang="en-US" dirty="0">
                <a:latin typeface="+mj-lt"/>
              </a:endParaRPr>
            </a:p>
          </p:txBody>
        </p:sp>
      </p:grpSp>
      <p:pic>
        <p:nvPicPr>
          <p:cNvPr id="17" name="Picture 5" descr="underline_base">
            <a:extLst>
              <a:ext uri="{FF2B5EF4-FFF2-40B4-BE49-F238E27FC236}">
                <a16:creationId xmlns:a16="http://schemas.microsoft.com/office/drawing/2014/main" id="{9B609C88-5316-F444-883B-374ED91FAC6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399" y="1116961"/>
            <a:ext cx="7670689" cy="1436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5" name="Straight Arrow Connector 4">
            <a:extLst>
              <a:ext uri="{FF2B5EF4-FFF2-40B4-BE49-F238E27FC236}">
                <a16:creationId xmlns:a16="http://schemas.microsoft.com/office/drawing/2014/main" id="{D39F6C3F-9CF2-B140-B48E-09CBF589EAE3}"/>
              </a:ext>
            </a:extLst>
          </p:cNvPr>
          <p:cNvCxnSpPr/>
          <p:nvPr/>
        </p:nvCxnSpPr>
        <p:spPr bwMode="auto">
          <a:xfrm flipH="1">
            <a:off x="6807200" y="4257040"/>
            <a:ext cx="1026160" cy="140208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6" name="Right Brace 5">
            <a:extLst>
              <a:ext uri="{FF2B5EF4-FFF2-40B4-BE49-F238E27FC236}">
                <a16:creationId xmlns:a16="http://schemas.microsoft.com/office/drawing/2014/main" id="{543FFC77-1B74-C244-A87A-FDA1177925B2}"/>
              </a:ext>
            </a:extLst>
          </p:cNvPr>
          <p:cNvSpPr/>
          <p:nvPr/>
        </p:nvSpPr>
        <p:spPr bwMode="auto">
          <a:xfrm rot="16200000">
            <a:off x="5537200" y="4378960"/>
            <a:ext cx="274320" cy="2448560"/>
          </a:xfrm>
          <a:prstGeom prst="rightBrace">
            <a:avLst/>
          </a:prstGeom>
          <a:no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8" name="Straight Arrow Connector 17">
            <a:extLst>
              <a:ext uri="{FF2B5EF4-FFF2-40B4-BE49-F238E27FC236}">
                <a16:creationId xmlns:a16="http://schemas.microsoft.com/office/drawing/2014/main" id="{CE210671-0771-844F-8E69-31EFB53B7259}"/>
              </a:ext>
            </a:extLst>
          </p:cNvPr>
          <p:cNvCxnSpPr>
            <a:cxnSpLocks/>
          </p:cNvCxnSpPr>
          <p:nvPr/>
        </p:nvCxnSpPr>
        <p:spPr bwMode="auto">
          <a:xfrm flipH="1" flipV="1">
            <a:off x="4612640" y="5222240"/>
            <a:ext cx="975360" cy="24384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4" name="Right Brace 23">
            <a:extLst>
              <a:ext uri="{FF2B5EF4-FFF2-40B4-BE49-F238E27FC236}">
                <a16:creationId xmlns:a16="http://schemas.microsoft.com/office/drawing/2014/main" id="{B2214FE1-D8C5-4242-8A6A-08E70C305731}"/>
              </a:ext>
            </a:extLst>
          </p:cNvPr>
          <p:cNvSpPr/>
          <p:nvPr/>
        </p:nvSpPr>
        <p:spPr bwMode="auto">
          <a:xfrm rot="16200000">
            <a:off x="3500120" y="4820920"/>
            <a:ext cx="264160" cy="1554480"/>
          </a:xfrm>
          <a:prstGeom prst="rightBrace">
            <a:avLst/>
          </a:prstGeom>
          <a:no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5" name="Straight Arrow Connector 24">
            <a:extLst>
              <a:ext uri="{FF2B5EF4-FFF2-40B4-BE49-F238E27FC236}">
                <a16:creationId xmlns:a16="http://schemas.microsoft.com/office/drawing/2014/main" id="{5387A574-B741-9044-AA6D-CEE3CF0A8246}"/>
              </a:ext>
            </a:extLst>
          </p:cNvPr>
          <p:cNvCxnSpPr>
            <a:cxnSpLocks/>
          </p:cNvCxnSpPr>
          <p:nvPr/>
        </p:nvCxnSpPr>
        <p:spPr bwMode="auto">
          <a:xfrm flipH="1" flipV="1">
            <a:off x="3281680" y="5435600"/>
            <a:ext cx="294640" cy="8128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7" name="Right Brace 26">
            <a:extLst>
              <a:ext uri="{FF2B5EF4-FFF2-40B4-BE49-F238E27FC236}">
                <a16:creationId xmlns:a16="http://schemas.microsoft.com/office/drawing/2014/main" id="{813D5702-45E6-6342-88E9-E73F6500129F}"/>
              </a:ext>
            </a:extLst>
          </p:cNvPr>
          <p:cNvSpPr/>
          <p:nvPr/>
        </p:nvSpPr>
        <p:spPr bwMode="auto">
          <a:xfrm rot="5400000">
            <a:off x="3114040" y="4221480"/>
            <a:ext cx="284480" cy="2265680"/>
          </a:xfrm>
          <a:prstGeom prst="rightBrace">
            <a:avLst/>
          </a:prstGeom>
          <a:no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6933289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itle 1"/>
          <p:cNvSpPr>
            <a:spLocks noGrp="1"/>
          </p:cNvSpPr>
          <p:nvPr>
            <p:ph type="title"/>
          </p:nvPr>
        </p:nvSpPr>
        <p:spPr>
          <a:xfrm>
            <a:off x="533400" y="228600"/>
            <a:ext cx="7772400" cy="642146"/>
          </a:xfrm>
        </p:spPr>
        <p:txBody>
          <a:bodyPr>
            <a:normAutofit fontScale="90000"/>
          </a:bodyPr>
          <a:lstStyle/>
          <a:p>
            <a:r>
              <a:rPr lang="en-US" dirty="0">
                <a:ea typeface="ＭＳ Ｐゴシック" pitchFamily="34" charset="-128"/>
              </a:rPr>
              <a:t>Example of IPv6 address block</a:t>
            </a:r>
          </a:p>
        </p:txBody>
      </p:sp>
      <p:sp>
        <p:nvSpPr>
          <p:cNvPr id="10244" name="Content Placeholder 2"/>
          <p:cNvSpPr>
            <a:spLocks noGrp="1"/>
          </p:cNvSpPr>
          <p:nvPr>
            <p:ph idx="1"/>
          </p:nvPr>
        </p:nvSpPr>
        <p:spPr>
          <a:xfrm>
            <a:off x="533400" y="1227551"/>
            <a:ext cx="7772400" cy="5020849"/>
          </a:xfrm>
        </p:spPr>
        <p:txBody>
          <a:bodyPr/>
          <a:lstStyle/>
          <a:p>
            <a:pPr>
              <a:lnSpc>
                <a:spcPct val="100000"/>
              </a:lnSpc>
              <a:spcBef>
                <a:spcPts val="600"/>
              </a:spcBef>
            </a:pPr>
            <a:r>
              <a:rPr lang="en-US" dirty="0">
                <a:ea typeface="ＭＳ Ｐゴシック" pitchFamily="34" charset="-128"/>
              </a:rPr>
              <a:t>IPv6 prefix of company XYZ: 		</a:t>
            </a:r>
            <a:r>
              <a:rPr lang="en-US" sz="2400" b="1" dirty="0">
                <a:solidFill>
                  <a:srgbClr val="C00000"/>
                </a:solidFill>
                <a:ea typeface="ＭＳ Ｐゴシック" pitchFamily="34" charset="-128"/>
              </a:rPr>
              <a:t>2606:FA00::/32</a:t>
            </a:r>
            <a:endParaRPr lang="en-US" b="1" dirty="0">
              <a:solidFill>
                <a:srgbClr val="C00000"/>
              </a:solidFill>
              <a:ea typeface="ＭＳ Ｐゴシック" pitchFamily="34" charset="-128"/>
            </a:endParaRPr>
          </a:p>
          <a:p>
            <a:pPr>
              <a:lnSpc>
                <a:spcPct val="100000"/>
              </a:lnSpc>
              <a:spcBef>
                <a:spcPts val="600"/>
              </a:spcBef>
            </a:pPr>
            <a:r>
              <a:rPr lang="en-US" dirty="0">
                <a:ea typeface="ＭＳ Ｐゴシック" pitchFamily="34" charset="-128"/>
              </a:rPr>
              <a:t>Number of addresses: 2</a:t>
            </a:r>
            <a:r>
              <a:rPr lang="en-US" baseline="30000" dirty="0">
                <a:ea typeface="ＭＳ Ｐゴシック" pitchFamily="34" charset="-128"/>
              </a:rPr>
              <a:t>128-32=96</a:t>
            </a:r>
          </a:p>
          <a:p>
            <a:pPr marL="400050" lvl="1" indent="0">
              <a:lnSpc>
                <a:spcPct val="100000"/>
              </a:lnSpc>
              <a:spcBef>
                <a:spcPts val="600"/>
              </a:spcBef>
              <a:buNone/>
            </a:pPr>
            <a:r>
              <a:rPr lang="en-US" sz="2000" dirty="0">
                <a:ea typeface="ＭＳ Ｐゴシック" pitchFamily="34" charset="-128"/>
              </a:rPr>
              <a:t>= 79,228,162,514,264,337,593,543,950,336 ≈ </a:t>
            </a:r>
            <a:r>
              <a:rPr lang="en-US" sz="2000" dirty="0">
                <a:solidFill>
                  <a:srgbClr val="C00000"/>
                </a:solidFill>
                <a:ea typeface="ＭＳ Ｐゴシック" pitchFamily="34" charset="-128"/>
              </a:rPr>
              <a:t>8 x 10</a:t>
            </a:r>
            <a:r>
              <a:rPr lang="en-US" sz="2000" baseline="30000" dirty="0">
                <a:solidFill>
                  <a:srgbClr val="C00000"/>
                </a:solidFill>
                <a:ea typeface="ＭＳ Ｐゴシック" pitchFamily="34" charset="-128"/>
              </a:rPr>
              <a:t>28</a:t>
            </a:r>
            <a:endParaRPr lang="en-US" sz="2000" dirty="0">
              <a:solidFill>
                <a:srgbClr val="C00000"/>
              </a:solidFill>
              <a:ea typeface="ＭＳ Ｐゴシック" pitchFamily="34" charset="-128"/>
            </a:endParaRPr>
          </a:p>
          <a:p>
            <a:pPr>
              <a:lnSpc>
                <a:spcPct val="100000"/>
              </a:lnSpc>
              <a:spcBef>
                <a:spcPts val="600"/>
              </a:spcBef>
            </a:pPr>
            <a:r>
              <a:rPr lang="en-US" dirty="0">
                <a:ea typeface="ＭＳ Ｐゴシック" pitchFamily="34" charset="-128"/>
              </a:rPr>
              <a:t>Or 2</a:t>
            </a:r>
            <a:r>
              <a:rPr lang="en-US" baseline="30000" dirty="0">
                <a:ea typeface="ＭＳ Ｐゴシック" pitchFamily="34" charset="-128"/>
              </a:rPr>
              <a:t>128-64=32</a:t>
            </a:r>
            <a:r>
              <a:rPr lang="en-US" dirty="0">
                <a:ea typeface="ＭＳ Ｐゴシック" pitchFamily="34" charset="-128"/>
              </a:rPr>
              <a:t> subnets with 2</a:t>
            </a:r>
            <a:r>
              <a:rPr lang="en-US" baseline="30000" dirty="0">
                <a:ea typeface="ＭＳ Ｐゴシック" pitchFamily="34" charset="-128"/>
              </a:rPr>
              <a:t>64</a:t>
            </a:r>
            <a:r>
              <a:rPr lang="en-US" dirty="0">
                <a:ea typeface="ＭＳ Ｐゴシック" pitchFamily="34" charset="-128"/>
              </a:rPr>
              <a:t> host numbers</a:t>
            </a:r>
          </a:p>
          <a:p>
            <a:endParaRPr lang="en-US" dirty="0">
              <a:ea typeface="ＭＳ Ｐゴシック" pitchFamily="34" charset="-128"/>
            </a:endParaRPr>
          </a:p>
        </p:txBody>
      </p:sp>
      <p:sp>
        <p:nvSpPr>
          <p:cNvPr id="6" name="Right Brace 5"/>
          <p:cNvSpPr/>
          <p:nvPr/>
        </p:nvSpPr>
        <p:spPr bwMode="auto">
          <a:xfrm rot="5400000">
            <a:off x="4143375" y="4674683"/>
            <a:ext cx="228600" cy="1314450"/>
          </a:xfrm>
          <a:prstGeom prst="rightBrace">
            <a:avLst/>
          </a:prstGeom>
          <a:solidFill>
            <a:schemeClr val="bg1"/>
          </a:solidFill>
          <a:ln w="9525" cap="flat" cmpd="sng" algn="ctr">
            <a:solidFill>
              <a:schemeClr val="tx1"/>
            </a:solidFill>
            <a:prstDash val="solid"/>
            <a:round/>
            <a:headEnd type="none" w="med" len="med"/>
            <a:tailEnd type="none" w="med" len="med"/>
          </a:ln>
          <a:effectLst/>
        </p:spPr>
        <p:txBody>
          <a:bodyPr vert="vert270"/>
          <a:lstStyle/>
          <a:p>
            <a:pPr eaLnBrk="0" hangingPunct="0">
              <a:defRPr/>
            </a:pPr>
            <a:endParaRPr lang="en-US" dirty="0">
              <a:latin typeface="Times New Roman" pitchFamily="-110" charset="0"/>
            </a:endParaRPr>
          </a:p>
          <a:p>
            <a:pPr algn="ctr" eaLnBrk="0" hangingPunct="0">
              <a:defRPr/>
            </a:pPr>
            <a:r>
              <a:rPr lang="en-US" dirty="0">
                <a:latin typeface="+mj-lt"/>
              </a:rPr>
              <a:t>Subnet ID</a:t>
            </a:r>
          </a:p>
        </p:txBody>
      </p:sp>
      <p:sp>
        <p:nvSpPr>
          <p:cNvPr id="7" name="Right Brace 6"/>
          <p:cNvSpPr/>
          <p:nvPr/>
        </p:nvSpPr>
        <p:spPr bwMode="auto">
          <a:xfrm rot="5400000">
            <a:off x="6115050" y="4017458"/>
            <a:ext cx="228600" cy="2628900"/>
          </a:xfrm>
          <a:prstGeom prst="rightBrace">
            <a:avLst/>
          </a:prstGeom>
          <a:solidFill>
            <a:schemeClr val="bg1"/>
          </a:solidFill>
          <a:ln w="9525" cap="flat" cmpd="sng" algn="ctr">
            <a:solidFill>
              <a:schemeClr val="tx1"/>
            </a:solidFill>
            <a:prstDash val="solid"/>
            <a:round/>
            <a:headEnd type="none" w="med" len="med"/>
            <a:tailEnd type="none" w="med" len="med"/>
          </a:ln>
          <a:effectLst/>
        </p:spPr>
        <p:txBody>
          <a:bodyPr vert="vert270"/>
          <a:lstStyle/>
          <a:p>
            <a:pPr eaLnBrk="0" hangingPunct="0">
              <a:defRPr/>
            </a:pPr>
            <a:endParaRPr lang="en-US" dirty="0">
              <a:latin typeface="Times New Roman" pitchFamily="-110" charset="0"/>
            </a:endParaRPr>
          </a:p>
          <a:p>
            <a:pPr algn="ctr" eaLnBrk="0" hangingPunct="0">
              <a:defRPr/>
            </a:pPr>
            <a:r>
              <a:rPr lang="en-US" dirty="0">
                <a:latin typeface="+mj-lt"/>
              </a:rPr>
              <a:t>Interface ID</a:t>
            </a:r>
          </a:p>
        </p:txBody>
      </p:sp>
      <p:grpSp>
        <p:nvGrpSpPr>
          <p:cNvPr id="3" name="Group 2">
            <a:extLst>
              <a:ext uri="{FF2B5EF4-FFF2-40B4-BE49-F238E27FC236}">
                <a16:creationId xmlns:a16="http://schemas.microsoft.com/office/drawing/2014/main" id="{F892CA7D-93C0-CD46-833D-CB7DBE688985}"/>
              </a:ext>
            </a:extLst>
          </p:cNvPr>
          <p:cNvGrpSpPr/>
          <p:nvPr/>
        </p:nvGrpSpPr>
        <p:grpSpPr>
          <a:xfrm>
            <a:off x="1523478" y="3555553"/>
            <a:ext cx="6944247" cy="2384822"/>
            <a:chOff x="1523478" y="3555553"/>
            <a:chExt cx="6944247" cy="2384822"/>
          </a:xfrm>
        </p:grpSpPr>
        <p:graphicFrame>
          <p:nvGraphicFramePr>
            <p:cNvPr id="10242" name="Object 2"/>
            <p:cNvGraphicFramePr>
              <a:graphicFrameLocks noChangeAspect="1"/>
            </p:cNvGraphicFramePr>
            <p:nvPr/>
          </p:nvGraphicFramePr>
          <p:xfrm>
            <a:off x="2116931" y="3555553"/>
            <a:ext cx="6350794" cy="2384822"/>
          </p:xfrm>
          <a:graphic>
            <a:graphicData uri="http://schemas.openxmlformats.org/presentationml/2006/ole">
              <mc:AlternateContent xmlns:mc="http://schemas.openxmlformats.org/markup-compatibility/2006">
                <mc:Choice xmlns:v="urn:schemas-microsoft-com:vml" Requires="v">
                  <p:oleObj spid="_x0000_s120891" name="Visio" r:id="rId4" imgW="8866271" imgH="3608550" progId="Visio.Drawing.11">
                    <p:embed/>
                  </p:oleObj>
                </mc:Choice>
                <mc:Fallback>
                  <p:oleObj name="Visio" r:id="rId4" imgW="8866271" imgH="3608550" progId="Visio.Drawing.11">
                    <p:embed/>
                    <p:pic>
                      <p:nvPicPr>
                        <p:cNvPr id="1024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6931" y="3555553"/>
                          <a:ext cx="6350794" cy="238482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 name="TextBox 7"/>
            <p:cNvSpPr txBox="1"/>
            <p:nvPr/>
          </p:nvSpPr>
          <p:spPr>
            <a:xfrm>
              <a:off x="1523478" y="3905723"/>
              <a:ext cx="742950" cy="784830"/>
            </a:xfrm>
            <a:prstGeom prst="rect">
              <a:avLst/>
            </a:prstGeom>
            <a:noFill/>
          </p:spPr>
          <p:txBody>
            <a:bodyPr>
              <a:spAutoFit/>
            </a:bodyPr>
            <a:lstStyle/>
            <a:p>
              <a:pPr>
                <a:defRPr/>
              </a:pPr>
              <a:r>
                <a:rPr lang="en-US" sz="1500" dirty="0">
                  <a:cs typeface="ＭＳ Ｐゴシック" pitchFamily="-110" charset="-128"/>
                </a:rPr>
                <a:t>from:</a:t>
              </a:r>
            </a:p>
            <a:p>
              <a:pPr>
                <a:defRPr/>
              </a:pPr>
              <a:endParaRPr lang="en-US" sz="1500" dirty="0">
                <a:cs typeface="ＭＳ Ｐゴシック" pitchFamily="-110" charset="-128"/>
              </a:endParaRPr>
            </a:p>
            <a:p>
              <a:pPr>
                <a:defRPr/>
              </a:pPr>
              <a:r>
                <a:rPr lang="en-US" sz="1500" dirty="0">
                  <a:cs typeface="ＭＳ Ｐゴシック" pitchFamily="-110" charset="-128"/>
                </a:rPr>
                <a:t>to:</a:t>
              </a:r>
            </a:p>
          </p:txBody>
        </p:sp>
      </p:grpSp>
      <p:sp>
        <p:nvSpPr>
          <p:cNvPr id="2" name="Slide Number Placeholder 1">
            <a:extLst>
              <a:ext uri="{FF2B5EF4-FFF2-40B4-BE49-F238E27FC236}">
                <a16:creationId xmlns:a16="http://schemas.microsoft.com/office/drawing/2014/main" id="{56512737-15EB-724F-AD2C-3272363E539E}"/>
              </a:ext>
            </a:extLst>
          </p:cNvPr>
          <p:cNvSpPr>
            <a:spLocks noGrp="1"/>
          </p:cNvSpPr>
          <p:nvPr>
            <p:ph type="sldNum" sz="quarter" idx="12"/>
          </p:nvPr>
        </p:nvSpPr>
        <p:spPr/>
        <p:txBody>
          <a:bodyPr/>
          <a:lstStyle/>
          <a:p>
            <a:fld id="{6DDFBD2C-A080-5A4B-B075-F8D248F9258F}" type="slidenum">
              <a:rPr lang="en-US" smtClean="0"/>
              <a:t>63</a:t>
            </a:fld>
            <a:endParaRPr lang="en-US"/>
          </a:p>
        </p:txBody>
      </p:sp>
      <p:pic>
        <p:nvPicPr>
          <p:cNvPr id="9" name="Picture 5" descr="underline_base">
            <a:extLst>
              <a:ext uri="{FF2B5EF4-FFF2-40B4-BE49-F238E27FC236}">
                <a16:creationId xmlns:a16="http://schemas.microsoft.com/office/drawing/2014/main" id="{FD1DCF99-B1A9-0844-AE47-186CB7777759}"/>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804" y="892780"/>
            <a:ext cx="6629823" cy="159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834883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533400" y="228600"/>
            <a:ext cx="7772400" cy="766763"/>
          </a:xfrm>
        </p:spPr>
        <p:txBody>
          <a:bodyPr/>
          <a:lstStyle/>
          <a:p>
            <a:r>
              <a:rPr lang="en-US">
                <a:ea typeface="ＭＳ Ｐゴシック" pitchFamily="34" charset="-128"/>
              </a:rPr>
              <a:t>Types of IPv6 addresses</a:t>
            </a:r>
            <a:endParaRPr lang="en-US" dirty="0">
              <a:ea typeface="ＭＳ Ｐゴシック" pitchFamily="34" charset="-128"/>
            </a:endParaRPr>
          </a:p>
        </p:txBody>
      </p:sp>
      <p:sp>
        <p:nvSpPr>
          <p:cNvPr id="33795" name="Content Placeholder 2"/>
          <p:cNvSpPr>
            <a:spLocks noGrp="1"/>
          </p:cNvSpPr>
          <p:nvPr>
            <p:ph idx="1"/>
          </p:nvPr>
        </p:nvSpPr>
        <p:spPr>
          <a:xfrm>
            <a:off x="533400" y="1772920"/>
            <a:ext cx="7772400" cy="4648200"/>
          </a:xfrm>
        </p:spPr>
        <p:txBody>
          <a:bodyPr/>
          <a:lstStyle/>
          <a:p>
            <a:pPr marL="0" indent="0">
              <a:buNone/>
            </a:pPr>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p:txBody>
      </p:sp>
      <p:graphicFrame>
        <p:nvGraphicFramePr>
          <p:cNvPr id="4" name="Table 3"/>
          <p:cNvGraphicFramePr>
            <a:graphicFrameLocks noGrp="1"/>
          </p:cNvGraphicFramePr>
          <p:nvPr/>
        </p:nvGraphicFramePr>
        <p:xfrm>
          <a:off x="1902716" y="1477615"/>
          <a:ext cx="5033767" cy="1927860"/>
        </p:xfrm>
        <a:graphic>
          <a:graphicData uri="http://schemas.openxmlformats.org/drawingml/2006/table">
            <a:tbl>
              <a:tblPr firstRow="1" firstCol="1">
                <a:tableStyleId>{9DCAF9ED-07DC-4A11-8D7F-57B35C25682E}</a:tableStyleId>
              </a:tblPr>
              <a:tblGrid>
                <a:gridCol w="3522335">
                  <a:extLst>
                    <a:ext uri="{9D8B030D-6E8A-4147-A177-3AD203B41FA5}">
                      <a16:colId xmlns:a16="http://schemas.microsoft.com/office/drawing/2014/main" val="20000"/>
                    </a:ext>
                  </a:extLst>
                </a:gridCol>
                <a:gridCol w="1511432">
                  <a:extLst>
                    <a:ext uri="{9D8B030D-6E8A-4147-A177-3AD203B41FA5}">
                      <a16:colId xmlns:a16="http://schemas.microsoft.com/office/drawing/2014/main" val="20002"/>
                    </a:ext>
                  </a:extLst>
                </a:gridCol>
              </a:tblGrid>
              <a:tr h="274320">
                <a:tc>
                  <a:txBody>
                    <a:bodyPr/>
                    <a:lstStyle/>
                    <a:p>
                      <a:endParaRPr lang="en-US" sz="1400" dirty="0"/>
                    </a:p>
                  </a:txBody>
                  <a:tcPr marL="68580" marR="68580" marT="34290" marB="34290">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r>
                        <a:rPr lang="en-US" sz="1400" dirty="0"/>
                        <a:t>IPv6</a:t>
                      </a:r>
                      <a:r>
                        <a:rPr lang="en-US" sz="1400" baseline="0" dirty="0"/>
                        <a:t> Prefix</a:t>
                      </a:r>
                      <a:endParaRPr lang="en-US" sz="1400" dirty="0">
                        <a:latin typeface="Courier New" pitchFamily="49" charset="0"/>
                        <a:cs typeface="Courier New" pitchFamily="49" charset="0"/>
                      </a:endParaRPr>
                    </a:p>
                  </a:txBody>
                  <a:tcPr marL="68580" marR="68580" marT="34290" marB="34290">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10000"/>
                  </a:ext>
                </a:extLst>
              </a:tr>
              <a:tr h="342900">
                <a:tc>
                  <a:txBody>
                    <a:bodyPr/>
                    <a:lstStyle/>
                    <a:p>
                      <a:r>
                        <a:rPr lang="en-US" sz="1800" dirty="0"/>
                        <a:t>Global </a:t>
                      </a:r>
                      <a:r>
                        <a:rPr lang="en-US" sz="1800" dirty="0" err="1"/>
                        <a:t>unicast</a:t>
                      </a:r>
                      <a:endParaRPr lang="en-US" sz="18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onsolas" panose="020B0609020204030204" pitchFamily="49" charset="0"/>
                          <a:cs typeface="Consolas" panose="020B0609020204030204" pitchFamily="49" charset="0"/>
                        </a:rPr>
                        <a:t>2000::/3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42900">
                <a:tc>
                  <a:txBody>
                    <a:bodyPr/>
                    <a:lstStyle/>
                    <a:p>
                      <a:r>
                        <a:rPr lang="en-US" sz="1800" dirty="0"/>
                        <a:t>Link-local unicast address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onsolas" panose="020B0609020204030204" pitchFamily="49" charset="0"/>
                          <a:cs typeface="Consolas" panose="020B0609020204030204" pitchFamily="49" charset="0"/>
                        </a:rPr>
                        <a:t>FE80::/10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4021326"/>
                  </a:ext>
                </a:extLst>
              </a:tr>
              <a:tr h="617220">
                <a:tc>
                  <a:txBody>
                    <a:bodyPr/>
                    <a:lstStyle/>
                    <a:p>
                      <a:r>
                        <a:rPr lang="en-US" sz="1800" dirty="0"/>
                        <a:t>Unique local unicast address (ULA)</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onsolas" panose="020B0609020204030204" pitchFamily="49" charset="0"/>
                          <a:cs typeface="Consolas" panose="020B0609020204030204" pitchFamily="49" charset="0"/>
                        </a:rPr>
                        <a:t>FC00::/7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1183162"/>
                  </a:ext>
                </a:extLst>
              </a:tr>
              <a:tr h="342900">
                <a:tc>
                  <a:txBody>
                    <a:bodyPr/>
                    <a:lstStyle/>
                    <a:p>
                      <a:r>
                        <a:rPr lang="en-US" sz="1800" dirty="0"/>
                        <a:t>Multicast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onsolas" panose="020B0609020204030204" pitchFamily="49" charset="0"/>
                          <a:cs typeface="Consolas" panose="020B0609020204030204" pitchFamily="49" charset="0"/>
                        </a:rPr>
                        <a:t>FF00::/8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4982290"/>
                  </a:ext>
                </a:extLst>
              </a:tr>
            </a:tbl>
          </a:graphicData>
        </a:graphic>
      </p:graphicFrame>
      <p:sp>
        <p:nvSpPr>
          <p:cNvPr id="2" name="Slide Number Placeholder 1">
            <a:extLst>
              <a:ext uri="{FF2B5EF4-FFF2-40B4-BE49-F238E27FC236}">
                <a16:creationId xmlns:a16="http://schemas.microsoft.com/office/drawing/2014/main" id="{6DEBA1ED-2ED3-4646-BAA3-27A1913211E3}"/>
              </a:ext>
            </a:extLst>
          </p:cNvPr>
          <p:cNvSpPr>
            <a:spLocks noGrp="1"/>
          </p:cNvSpPr>
          <p:nvPr>
            <p:ph type="sldNum" sz="quarter" idx="12"/>
          </p:nvPr>
        </p:nvSpPr>
        <p:spPr/>
        <p:txBody>
          <a:bodyPr/>
          <a:lstStyle/>
          <a:p>
            <a:fld id="{6DDFBD2C-A080-5A4B-B075-F8D248F9258F}" type="slidenum">
              <a:rPr lang="en-US" smtClean="0"/>
              <a:t>64</a:t>
            </a:fld>
            <a:endParaRPr lang="en-US"/>
          </a:p>
        </p:txBody>
      </p:sp>
      <p:sp>
        <p:nvSpPr>
          <p:cNvPr id="8" name="Rectangle 3">
            <a:extLst>
              <a:ext uri="{FF2B5EF4-FFF2-40B4-BE49-F238E27FC236}">
                <a16:creationId xmlns:a16="http://schemas.microsoft.com/office/drawing/2014/main" id="{89214C13-571C-884B-BF25-434B251700DE}"/>
              </a:ext>
            </a:extLst>
          </p:cNvPr>
          <p:cNvSpPr txBox="1">
            <a:spLocks noChangeArrowheads="1"/>
          </p:cNvSpPr>
          <p:nvPr/>
        </p:nvSpPr>
        <p:spPr>
          <a:xfrm>
            <a:off x="838200" y="3795386"/>
            <a:ext cx="7425187" cy="2670794"/>
          </a:xfrm>
          <a:prstGeom prst="rect">
            <a:avLst/>
          </a:prstGeom>
        </p:spPr>
        <p:txBody>
          <a:bodyPr vert="horz" lIns="68580" tIns="34290" rIns="68580" bIns="3429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600"/>
              </a:spcBef>
              <a:tabLst>
                <a:tab pos="3515916" algn="l"/>
                <a:tab pos="3731419" algn="l"/>
              </a:tabLst>
            </a:pPr>
            <a:r>
              <a:rPr lang="en-CA" sz="2400" b="1" dirty="0"/>
              <a:t>Broadcast: </a:t>
            </a:r>
            <a:r>
              <a:rPr lang="en-CA" sz="2400" dirty="0">
                <a:solidFill>
                  <a:srgbClr val="C00000"/>
                </a:solidFill>
              </a:rPr>
              <a:t>No</a:t>
            </a:r>
            <a:r>
              <a:rPr lang="en-CA" sz="2400" dirty="0"/>
              <a:t> broadcast address in IPv6</a:t>
            </a:r>
          </a:p>
          <a:p>
            <a:pPr>
              <a:lnSpc>
                <a:spcPct val="120000"/>
              </a:lnSpc>
              <a:spcBef>
                <a:spcPts val="600"/>
              </a:spcBef>
              <a:tabLst>
                <a:tab pos="3515916" algn="l"/>
                <a:tab pos="3731419" algn="l"/>
              </a:tabLst>
            </a:pPr>
            <a:r>
              <a:rPr lang="en-CA" sz="2400" b="1" dirty="0"/>
              <a:t>Anycast:  </a:t>
            </a:r>
            <a:r>
              <a:rPr lang="en-CA" sz="2400" dirty="0"/>
              <a:t>Any </a:t>
            </a:r>
            <a:r>
              <a:rPr lang="en-CA" sz="2400" i="1" dirty="0"/>
              <a:t>unicast</a:t>
            </a:r>
            <a:r>
              <a:rPr lang="en-CA" sz="2400" dirty="0"/>
              <a:t> address can be designated as an </a:t>
            </a:r>
            <a:r>
              <a:rPr lang="en-CA" sz="2400" i="1" dirty="0"/>
              <a:t>anycast</a:t>
            </a:r>
            <a:r>
              <a:rPr lang="en-CA" sz="2400" dirty="0"/>
              <a:t> address</a:t>
            </a:r>
          </a:p>
          <a:p>
            <a:pPr lvl="1">
              <a:lnSpc>
                <a:spcPct val="120000"/>
              </a:lnSpc>
              <a:spcBef>
                <a:spcPts val="600"/>
              </a:spcBef>
              <a:tabLst>
                <a:tab pos="3515916" algn="l"/>
                <a:tab pos="3731419" algn="l"/>
              </a:tabLst>
            </a:pPr>
            <a:r>
              <a:rPr lang="en-CA" sz="2000" dirty="0">
                <a:solidFill>
                  <a:srgbClr val="C00000"/>
                </a:solidFill>
              </a:rPr>
              <a:t>Anycast</a:t>
            </a:r>
            <a:r>
              <a:rPr lang="en-CA" sz="2000" dirty="0"/>
              <a:t>:  assigning the same IP address to several devices., generally routers, where only one in a group needs to be reached.</a:t>
            </a:r>
          </a:p>
          <a:p>
            <a:pPr lvl="1">
              <a:lnSpc>
                <a:spcPct val="120000"/>
              </a:lnSpc>
              <a:spcBef>
                <a:spcPts val="600"/>
              </a:spcBef>
              <a:tabLst>
                <a:tab pos="3515916" algn="l"/>
                <a:tab pos="3731419" algn="l"/>
              </a:tabLst>
            </a:pPr>
            <a:r>
              <a:rPr lang="en-CA" sz="2000" dirty="0">
                <a:solidFill>
                  <a:srgbClr val="C00000"/>
                </a:solidFill>
              </a:rPr>
              <a:t>What is different from multicast?: </a:t>
            </a:r>
            <a:r>
              <a:rPr lang="en-CA" sz="2000" dirty="0"/>
              <a:t>The anycast address is very similar to the multicast address, but packets will be delivered to only one random host in the group, usually the closest one, instead of the entire group. Every device with an Anycast address, will also have a unique IPv6 address where it can be reached at ( and that does not include the link-local, which every device has).</a:t>
            </a:r>
            <a:endParaRPr lang="en-US" sz="2000" b="1" dirty="0">
              <a:latin typeface="Consolas" panose="020B0609020204030204" pitchFamily="49" charset="0"/>
              <a:ea typeface="ＭＳ Ｐゴシック" pitchFamily="-108" charset="-128"/>
              <a:cs typeface="Consolas" panose="020B0609020204030204" pitchFamily="49" charset="0"/>
            </a:endParaRPr>
          </a:p>
          <a:p>
            <a:pPr marL="342900" lvl="1" indent="0">
              <a:buNone/>
              <a:tabLst>
                <a:tab pos="3515916" algn="l"/>
                <a:tab pos="3731419" algn="l"/>
              </a:tabLst>
            </a:pPr>
            <a:endParaRPr lang="en-CA" sz="1800" dirty="0"/>
          </a:p>
        </p:txBody>
      </p:sp>
      <p:pic>
        <p:nvPicPr>
          <p:cNvPr id="7" name="Picture 5" descr="underline_base">
            <a:extLst>
              <a:ext uri="{FF2B5EF4-FFF2-40B4-BE49-F238E27FC236}">
                <a16:creationId xmlns:a16="http://schemas.microsoft.com/office/drawing/2014/main" id="{53AF3562-2536-904E-B952-57CB67E286B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04" y="892780"/>
            <a:ext cx="5715423" cy="2220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DB217968-8526-4748-AFC7-4B85575D0E63}"/>
              </a:ext>
            </a:extLst>
          </p:cNvPr>
          <p:cNvSpPr txBox="1"/>
          <p:nvPr/>
        </p:nvSpPr>
        <p:spPr>
          <a:xfrm>
            <a:off x="6908800" y="1676400"/>
            <a:ext cx="1556836" cy="338554"/>
          </a:xfrm>
          <a:prstGeom prst="rect">
            <a:avLst/>
          </a:prstGeom>
          <a:noFill/>
        </p:spPr>
        <p:txBody>
          <a:bodyPr wrap="none" rtlCol="0">
            <a:spAutoFit/>
          </a:bodyPr>
          <a:lstStyle/>
          <a:p>
            <a:r>
              <a:rPr lang="en-US" sz="1600" dirty="0">
                <a:solidFill>
                  <a:srgbClr val="C00000"/>
                </a:solidFill>
              </a:rPr>
              <a:t>2</a:t>
            </a:r>
            <a:r>
              <a:rPr lang="en-US" sz="1600" dirty="0"/>
              <a:t>000=</a:t>
            </a:r>
            <a:r>
              <a:rPr lang="en-US" sz="1600" u="sng" dirty="0">
                <a:solidFill>
                  <a:srgbClr val="C00000"/>
                </a:solidFill>
              </a:rPr>
              <a:t>001</a:t>
            </a:r>
            <a:r>
              <a:rPr lang="en-US" sz="1600" dirty="0">
                <a:solidFill>
                  <a:srgbClr val="C00000"/>
                </a:solidFill>
              </a:rPr>
              <a:t>0</a:t>
            </a:r>
            <a:r>
              <a:rPr lang="en-US" sz="1600" dirty="0"/>
              <a:t>000</a:t>
            </a:r>
          </a:p>
        </p:txBody>
      </p:sp>
      <p:sp>
        <p:nvSpPr>
          <p:cNvPr id="9" name="TextBox 8">
            <a:extLst>
              <a:ext uri="{FF2B5EF4-FFF2-40B4-BE49-F238E27FC236}">
                <a16:creationId xmlns:a16="http://schemas.microsoft.com/office/drawing/2014/main" id="{54DF6FDA-D2A4-384D-A091-464FA23A0F6E}"/>
              </a:ext>
            </a:extLst>
          </p:cNvPr>
          <p:cNvSpPr txBox="1"/>
          <p:nvPr/>
        </p:nvSpPr>
        <p:spPr>
          <a:xfrm>
            <a:off x="7569200" y="1899920"/>
            <a:ext cx="356188" cy="338554"/>
          </a:xfrm>
          <a:prstGeom prst="rect">
            <a:avLst/>
          </a:prstGeom>
          <a:noFill/>
        </p:spPr>
        <p:txBody>
          <a:bodyPr wrap="none" rtlCol="0">
            <a:spAutoFit/>
          </a:bodyPr>
          <a:lstStyle/>
          <a:p>
            <a:r>
              <a:rPr lang="en-US" sz="1600" dirty="0">
                <a:solidFill>
                  <a:srgbClr val="C00000"/>
                </a:solidFill>
              </a:rPr>
              <a:t>/3</a:t>
            </a:r>
          </a:p>
        </p:txBody>
      </p:sp>
      <p:sp>
        <p:nvSpPr>
          <p:cNvPr id="10" name="TextBox 9">
            <a:extLst>
              <a:ext uri="{FF2B5EF4-FFF2-40B4-BE49-F238E27FC236}">
                <a16:creationId xmlns:a16="http://schemas.microsoft.com/office/drawing/2014/main" id="{3F2AA163-34E7-524E-8974-EA3351969477}"/>
              </a:ext>
            </a:extLst>
          </p:cNvPr>
          <p:cNvSpPr txBox="1"/>
          <p:nvPr/>
        </p:nvSpPr>
        <p:spPr>
          <a:xfrm>
            <a:off x="6878320" y="2103120"/>
            <a:ext cx="2184400" cy="338554"/>
          </a:xfrm>
          <a:prstGeom prst="rect">
            <a:avLst/>
          </a:prstGeom>
          <a:noFill/>
        </p:spPr>
        <p:txBody>
          <a:bodyPr wrap="square" rtlCol="0">
            <a:spAutoFit/>
          </a:bodyPr>
          <a:lstStyle/>
          <a:p>
            <a:r>
              <a:rPr lang="en-US" sz="1600" dirty="0">
                <a:solidFill>
                  <a:srgbClr val="C00000"/>
                </a:solidFill>
              </a:rPr>
              <a:t>FE8</a:t>
            </a:r>
            <a:r>
              <a:rPr lang="en-US" sz="1600" dirty="0"/>
              <a:t>0=</a:t>
            </a:r>
            <a:r>
              <a:rPr lang="en-US" sz="1600" u="sng" dirty="0">
                <a:solidFill>
                  <a:srgbClr val="C00000"/>
                </a:solidFill>
              </a:rPr>
              <a:t>1111111010</a:t>
            </a:r>
            <a:r>
              <a:rPr lang="en-US" sz="1600" dirty="0">
                <a:solidFill>
                  <a:srgbClr val="C00000"/>
                </a:solidFill>
              </a:rPr>
              <a:t>00</a:t>
            </a:r>
            <a:r>
              <a:rPr lang="en-US" sz="1600" dirty="0"/>
              <a:t>0</a:t>
            </a:r>
          </a:p>
        </p:txBody>
      </p:sp>
      <p:sp>
        <p:nvSpPr>
          <p:cNvPr id="14" name="TextBox 13">
            <a:extLst>
              <a:ext uri="{FF2B5EF4-FFF2-40B4-BE49-F238E27FC236}">
                <a16:creationId xmlns:a16="http://schemas.microsoft.com/office/drawing/2014/main" id="{12174336-E9BB-4F4D-B08E-299EC84E257B}"/>
              </a:ext>
            </a:extLst>
          </p:cNvPr>
          <p:cNvSpPr txBox="1"/>
          <p:nvPr/>
        </p:nvSpPr>
        <p:spPr>
          <a:xfrm>
            <a:off x="7894320" y="2326640"/>
            <a:ext cx="470000" cy="338554"/>
          </a:xfrm>
          <a:prstGeom prst="rect">
            <a:avLst/>
          </a:prstGeom>
          <a:noFill/>
        </p:spPr>
        <p:txBody>
          <a:bodyPr wrap="none" rtlCol="0">
            <a:spAutoFit/>
          </a:bodyPr>
          <a:lstStyle/>
          <a:p>
            <a:r>
              <a:rPr lang="en-US" sz="1600" dirty="0">
                <a:solidFill>
                  <a:srgbClr val="C00000"/>
                </a:solidFill>
              </a:rPr>
              <a:t>/10</a:t>
            </a:r>
          </a:p>
        </p:txBody>
      </p:sp>
      <p:sp>
        <p:nvSpPr>
          <p:cNvPr id="11" name="TextBox 10">
            <a:extLst>
              <a:ext uri="{FF2B5EF4-FFF2-40B4-BE49-F238E27FC236}">
                <a16:creationId xmlns:a16="http://schemas.microsoft.com/office/drawing/2014/main" id="{2031EF66-FF29-8E49-A254-0C209E1ED84B}"/>
              </a:ext>
            </a:extLst>
          </p:cNvPr>
          <p:cNvSpPr txBox="1"/>
          <p:nvPr/>
        </p:nvSpPr>
        <p:spPr>
          <a:xfrm>
            <a:off x="6858000" y="2560320"/>
            <a:ext cx="1866858" cy="338554"/>
          </a:xfrm>
          <a:prstGeom prst="rect">
            <a:avLst/>
          </a:prstGeom>
          <a:noFill/>
        </p:spPr>
        <p:txBody>
          <a:bodyPr wrap="none" rtlCol="0">
            <a:spAutoFit/>
          </a:bodyPr>
          <a:lstStyle/>
          <a:p>
            <a:r>
              <a:rPr lang="en-US" sz="1600" dirty="0">
                <a:solidFill>
                  <a:srgbClr val="C00000"/>
                </a:solidFill>
              </a:rPr>
              <a:t>FC</a:t>
            </a:r>
            <a:r>
              <a:rPr lang="en-US" sz="1600" dirty="0"/>
              <a:t>00=</a:t>
            </a:r>
            <a:r>
              <a:rPr lang="en-US" sz="1600" u="sng" dirty="0">
                <a:solidFill>
                  <a:srgbClr val="C00000"/>
                </a:solidFill>
              </a:rPr>
              <a:t>1111110</a:t>
            </a:r>
            <a:r>
              <a:rPr lang="en-US" sz="1600" dirty="0">
                <a:solidFill>
                  <a:srgbClr val="C00000"/>
                </a:solidFill>
              </a:rPr>
              <a:t>0</a:t>
            </a:r>
            <a:r>
              <a:rPr lang="en-US" sz="1600" dirty="0"/>
              <a:t>00</a:t>
            </a:r>
          </a:p>
        </p:txBody>
      </p:sp>
      <p:sp>
        <p:nvSpPr>
          <p:cNvPr id="16" name="TextBox 15">
            <a:extLst>
              <a:ext uri="{FF2B5EF4-FFF2-40B4-BE49-F238E27FC236}">
                <a16:creationId xmlns:a16="http://schemas.microsoft.com/office/drawing/2014/main" id="{45AF9A94-E8BE-C84F-B45D-B41CE0219603}"/>
              </a:ext>
            </a:extLst>
          </p:cNvPr>
          <p:cNvSpPr txBox="1"/>
          <p:nvPr/>
        </p:nvSpPr>
        <p:spPr>
          <a:xfrm>
            <a:off x="7741920" y="2794000"/>
            <a:ext cx="356188" cy="338554"/>
          </a:xfrm>
          <a:prstGeom prst="rect">
            <a:avLst/>
          </a:prstGeom>
          <a:noFill/>
        </p:spPr>
        <p:txBody>
          <a:bodyPr wrap="none" rtlCol="0">
            <a:spAutoFit/>
          </a:bodyPr>
          <a:lstStyle/>
          <a:p>
            <a:r>
              <a:rPr lang="en-US" sz="1600" dirty="0">
                <a:solidFill>
                  <a:srgbClr val="C00000"/>
                </a:solidFill>
              </a:rPr>
              <a:t>/7</a:t>
            </a:r>
          </a:p>
        </p:txBody>
      </p:sp>
      <p:sp>
        <p:nvSpPr>
          <p:cNvPr id="17" name="TextBox 16">
            <a:extLst>
              <a:ext uri="{FF2B5EF4-FFF2-40B4-BE49-F238E27FC236}">
                <a16:creationId xmlns:a16="http://schemas.microsoft.com/office/drawing/2014/main" id="{ABDA4778-E7E4-204E-A3B0-0A0176CF7DF3}"/>
              </a:ext>
            </a:extLst>
          </p:cNvPr>
          <p:cNvSpPr txBox="1"/>
          <p:nvPr/>
        </p:nvSpPr>
        <p:spPr>
          <a:xfrm>
            <a:off x="6918960" y="3088640"/>
            <a:ext cx="1813895" cy="338554"/>
          </a:xfrm>
          <a:prstGeom prst="rect">
            <a:avLst/>
          </a:prstGeom>
          <a:noFill/>
        </p:spPr>
        <p:txBody>
          <a:bodyPr wrap="none" rtlCol="0">
            <a:spAutoFit/>
          </a:bodyPr>
          <a:lstStyle/>
          <a:p>
            <a:r>
              <a:rPr lang="en-US" sz="1600" dirty="0">
                <a:solidFill>
                  <a:srgbClr val="C00000"/>
                </a:solidFill>
              </a:rPr>
              <a:t>FF</a:t>
            </a:r>
            <a:r>
              <a:rPr lang="en-US" sz="1600" dirty="0"/>
              <a:t>00=</a:t>
            </a:r>
            <a:r>
              <a:rPr lang="en-US" sz="1600" u="sng" dirty="0">
                <a:solidFill>
                  <a:srgbClr val="C00000"/>
                </a:solidFill>
              </a:rPr>
              <a:t>11111111</a:t>
            </a:r>
            <a:r>
              <a:rPr lang="en-US" sz="1600" dirty="0"/>
              <a:t>00</a:t>
            </a:r>
          </a:p>
        </p:txBody>
      </p:sp>
      <p:sp>
        <p:nvSpPr>
          <p:cNvPr id="18" name="TextBox 17">
            <a:extLst>
              <a:ext uri="{FF2B5EF4-FFF2-40B4-BE49-F238E27FC236}">
                <a16:creationId xmlns:a16="http://schemas.microsoft.com/office/drawing/2014/main" id="{C9BA12D7-2C81-D747-8925-31B0DFA19C7E}"/>
              </a:ext>
            </a:extLst>
          </p:cNvPr>
          <p:cNvSpPr txBox="1"/>
          <p:nvPr/>
        </p:nvSpPr>
        <p:spPr>
          <a:xfrm>
            <a:off x="7853680" y="3332480"/>
            <a:ext cx="356188" cy="338554"/>
          </a:xfrm>
          <a:prstGeom prst="rect">
            <a:avLst/>
          </a:prstGeom>
          <a:noFill/>
        </p:spPr>
        <p:txBody>
          <a:bodyPr wrap="none" rtlCol="0">
            <a:spAutoFit/>
          </a:bodyPr>
          <a:lstStyle/>
          <a:p>
            <a:r>
              <a:rPr lang="en-US" sz="1600" dirty="0">
                <a:solidFill>
                  <a:srgbClr val="C00000"/>
                </a:solidFill>
              </a:rPr>
              <a:t>/8</a:t>
            </a:r>
          </a:p>
        </p:txBody>
      </p:sp>
    </p:spTree>
    <p:extLst>
      <p:ext uri="{BB962C8B-B14F-4D97-AF65-F5344CB8AC3E}">
        <p14:creationId xmlns:p14="http://schemas.microsoft.com/office/powerpoint/2010/main" val="9928903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a:extLst>
              <a:ext uri="{FF2B5EF4-FFF2-40B4-BE49-F238E27FC236}">
                <a16:creationId xmlns:a16="http://schemas.microsoft.com/office/drawing/2014/main" id="{CB457AFD-63C1-6042-BFDB-046DF997FFAB}"/>
              </a:ext>
            </a:extLst>
          </p:cNvPr>
          <p:cNvSpPr>
            <a:spLocks noGrp="1" noChangeArrowheads="1"/>
          </p:cNvSpPr>
          <p:nvPr>
            <p:ph type="body" idx="1"/>
          </p:nvPr>
        </p:nvSpPr>
        <p:spPr>
          <a:xfrm>
            <a:off x="571500" y="1079111"/>
            <a:ext cx="7886700" cy="1642148"/>
          </a:xfrm>
        </p:spPr>
        <p:txBody>
          <a:bodyPr/>
          <a:lstStyle/>
          <a:p>
            <a:pPr>
              <a:spcBef>
                <a:spcPct val="0"/>
              </a:spcBef>
              <a:tabLst>
                <a:tab pos="1826419" algn="l"/>
              </a:tabLst>
            </a:pPr>
            <a:r>
              <a:rPr lang="en-US" altLang="en-US" dirty="0">
                <a:solidFill>
                  <a:srgbClr val="C00000"/>
                </a:solidFill>
              </a:rPr>
              <a:t>Unicast	✓</a:t>
            </a:r>
          </a:p>
          <a:p>
            <a:pPr>
              <a:spcBef>
                <a:spcPct val="0"/>
              </a:spcBef>
              <a:tabLst>
                <a:tab pos="1826419" algn="l"/>
              </a:tabLst>
            </a:pPr>
            <a:r>
              <a:rPr lang="en-US" altLang="en-US" dirty="0">
                <a:solidFill>
                  <a:srgbClr val="C00000"/>
                </a:solidFill>
              </a:rPr>
              <a:t>Broadcast 	✕</a:t>
            </a:r>
          </a:p>
          <a:p>
            <a:pPr>
              <a:spcBef>
                <a:spcPct val="0"/>
              </a:spcBef>
              <a:tabLst>
                <a:tab pos="1826419" algn="l"/>
              </a:tabLst>
            </a:pPr>
            <a:r>
              <a:rPr lang="en-US" altLang="en-US" dirty="0">
                <a:solidFill>
                  <a:srgbClr val="C00000"/>
                </a:solidFill>
              </a:rPr>
              <a:t>Multicast 	✓</a:t>
            </a:r>
          </a:p>
          <a:p>
            <a:pPr>
              <a:spcBef>
                <a:spcPct val="0"/>
              </a:spcBef>
              <a:tabLst>
                <a:tab pos="1826419" algn="l"/>
              </a:tabLst>
            </a:pPr>
            <a:r>
              <a:rPr lang="en-US" altLang="en-US" dirty="0">
                <a:solidFill>
                  <a:srgbClr val="C00000"/>
                </a:solidFill>
              </a:rPr>
              <a:t>Anycast 	✓</a:t>
            </a:r>
          </a:p>
          <a:p>
            <a:pPr>
              <a:tabLst>
                <a:tab pos="3086100" algn="l"/>
              </a:tabLst>
            </a:pPr>
            <a:endParaRPr lang="en-US" altLang="en-US" dirty="0">
              <a:solidFill>
                <a:srgbClr val="FF00FF"/>
              </a:solidFill>
            </a:endParaRPr>
          </a:p>
          <a:p>
            <a:pPr>
              <a:tabLst>
                <a:tab pos="3086100" algn="l"/>
              </a:tabLst>
            </a:pPr>
            <a:endParaRPr lang="en-US" altLang="en-US" dirty="0">
              <a:solidFill>
                <a:srgbClr val="FF00FF"/>
              </a:solidFill>
            </a:endParaRPr>
          </a:p>
          <a:p>
            <a:pPr>
              <a:tabLst>
                <a:tab pos="3086100" algn="l"/>
              </a:tabLst>
            </a:pPr>
            <a:endParaRPr lang="en-US" altLang="en-US" dirty="0">
              <a:solidFill>
                <a:srgbClr val="FF00FF"/>
              </a:solidFill>
            </a:endParaRPr>
          </a:p>
          <a:p>
            <a:pPr>
              <a:tabLst>
                <a:tab pos="3086100" algn="l"/>
              </a:tabLst>
            </a:pPr>
            <a:endParaRPr lang="en-US" altLang="en-US" dirty="0">
              <a:solidFill>
                <a:srgbClr val="FF00FF"/>
              </a:solidFill>
            </a:endParaRPr>
          </a:p>
          <a:p>
            <a:pPr>
              <a:tabLst>
                <a:tab pos="3086100" algn="l"/>
              </a:tabLst>
            </a:pPr>
            <a:endParaRPr lang="en-US" altLang="en-US" sz="1500" dirty="0"/>
          </a:p>
        </p:txBody>
      </p:sp>
      <p:sp>
        <p:nvSpPr>
          <p:cNvPr id="16388" name="Rectangle 3">
            <a:extLst>
              <a:ext uri="{FF2B5EF4-FFF2-40B4-BE49-F238E27FC236}">
                <a16:creationId xmlns:a16="http://schemas.microsoft.com/office/drawing/2014/main" id="{EBBD2CC4-A87F-A742-922C-4022551A97FC}"/>
              </a:ext>
            </a:extLst>
          </p:cNvPr>
          <p:cNvSpPr>
            <a:spLocks noGrp="1" noChangeArrowheads="1"/>
          </p:cNvSpPr>
          <p:nvPr>
            <p:ph type="title"/>
          </p:nvPr>
        </p:nvSpPr>
        <p:spPr>
          <a:xfrm>
            <a:off x="533400" y="228600"/>
            <a:ext cx="8385132" cy="585592"/>
          </a:xfrm>
        </p:spPr>
        <p:txBody>
          <a:bodyPr/>
          <a:lstStyle/>
          <a:p>
            <a:r>
              <a:rPr lang="en-US" altLang="en-US" sz="3600" dirty="0"/>
              <a:t>Delivery methods and IPv6 address types</a:t>
            </a:r>
          </a:p>
        </p:txBody>
      </p:sp>
      <p:sp>
        <p:nvSpPr>
          <p:cNvPr id="16435" name="Oval 133">
            <a:extLst>
              <a:ext uri="{FF2B5EF4-FFF2-40B4-BE49-F238E27FC236}">
                <a16:creationId xmlns:a16="http://schemas.microsoft.com/office/drawing/2014/main" id="{20663D75-8C20-9242-B85C-7162CA8E69E3}"/>
              </a:ext>
            </a:extLst>
          </p:cNvPr>
          <p:cNvSpPr>
            <a:spLocks noChangeArrowheads="1"/>
          </p:cNvSpPr>
          <p:nvPr/>
        </p:nvSpPr>
        <p:spPr bwMode="auto">
          <a:xfrm>
            <a:off x="1428750" y="3768852"/>
            <a:ext cx="228600" cy="228600"/>
          </a:xfrm>
          <a:prstGeom prst="ellipse">
            <a:avLst/>
          </a:prstGeom>
          <a:solidFill>
            <a:schemeClr va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36" name="Oval 134">
            <a:extLst>
              <a:ext uri="{FF2B5EF4-FFF2-40B4-BE49-F238E27FC236}">
                <a16:creationId xmlns:a16="http://schemas.microsoft.com/office/drawing/2014/main" id="{3571C336-C3D9-9D41-BCAA-5D2A56379B7A}"/>
              </a:ext>
            </a:extLst>
          </p:cNvPr>
          <p:cNvSpPr>
            <a:spLocks noChangeArrowheads="1"/>
          </p:cNvSpPr>
          <p:nvPr/>
        </p:nvSpPr>
        <p:spPr bwMode="auto">
          <a:xfrm>
            <a:off x="2400300" y="3197352"/>
            <a:ext cx="228600" cy="228600"/>
          </a:xfrm>
          <a:prstGeom prst="ellipse">
            <a:avLst/>
          </a:prstGeom>
          <a:solidFill>
            <a:schemeClr va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37" name="Oval 135">
            <a:extLst>
              <a:ext uri="{FF2B5EF4-FFF2-40B4-BE49-F238E27FC236}">
                <a16:creationId xmlns:a16="http://schemas.microsoft.com/office/drawing/2014/main" id="{4C3BE8F1-E0DA-7B41-B4C6-B455EDBA7A6A}"/>
              </a:ext>
            </a:extLst>
          </p:cNvPr>
          <p:cNvSpPr>
            <a:spLocks noChangeArrowheads="1"/>
          </p:cNvSpPr>
          <p:nvPr/>
        </p:nvSpPr>
        <p:spPr bwMode="auto">
          <a:xfrm>
            <a:off x="2400300" y="3483102"/>
            <a:ext cx="228600" cy="228600"/>
          </a:xfrm>
          <a:prstGeom prst="ellipse">
            <a:avLst/>
          </a:prstGeom>
          <a:solidFill>
            <a:srgbClr val="92D05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38" name="Oval 136">
            <a:extLst>
              <a:ext uri="{FF2B5EF4-FFF2-40B4-BE49-F238E27FC236}">
                <a16:creationId xmlns:a16="http://schemas.microsoft.com/office/drawing/2014/main" id="{913B70B8-0E17-674B-8798-EE849BB19B58}"/>
              </a:ext>
            </a:extLst>
          </p:cNvPr>
          <p:cNvSpPr>
            <a:spLocks noChangeArrowheads="1"/>
          </p:cNvSpPr>
          <p:nvPr/>
        </p:nvSpPr>
        <p:spPr bwMode="auto">
          <a:xfrm>
            <a:off x="2400300" y="3768852"/>
            <a:ext cx="228600" cy="228600"/>
          </a:xfrm>
          <a:prstGeom prst="ellipse">
            <a:avLst/>
          </a:prstGeom>
          <a:solidFill>
            <a:schemeClr va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39" name="Oval 137">
            <a:extLst>
              <a:ext uri="{FF2B5EF4-FFF2-40B4-BE49-F238E27FC236}">
                <a16:creationId xmlns:a16="http://schemas.microsoft.com/office/drawing/2014/main" id="{AE2CE6C5-2508-AD4B-9202-9D387D9342CA}"/>
              </a:ext>
            </a:extLst>
          </p:cNvPr>
          <p:cNvSpPr>
            <a:spLocks noChangeArrowheads="1"/>
          </p:cNvSpPr>
          <p:nvPr/>
        </p:nvSpPr>
        <p:spPr bwMode="auto">
          <a:xfrm>
            <a:off x="2400300" y="4054602"/>
            <a:ext cx="228600" cy="228600"/>
          </a:xfrm>
          <a:prstGeom prst="ellipse">
            <a:avLst/>
          </a:prstGeom>
          <a:solidFill>
            <a:schemeClr va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40" name="Oval 138">
            <a:extLst>
              <a:ext uri="{FF2B5EF4-FFF2-40B4-BE49-F238E27FC236}">
                <a16:creationId xmlns:a16="http://schemas.microsoft.com/office/drawing/2014/main" id="{FFD843F4-ECD4-724D-A98F-2058AB634544}"/>
              </a:ext>
            </a:extLst>
          </p:cNvPr>
          <p:cNvSpPr>
            <a:spLocks noChangeArrowheads="1"/>
          </p:cNvSpPr>
          <p:nvPr/>
        </p:nvSpPr>
        <p:spPr bwMode="auto">
          <a:xfrm>
            <a:off x="2400300" y="4340352"/>
            <a:ext cx="228600" cy="228600"/>
          </a:xfrm>
          <a:prstGeom prst="ellipse">
            <a:avLst/>
          </a:prstGeom>
          <a:solidFill>
            <a:schemeClr va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41" name="Line 139">
            <a:extLst>
              <a:ext uri="{FF2B5EF4-FFF2-40B4-BE49-F238E27FC236}">
                <a16:creationId xmlns:a16="http://schemas.microsoft.com/office/drawing/2014/main" id="{D8E04AE0-DC38-6C48-9C4A-D475BF99FEA1}"/>
              </a:ext>
            </a:extLst>
          </p:cNvPr>
          <p:cNvSpPr>
            <a:spLocks noChangeShapeType="1"/>
          </p:cNvSpPr>
          <p:nvPr/>
        </p:nvSpPr>
        <p:spPr bwMode="auto">
          <a:xfrm flipV="1">
            <a:off x="1657350" y="3654552"/>
            <a:ext cx="628650" cy="2286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42" name="Text Box 157">
            <a:extLst>
              <a:ext uri="{FF2B5EF4-FFF2-40B4-BE49-F238E27FC236}">
                <a16:creationId xmlns:a16="http://schemas.microsoft.com/office/drawing/2014/main" id="{C40BAFFA-72F9-0B4B-A411-059FBBB8B00B}"/>
              </a:ext>
            </a:extLst>
          </p:cNvPr>
          <p:cNvSpPr txBox="1">
            <a:spLocks noChangeArrowheads="1"/>
          </p:cNvSpPr>
          <p:nvPr/>
        </p:nvSpPr>
        <p:spPr bwMode="auto">
          <a:xfrm>
            <a:off x="1428750" y="4283202"/>
            <a:ext cx="9144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500" b="1">
                <a:solidFill>
                  <a:srgbClr val="0000FF"/>
                </a:solidFill>
                <a:latin typeface="Arial" panose="020B0604020202020204" pitchFamily="34" charset="0"/>
              </a:rPr>
              <a:t>unicast</a:t>
            </a:r>
            <a:endParaRPr lang="en-US" altLang="en-US" sz="1800"/>
          </a:p>
        </p:txBody>
      </p:sp>
      <p:sp>
        <p:nvSpPr>
          <p:cNvPr id="16423" name="Oval 142">
            <a:extLst>
              <a:ext uri="{FF2B5EF4-FFF2-40B4-BE49-F238E27FC236}">
                <a16:creationId xmlns:a16="http://schemas.microsoft.com/office/drawing/2014/main" id="{DFEA9A26-8B7A-0C48-ADCB-DD3EE9F1CA87}"/>
              </a:ext>
            </a:extLst>
          </p:cNvPr>
          <p:cNvSpPr>
            <a:spLocks noChangeArrowheads="1"/>
          </p:cNvSpPr>
          <p:nvPr/>
        </p:nvSpPr>
        <p:spPr bwMode="auto">
          <a:xfrm>
            <a:off x="3257550" y="3768981"/>
            <a:ext cx="228600" cy="228652"/>
          </a:xfrm>
          <a:prstGeom prst="ellipse">
            <a:avLst/>
          </a:prstGeom>
          <a:solidFill>
            <a:schemeClr va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24" name="Oval 143">
            <a:extLst>
              <a:ext uri="{FF2B5EF4-FFF2-40B4-BE49-F238E27FC236}">
                <a16:creationId xmlns:a16="http://schemas.microsoft.com/office/drawing/2014/main" id="{54762189-35FF-BA48-B6CE-B4DA2320F93A}"/>
              </a:ext>
            </a:extLst>
          </p:cNvPr>
          <p:cNvSpPr>
            <a:spLocks noChangeArrowheads="1"/>
          </p:cNvSpPr>
          <p:nvPr/>
        </p:nvSpPr>
        <p:spPr bwMode="auto">
          <a:xfrm>
            <a:off x="4229100" y="3197352"/>
            <a:ext cx="228600" cy="228652"/>
          </a:xfrm>
          <a:prstGeom prst="ellipse">
            <a:avLst/>
          </a:prstGeom>
          <a:solidFill>
            <a:srgbClr val="92D05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25" name="Oval 144">
            <a:extLst>
              <a:ext uri="{FF2B5EF4-FFF2-40B4-BE49-F238E27FC236}">
                <a16:creationId xmlns:a16="http://schemas.microsoft.com/office/drawing/2014/main" id="{2922CAD6-B113-414E-B39B-C52240A3ABB9}"/>
              </a:ext>
            </a:extLst>
          </p:cNvPr>
          <p:cNvSpPr>
            <a:spLocks noChangeArrowheads="1"/>
          </p:cNvSpPr>
          <p:nvPr/>
        </p:nvSpPr>
        <p:spPr bwMode="auto">
          <a:xfrm>
            <a:off x="4229100" y="3483167"/>
            <a:ext cx="228600" cy="228652"/>
          </a:xfrm>
          <a:prstGeom prst="ellipse">
            <a:avLst/>
          </a:prstGeom>
          <a:solidFill>
            <a:srgbClr val="92D05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26" name="Oval 145">
            <a:extLst>
              <a:ext uri="{FF2B5EF4-FFF2-40B4-BE49-F238E27FC236}">
                <a16:creationId xmlns:a16="http://schemas.microsoft.com/office/drawing/2014/main" id="{6567FC92-52CE-0349-BB30-90FBEC05D805}"/>
              </a:ext>
            </a:extLst>
          </p:cNvPr>
          <p:cNvSpPr>
            <a:spLocks noChangeArrowheads="1"/>
          </p:cNvSpPr>
          <p:nvPr/>
        </p:nvSpPr>
        <p:spPr bwMode="auto">
          <a:xfrm>
            <a:off x="4229100" y="3768981"/>
            <a:ext cx="228600" cy="228652"/>
          </a:xfrm>
          <a:prstGeom prst="ellipse">
            <a:avLst/>
          </a:prstGeom>
          <a:solidFill>
            <a:srgbClr val="92D05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27" name="Oval 146">
            <a:extLst>
              <a:ext uri="{FF2B5EF4-FFF2-40B4-BE49-F238E27FC236}">
                <a16:creationId xmlns:a16="http://schemas.microsoft.com/office/drawing/2014/main" id="{DC512C0D-7EC7-034F-9DED-8DC53E8B52F3}"/>
              </a:ext>
            </a:extLst>
          </p:cNvPr>
          <p:cNvSpPr>
            <a:spLocks noChangeArrowheads="1"/>
          </p:cNvSpPr>
          <p:nvPr/>
        </p:nvSpPr>
        <p:spPr bwMode="auto">
          <a:xfrm>
            <a:off x="4229100" y="4054796"/>
            <a:ext cx="228600" cy="228652"/>
          </a:xfrm>
          <a:prstGeom prst="ellipse">
            <a:avLst/>
          </a:prstGeom>
          <a:solidFill>
            <a:srgbClr val="92D05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28" name="Oval 147">
            <a:extLst>
              <a:ext uri="{FF2B5EF4-FFF2-40B4-BE49-F238E27FC236}">
                <a16:creationId xmlns:a16="http://schemas.microsoft.com/office/drawing/2014/main" id="{25DBF4BA-ADF0-EE4B-B82F-35DA0B5ACBDC}"/>
              </a:ext>
            </a:extLst>
          </p:cNvPr>
          <p:cNvSpPr>
            <a:spLocks noChangeArrowheads="1"/>
          </p:cNvSpPr>
          <p:nvPr/>
        </p:nvSpPr>
        <p:spPr bwMode="auto">
          <a:xfrm>
            <a:off x="4229100" y="4340610"/>
            <a:ext cx="228600" cy="228652"/>
          </a:xfrm>
          <a:prstGeom prst="ellipse">
            <a:avLst/>
          </a:prstGeom>
          <a:solidFill>
            <a:srgbClr val="92D05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29" name="Line 148">
            <a:extLst>
              <a:ext uri="{FF2B5EF4-FFF2-40B4-BE49-F238E27FC236}">
                <a16:creationId xmlns:a16="http://schemas.microsoft.com/office/drawing/2014/main" id="{0048039E-A639-D544-8ED0-EA7741F895D7}"/>
              </a:ext>
            </a:extLst>
          </p:cNvPr>
          <p:cNvSpPr>
            <a:spLocks noChangeShapeType="1"/>
          </p:cNvSpPr>
          <p:nvPr/>
        </p:nvSpPr>
        <p:spPr bwMode="auto">
          <a:xfrm flipV="1">
            <a:off x="3486150" y="3654655"/>
            <a:ext cx="685800" cy="22865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30" name="Line 158">
            <a:extLst>
              <a:ext uri="{FF2B5EF4-FFF2-40B4-BE49-F238E27FC236}">
                <a16:creationId xmlns:a16="http://schemas.microsoft.com/office/drawing/2014/main" id="{7E58E2C3-C573-D44B-8B9B-584E88B4A5B8}"/>
              </a:ext>
            </a:extLst>
          </p:cNvPr>
          <p:cNvSpPr>
            <a:spLocks noChangeShapeType="1"/>
          </p:cNvSpPr>
          <p:nvPr/>
        </p:nvSpPr>
        <p:spPr bwMode="auto">
          <a:xfrm flipV="1">
            <a:off x="3504010" y="3426004"/>
            <a:ext cx="667940" cy="44896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31" name="Line 160">
            <a:extLst>
              <a:ext uri="{FF2B5EF4-FFF2-40B4-BE49-F238E27FC236}">
                <a16:creationId xmlns:a16="http://schemas.microsoft.com/office/drawing/2014/main" id="{DCC25791-FCAF-B94C-B5BD-C31A90F9C186}"/>
              </a:ext>
            </a:extLst>
          </p:cNvPr>
          <p:cNvSpPr>
            <a:spLocks noChangeShapeType="1"/>
          </p:cNvSpPr>
          <p:nvPr/>
        </p:nvSpPr>
        <p:spPr bwMode="auto">
          <a:xfrm flipV="1">
            <a:off x="3486150" y="3883307"/>
            <a:ext cx="71080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32" name="Line 161">
            <a:extLst>
              <a:ext uri="{FF2B5EF4-FFF2-40B4-BE49-F238E27FC236}">
                <a16:creationId xmlns:a16="http://schemas.microsoft.com/office/drawing/2014/main" id="{FF8704BF-D9CB-3749-9C27-0B86258470DA}"/>
              </a:ext>
            </a:extLst>
          </p:cNvPr>
          <p:cNvSpPr>
            <a:spLocks noChangeShapeType="1"/>
          </p:cNvSpPr>
          <p:nvPr/>
        </p:nvSpPr>
        <p:spPr bwMode="auto">
          <a:xfrm>
            <a:off x="3486150" y="3883306"/>
            <a:ext cx="685800" cy="28581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33" name="Line 162">
            <a:extLst>
              <a:ext uri="{FF2B5EF4-FFF2-40B4-BE49-F238E27FC236}">
                <a16:creationId xmlns:a16="http://schemas.microsoft.com/office/drawing/2014/main" id="{61485B52-55A3-FA43-9F81-91942B483D49}"/>
              </a:ext>
            </a:extLst>
          </p:cNvPr>
          <p:cNvSpPr>
            <a:spLocks noChangeShapeType="1"/>
          </p:cNvSpPr>
          <p:nvPr/>
        </p:nvSpPr>
        <p:spPr bwMode="auto">
          <a:xfrm>
            <a:off x="3486150" y="3883307"/>
            <a:ext cx="685800" cy="51446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34" name="Text Box 165">
            <a:extLst>
              <a:ext uri="{FF2B5EF4-FFF2-40B4-BE49-F238E27FC236}">
                <a16:creationId xmlns:a16="http://schemas.microsoft.com/office/drawing/2014/main" id="{D4A1414D-E763-2642-B269-C2EABC94142F}"/>
              </a:ext>
            </a:extLst>
          </p:cNvPr>
          <p:cNvSpPr txBox="1">
            <a:spLocks noChangeArrowheads="1"/>
          </p:cNvSpPr>
          <p:nvPr/>
        </p:nvSpPr>
        <p:spPr bwMode="auto">
          <a:xfrm>
            <a:off x="2971800" y="4286706"/>
            <a:ext cx="11430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500" b="1">
                <a:solidFill>
                  <a:srgbClr val="0000FF"/>
                </a:solidFill>
                <a:latin typeface="Arial" panose="020B0604020202020204" pitchFamily="34" charset="0"/>
              </a:rPr>
              <a:t>broadcast</a:t>
            </a:r>
            <a:endParaRPr lang="en-US" altLang="en-US" sz="1800"/>
          </a:p>
        </p:txBody>
      </p:sp>
      <p:sp>
        <p:nvSpPr>
          <p:cNvPr id="16412" name="Freeform 87">
            <a:extLst>
              <a:ext uri="{FF2B5EF4-FFF2-40B4-BE49-F238E27FC236}">
                <a16:creationId xmlns:a16="http://schemas.microsoft.com/office/drawing/2014/main" id="{CBDE0B32-4A2E-BC4C-949C-CBB9735E3E86}"/>
              </a:ext>
            </a:extLst>
          </p:cNvPr>
          <p:cNvSpPr>
            <a:spLocks/>
          </p:cNvSpPr>
          <p:nvPr/>
        </p:nvSpPr>
        <p:spPr bwMode="auto">
          <a:xfrm>
            <a:off x="5566173" y="3606927"/>
            <a:ext cx="5953" cy="1191"/>
          </a:xfrm>
          <a:custGeom>
            <a:avLst/>
            <a:gdLst>
              <a:gd name="T0" fmla="*/ 0 w 7"/>
              <a:gd name="T1" fmla="*/ 0 h 1588"/>
              <a:gd name="T2" fmla="*/ 0 w 7"/>
              <a:gd name="T3" fmla="*/ 0 h 1588"/>
              <a:gd name="T4" fmla="*/ 0 w 7"/>
              <a:gd name="T5" fmla="*/ 0 h 1588"/>
              <a:gd name="T6" fmla="*/ 7937 w 7"/>
              <a:gd name="T7" fmla="*/ 0 h 1588"/>
              <a:gd name="T8" fmla="*/ 7937 w 7"/>
              <a:gd name="T9" fmla="*/ 0 h 1588"/>
              <a:gd name="T10" fmla="*/ 7937 w 7"/>
              <a:gd name="T11" fmla="*/ 0 h 1588"/>
              <a:gd name="T12" fmla="*/ 0 w 7"/>
              <a:gd name="T13" fmla="*/ 0 h 1588"/>
              <a:gd name="T14" fmla="*/ 0 60000 65536"/>
              <a:gd name="T15" fmla="*/ 0 60000 65536"/>
              <a:gd name="T16" fmla="*/ 0 60000 65536"/>
              <a:gd name="T17" fmla="*/ 0 60000 65536"/>
              <a:gd name="T18" fmla="*/ 0 60000 65536"/>
              <a:gd name="T19" fmla="*/ 0 60000 65536"/>
              <a:gd name="T20" fmla="*/ 0 60000 65536"/>
              <a:gd name="T21" fmla="*/ 0 w 7"/>
              <a:gd name="T22" fmla="*/ 0 h 1588"/>
              <a:gd name="T23" fmla="*/ 7 w 7"/>
              <a:gd name="T24" fmla="*/ 1588 h 1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1588">
                <a:moveTo>
                  <a:pt x="0" y="0"/>
                </a:moveTo>
                <a:lnTo>
                  <a:pt x="0" y="0"/>
                </a:lnTo>
                <a:lnTo>
                  <a:pt x="7" y="0"/>
                </a:lnTo>
                <a:lnTo>
                  <a:pt x="0" y="0"/>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413" name="Oval 150">
            <a:extLst>
              <a:ext uri="{FF2B5EF4-FFF2-40B4-BE49-F238E27FC236}">
                <a16:creationId xmlns:a16="http://schemas.microsoft.com/office/drawing/2014/main" id="{2B3C61BD-0989-1347-8805-25334E97527B}"/>
              </a:ext>
            </a:extLst>
          </p:cNvPr>
          <p:cNvSpPr>
            <a:spLocks noChangeArrowheads="1"/>
          </p:cNvSpPr>
          <p:nvPr/>
        </p:nvSpPr>
        <p:spPr bwMode="auto">
          <a:xfrm>
            <a:off x="4914900" y="3768852"/>
            <a:ext cx="228600" cy="228600"/>
          </a:xfrm>
          <a:prstGeom prst="ellipse">
            <a:avLst/>
          </a:prstGeom>
          <a:solidFill>
            <a:schemeClr va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14" name="Oval 151">
            <a:extLst>
              <a:ext uri="{FF2B5EF4-FFF2-40B4-BE49-F238E27FC236}">
                <a16:creationId xmlns:a16="http://schemas.microsoft.com/office/drawing/2014/main" id="{684B31CE-E1F3-F344-A764-BEDB6C6B7FFD}"/>
              </a:ext>
            </a:extLst>
          </p:cNvPr>
          <p:cNvSpPr>
            <a:spLocks noChangeArrowheads="1"/>
          </p:cNvSpPr>
          <p:nvPr/>
        </p:nvSpPr>
        <p:spPr bwMode="auto">
          <a:xfrm>
            <a:off x="5886450" y="3197352"/>
            <a:ext cx="228600" cy="228600"/>
          </a:xfrm>
          <a:prstGeom prst="ellipse">
            <a:avLst/>
          </a:prstGeom>
          <a:solidFill>
            <a:schemeClr va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15" name="Oval 152">
            <a:extLst>
              <a:ext uri="{FF2B5EF4-FFF2-40B4-BE49-F238E27FC236}">
                <a16:creationId xmlns:a16="http://schemas.microsoft.com/office/drawing/2014/main" id="{876F0644-7E03-8948-9EB2-9C1CAED60F24}"/>
              </a:ext>
            </a:extLst>
          </p:cNvPr>
          <p:cNvSpPr>
            <a:spLocks noChangeArrowheads="1"/>
          </p:cNvSpPr>
          <p:nvPr/>
        </p:nvSpPr>
        <p:spPr bwMode="auto">
          <a:xfrm>
            <a:off x="5886450" y="3483102"/>
            <a:ext cx="228600" cy="228600"/>
          </a:xfrm>
          <a:prstGeom prst="ellipse">
            <a:avLst/>
          </a:prstGeom>
          <a:solidFill>
            <a:srgbClr val="92D05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16" name="Oval 153">
            <a:extLst>
              <a:ext uri="{FF2B5EF4-FFF2-40B4-BE49-F238E27FC236}">
                <a16:creationId xmlns:a16="http://schemas.microsoft.com/office/drawing/2014/main" id="{4E244695-764D-1B42-9D72-5924DE788F30}"/>
              </a:ext>
            </a:extLst>
          </p:cNvPr>
          <p:cNvSpPr>
            <a:spLocks noChangeArrowheads="1"/>
          </p:cNvSpPr>
          <p:nvPr/>
        </p:nvSpPr>
        <p:spPr bwMode="auto">
          <a:xfrm>
            <a:off x="5886450" y="3768852"/>
            <a:ext cx="228600" cy="228600"/>
          </a:xfrm>
          <a:prstGeom prst="ellipse">
            <a:avLst/>
          </a:prstGeom>
          <a:solidFill>
            <a:schemeClr va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17" name="Oval 154">
            <a:extLst>
              <a:ext uri="{FF2B5EF4-FFF2-40B4-BE49-F238E27FC236}">
                <a16:creationId xmlns:a16="http://schemas.microsoft.com/office/drawing/2014/main" id="{03B592C9-04DE-BF42-9848-764D3F143AD9}"/>
              </a:ext>
            </a:extLst>
          </p:cNvPr>
          <p:cNvSpPr>
            <a:spLocks noChangeArrowheads="1"/>
          </p:cNvSpPr>
          <p:nvPr/>
        </p:nvSpPr>
        <p:spPr bwMode="auto">
          <a:xfrm>
            <a:off x="5886450" y="4054602"/>
            <a:ext cx="228600" cy="228600"/>
          </a:xfrm>
          <a:prstGeom prst="ellipse">
            <a:avLst/>
          </a:prstGeom>
          <a:solidFill>
            <a:srgbClr val="92D05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18" name="Oval 155">
            <a:extLst>
              <a:ext uri="{FF2B5EF4-FFF2-40B4-BE49-F238E27FC236}">
                <a16:creationId xmlns:a16="http://schemas.microsoft.com/office/drawing/2014/main" id="{9C4FC71C-64ED-D349-A82A-C8AD7DD47D53}"/>
              </a:ext>
            </a:extLst>
          </p:cNvPr>
          <p:cNvSpPr>
            <a:spLocks noChangeArrowheads="1"/>
          </p:cNvSpPr>
          <p:nvPr/>
        </p:nvSpPr>
        <p:spPr bwMode="auto">
          <a:xfrm>
            <a:off x="5886450" y="4340352"/>
            <a:ext cx="228600" cy="228600"/>
          </a:xfrm>
          <a:prstGeom prst="ellipse">
            <a:avLst/>
          </a:prstGeom>
          <a:solidFill>
            <a:srgbClr val="92D05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19" name="Line 156">
            <a:extLst>
              <a:ext uri="{FF2B5EF4-FFF2-40B4-BE49-F238E27FC236}">
                <a16:creationId xmlns:a16="http://schemas.microsoft.com/office/drawing/2014/main" id="{426C13FC-F435-4F40-917F-595ED21EF43D}"/>
              </a:ext>
            </a:extLst>
          </p:cNvPr>
          <p:cNvSpPr>
            <a:spLocks noChangeShapeType="1"/>
          </p:cNvSpPr>
          <p:nvPr/>
        </p:nvSpPr>
        <p:spPr bwMode="auto">
          <a:xfrm flipV="1">
            <a:off x="5143500" y="3654552"/>
            <a:ext cx="685800" cy="2286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20" name="Line 163">
            <a:extLst>
              <a:ext uri="{FF2B5EF4-FFF2-40B4-BE49-F238E27FC236}">
                <a16:creationId xmlns:a16="http://schemas.microsoft.com/office/drawing/2014/main" id="{D6ECBBF1-B02E-B742-B3D8-9E2DCE2384C4}"/>
              </a:ext>
            </a:extLst>
          </p:cNvPr>
          <p:cNvSpPr>
            <a:spLocks noChangeShapeType="1"/>
          </p:cNvSpPr>
          <p:nvPr/>
        </p:nvSpPr>
        <p:spPr bwMode="auto">
          <a:xfrm>
            <a:off x="5143500" y="3883152"/>
            <a:ext cx="685800" cy="28575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21" name="Line 164">
            <a:extLst>
              <a:ext uri="{FF2B5EF4-FFF2-40B4-BE49-F238E27FC236}">
                <a16:creationId xmlns:a16="http://schemas.microsoft.com/office/drawing/2014/main" id="{BC6BF026-9B1D-FA49-8B40-FE3401391813}"/>
              </a:ext>
            </a:extLst>
          </p:cNvPr>
          <p:cNvSpPr>
            <a:spLocks noChangeShapeType="1"/>
          </p:cNvSpPr>
          <p:nvPr/>
        </p:nvSpPr>
        <p:spPr bwMode="auto">
          <a:xfrm>
            <a:off x="5143500" y="3883152"/>
            <a:ext cx="685800" cy="51435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22" name="Text Box 166">
            <a:extLst>
              <a:ext uri="{FF2B5EF4-FFF2-40B4-BE49-F238E27FC236}">
                <a16:creationId xmlns:a16="http://schemas.microsoft.com/office/drawing/2014/main" id="{1ACE66AD-0735-B04C-90E1-F4038A1F38ED}"/>
              </a:ext>
            </a:extLst>
          </p:cNvPr>
          <p:cNvSpPr txBox="1">
            <a:spLocks noChangeArrowheads="1"/>
          </p:cNvSpPr>
          <p:nvPr/>
        </p:nvSpPr>
        <p:spPr bwMode="auto">
          <a:xfrm>
            <a:off x="4743450" y="4283202"/>
            <a:ext cx="11430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500" b="1">
                <a:solidFill>
                  <a:srgbClr val="0000FF"/>
                </a:solidFill>
                <a:latin typeface="Arial" panose="020B0604020202020204" pitchFamily="34" charset="0"/>
              </a:rPr>
              <a:t>multicast</a:t>
            </a:r>
            <a:endParaRPr lang="en-US" altLang="en-US" sz="1800"/>
          </a:p>
        </p:txBody>
      </p:sp>
      <p:sp>
        <p:nvSpPr>
          <p:cNvPr id="16401" name="Freeform 87">
            <a:extLst>
              <a:ext uri="{FF2B5EF4-FFF2-40B4-BE49-F238E27FC236}">
                <a16:creationId xmlns:a16="http://schemas.microsoft.com/office/drawing/2014/main" id="{BA4A152D-9F19-FB45-A6BB-F607CC718E87}"/>
              </a:ext>
            </a:extLst>
          </p:cNvPr>
          <p:cNvSpPr>
            <a:spLocks/>
          </p:cNvSpPr>
          <p:nvPr/>
        </p:nvSpPr>
        <p:spPr bwMode="auto">
          <a:xfrm>
            <a:off x="7166373" y="3595021"/>
            <a:ext cx="5953" cy="1191"/>
          </a:xfrm>
          <a:custGeom>
            <a:avLst/>
            <a:gdLst>
              <a:gd name="T0" fmla="*/ 0 w 7"/>
              <a:gd name="T1" fmla="*/ 0 h 1588"/>
              <a:gd name="T2" fmla="*/ 0 w 7"/>
              <a:gd name="T3" fmla="*/ 0 h 1588"/>
              <a:gd name="T4" fmla="*/ 0 w 7"/>
              <a:gd name="T5" fmla="*/ 0 h 1588"/>
              <a:gd name="T6" fmla="*/ 7937 w 7"/>
              <a:gd name="T7" fmla="*/ 0 h 1588"/>
              <a:gd name="T8" fmla="*/ 7937 w 7"/>
              <a:gd name="T9" fmla="*/ 0 h 1588"/>
              <a:gd name="T10" fmla="*/ 7937 w 7"/>
              <a:gd name="T11" fmla="*/ 0 h 1588"/>
              <a:gd name="T12" fmla="*/ 0 w 7"/>
              <a:gd name="T13" fmla="*/ 0 h 1588"/>
              <a:gd name="T14" fmla="*/ 0 60000 65536"/>
              <a:gd name="T15" fmla="*/ 0 60000 65536"/>
              <a:gd name="T16" fmla="*/ 0 60000 65536"/>
              <a:gd name="T17" fmla="*/ 0 60000 65536"/>
              <a:gd name="T18" fmla="*/ 0 60000 65536"/>
              <a:gd name="T19" fmla="*/ 0 60000 65536"/>
              <a:gd name="T20" fmla="*/ 0 60000 65536"/>
              <a:gd name="T21" fmla="*/ 0 w 7"/>
              <a:gd name="T22" fmla="*/ 0 h 1588"/>
              <a:gd name="T23" fmla="*/ 7 w 7"/>
              <a:gd name="T24" fmla="*/ 1588 h 1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1588">
                <a:moveTo>
                  <a:pt x="0" y="0"/>
                </a:moveTo>
                <a:lnTo>
                  <a:pt x="0" y="0"/>
                </a:lnTo>
                <a:lnTo>
                  <a:pt x="7" y="0"/>
                </a:lnTo>
                <a:lnTo>
                  <a:pt x="0" y="0"/>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402" name="Oval 150">
            <a:extLst>
              <a:ext uri="{FF2B5EF4-FFF2-40B4-BE49-F238E27FC236}">
                <a16:creationId xmlns:a16="http://schemas.microsoft.com/office/drawing/2014/main" id="{902E67E3-0C75-D244-8FFC-076602C9A575}"/>
              </a:ext>
            </a:extLst>
          </p:cNvPr>
          <p:cNvSpPr>
            <a:spLocks noChangeArrowheads="1"/>
          </p:cNvSpPr>
          <p:nvPr/>
        </p:nvSpPr>
        <p:spPr bwMode="auto">
          <a:xfrm>
            <a:off x="6515100" y="3756946"/>
            <a:ext cx="228600" cy="228600"/>
          </a:xfrm>
          <a:prstGeom prst="ellipse">
            <a:avLst/>
          </a:prstGeom>
          <a:solidFill>
            <a:schemeClr va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03" name="Oval 151">
            <a:extLst>
              <a:ext uri="{FF2B5EF4-FFF2-40B4-BE49-F238E27FC236}">
                <a16:creationId xmlns:a16="http://schemas.microsoft.com/office/drawing/2014/main" id="{6B7B3985-971B-2246-8503-E6B1C3E7DE69}"/>
              </a:ext>
            </a:extLst>
          </p:cNvPr>
          <p:cNvSpPr>
            <a:spLocks noChangeArrowheads="1"/>
          </p:cNvSpPr>
          <p:nvPr/>
        </p:nvSpPr>
        <p:spPr bwMode="auto">
          <a:xfrm>
            <a:off x="7486650" y="3185446"/>
            <a:ext cx="228600" cy="228600"/>
          </a:xfrm>
          <a:prstGeom prst="ellipse">
            <a:avLst/>
          </a:prstGeom>
          <a:solidFill>
            <a:schemeClr va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04" name="Oval 152">
            <a:extLst>
              <a:ext uri="{FF2B5EF4-FFF2-40B4-BE49-F238E27FC236}">
                <a16:creationId xmlns:a16="http://schemas.microsoft.com/office/drawing/2014/main" id="{1ABC298D-E5E8-314E-B139-E16FD0277A50}"/>
              </a:ext>
            </a:extLst>
          </p:cNvPr>
          <p:cNvSpPr>
            <a:spLocks noChangeArrowheads="1"/>
          </p:cNvSpPr>
          <p:nvPr/>
        </p:nvSpPr>
        <p:spPr bwMode="auto">
          <a:xfrm>
            <a:off x="7486650" y="3471196"/>
            <a:ext cx="228600" cy="228600"/>
          </a:xfrm>
          <a:prstGeom prst="ellipse">
            <a:avLst/>
          </a:prstGeom>
          <a:solidFill>
            <a:srgbClr val="92D05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05" name="Oval 153">
            <a:extLst>
              <a:ext uri="{FF2B5EF4-FFF2-40B4-BE49-F238E27FC236}">
                <a16:creationId xmlns:a16="http://schemas.microsoft.com/office/drawing/2014/main" id="{343604D7-5CC1-8F45-B905-3853FE68D667}"/>
              </a:ext>
            </a:extLst>
          </p:cNvPr>
          <p:cNvSpPr>
            <a:spLocks noChangeArrowheads="1"/>
          </p:cNvSpPr>
          <p:nvPr/>
        </p:nvSpPr>
        <p:spPr bwMode="auto">
          <a:xfrm>
            <a:off x="7486650" y="3756946"/>
            <a:ext cx="228600" cy="228600"/>
          </a:xfrm>
          <a:prstGeom prst="ellipse">
            <a:avLst/>
          </a:prstGeom>
          <a:solidFill>
            <a:schemeClr va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47" name="Oval 154">
            <a:extLst>
              <a:ext uri="{FF2B5EF4-FFF2-40B4-BE49-F238E27FC236}">
                <a16:creationId xmlns:a16="http://schemas.microsoft.com/office/drawing/2014/main" id="{E447E0E5-FBAC-9442-87AC-63EA861E1A5F}"/>
              </a:ext>
            </a:extLst>
          </p:cNvPr>
          <p:cNvSpPr>
            <a:spLocks noChangeArrowheads="1"/>
          </p:cNvSpPr>
          <p:nvPr/>
        </p:nvSpPr>
        <p:spPr bwMode="auto">
          <a:xfrm>
            <a:off x="7486650" y="4042696"/>
            <a:ext cx="228600" cy="228600"/>
          </a:xfrm>
          <a:prstGeom prst="ellipse">
            <a:avLst/>
          </a:prstGeom>
          <a:solidFill>
            <a:schemeClr val="accent6">
              <a:lumMod val="40000"/>
              <a:lumOff val="60000"/>
            </a:schemeClr>
          </a:solidFill>
          <a:ln w="9525">
            <a:solidFill>
              <a:schemeClr val="tx1"/>
            </a:solidFill>
            <a:round/>
            <a:headEnd/>
            <a:tailEnd/>
          </a:ln>
          <a:effectLst/>
        </p:spPr>
        <p:txBody>
          <a:bodyPr wrap="none" anchor="ctr"/>
          <a:lstStyle/>
          <a:p>
            <a:pPr>
              <a:defRPr/>
            </a:pPr>
            <a:endParaRPr lang="en-US"/>
          </a:p>
        </p:txBody>
      </p:sp>
      <p:sp>
        <p:nvSpPr>
          <p:cNvPr id="48" name="Oval 155">
            <a:extLst>
              <a:ext uri="{FF2B5EF4-FFF2-40B4-BE49-F238E27FC236}">
                <a16:creationId xmlns:a16="http://schemas.microsoft.com/office/drawing/2014/main" id="{CF7D7E96-3EE7-2443-91F7-5561B090D02F}"/>
              </a:ext>
            </a:extLst>
          </p:cNvPr>
          <p:cNvSpPr>
            <a:spLocks noChangeArrowheads="1"/>
          </p:cNvSpPr>
          <p:nvPr/>
        </p:nvSpPr>
        <p:spPr bwMode="auto">
          <a:xfrm>
            <a:off x="7486650" y="4328446"/>
            <a:ext cx="228600" cy="228600"/>
          </a:xfrm>
          <a:prstGeom prst="ellipse">
            <a:avLst/>
          </a:prstGeom>
          <a:solidFill>
            <a:schemeClr val="accent6">
              <a:lumMod val="40000"/>
              <a:lumOff val="60000"/>
            </a:schemeClr>
          </a:solidFill>
          <a:ln w="9525">
            <a:solidFill>
              <a:schemeClr val="tx1"/>
            </a:solidFill>
            <a:round/>
            <a:headEnd/>
            <a:tailEnd/>
          </a:ln>
          <a:effectLst/>
        </p:spPr>
        <p:txBody>
          <a:bodyPr wrap="none" anchor="ctr"/>
          <a:lstStyle/>
          <a:p>
            <a:pPr>
              <a:defRPr/>
            </a:pPr>
            <a:endParaRPr lang="en-US"/>
          </a:p>
        </p:txBody>
      </p:sp>
      <p:sp>
        <p:nvSpPr>
          <p:cNvPr id="16408" name="Line 156">
            <a:extLst>
              <a:ext uri="{FF2B5EF4-FFF2-40B4-BE49-F238E27FC236}">
                <a16:creationId xmlns:a16="http://schemas.microsoft.com/office/drawing/2014/main" id="{1C94D224-B3F2-CA42-87D0-D837731A7A4D}"/>
              </a:ext>
            </a:extLst>
          </p:cNvPr>
          <p:cNvSpPr>
            <a:spLocks noChangeShapeType="1"/>
          </p:cNvSpPr>
          <p:nvPr/>
        </p:nvSpPr>
        <p:spPr bwMode="auto">
          <a:xfrm flipV="1">
            <a:off x="6743700" y="3642646"/>
            <a:ext cx="685800" cy="2286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09" name="Line 163">
            <a:extLst>
              <a:ext uri="{FF2B5EF4-FFF2-40B4-BE49-F238E27FC236}">
                <a16:creationId xmlns:a16="http://schemas.microsoft.com/office/drawing/2014/main" id="{9D9947DB-94BE-2345-A827-0C366300F7EC}"/>
              </a:ext>
            </a:extLst>
          </p:cNvPr>
          <p:cNvSpPr>
            <a:spLocks noChangeShapeType="1"/>
          </p:cNvSpPr>
          <p:nvPr/>
        </p:nvSpPr>
        <p:spPr bwMode="auto">
          <a:xfrm>
            <a:off x="6743700" y="3871246"/>
            <a:ext cx="685800" cy="285750"/>
          </a:xfrm>
          <a:prstGeom prst="line">
            <a:avLst/>
          </a:prstGeom>
          <a:noFill/>
          <a:ln w="28575">
            <a:solidFill>
              <a:schemeClr val="tx1"/>
            </a:solidFill>
            <a:prstDash val="sys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10" name="Line 164">
            <a:extLst>
              <a:ext uri="{FF2B5EF4-FFF2-40B4-BE49-F238E27FC236}">
                <a16:creationId xmlns:a16="http://schemas.microsoft.com/office/drawing/2014/main" id="{72924F93-67AE-D344-BBE9-FD9B81484E34}"/>
              </a:ext>
            </a:extLst>
          </p:cNvPr>
          <p:cNvSpPr>
            <a:spLocks noChangeShapeType="1"/>
          </p:cNvSpPr>
          <p:nvPr/>
        </p:nvSpPr>
        <p:spPr bwMode="auto">
          <a:xfrm>
            <a:off x="6743700" y="3871246"/>
            <a:ext cx="685800" cy="514350"/>
          </a:xfrm>
          <a:prstGeom prst="line">
            <a:avLst/>
          </a:prstGeom>
          <a:noFill/>
          <a:ln w="28575">
            <a:solidFill>
              <a:schemeClr val="tx1"/>
            </a:solidFill>
            <a:prstDash val="sys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11" name="Text Box 166">
            <a:extLst>
              <a:ext uri="{FF2B5EF4-FFF2-40B4-BE49-F238E27FC236}">
                <a16:creationId xmlns:a16="http://schemas.microsoft.com/office/drawing/2014/main" id="{AFF97D9E-80AF-0D4B-A27A-2F4E7A624DAC}"/>
              </a:ext>
            </a:extLst>
          </p:cNvPr>
          <p:cNvSpPr txBox="1">
            <a:spLocks noChangeArrowheads="1"/>
          </p:cNvSpPr>
          <p:nvPr/>
        </p:nvSpPr>
        <p:spPr bwMode="auto">
          <a:xfrm>
            <a:off x="6457950" y="4271296"/>
            <a:ext cx="11430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500" b="1">
                <a:solidFill>
                  <a:srgbClr val="0000FF"/>
                </a:solidFill>
                <a:latin typeface="Arial" panose="020B0604020202020204" pitchFamily="34" charset="0"/>
              </a:rPr>
              <a:t>anycast</a:t>
            </a:r>
            <a:endParaRPr lang="en-US" altLang="en-US" sz="1800"/>
          </a:p>
        </p:txBody>
      </p:sp>
      <p:sp>
        <p:nvSpPr>
          <p:cNvPr id="16393" name="Right Brace 50">
            <a:extLst>
              <a:ext uri="{FF2B5EF4-FFF2-40B4-BE49-F238E27FC236}">
                <a16:creationId xmlns:a16="http://schemas.microsoft.com/office/drawing/2014/main" id="{75C48CBA-F553-B540-9CBC-362C34A483E6}"/>
              </a:ext>
            </a:extLst>
          </p:cNvPr>
          <p:cNvSpPr>
            <a:spLocks/>
          </p:cNvSpPr>
          <p:nvPr/>
        </p:nvSpPr>
        <p:spPr bwMode="auto">
          <a:xfrm rot="5400000">
            <a:off x="1914525" y="4270104"/>
            <a:ext cx="171450" cy="1143000"/>
          </a:xfrm>
          <a:prstGeom prst="rightBrace">
            <a:avLst>
              <a:gd name="adj1" fmla="val 8333"/>
              <a:gd name="adj2" fmla="val 50000"/>
            </a:avLst>
          </a:prstGeom>
          <a:noFill/>
          <a:ln w="9525" algn="ctr">
            <a:solidFill>
              <a:schemeClr val="tx1"/>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52" name="TextBox 51">
            <a:extLst>
              <a:ext uri="{FF2B5EF4-FFF2-40B4-BE49-F238E27FC236}">
                <a16:creationId xmlns:a16="http://schemas.microsoft.com/office/drawing/2014/main" id="{681AA07D-AE54-1343-BE2E-2A3436D0B8A8}"/>
              </a:ext>
            </a:extLst>
          </p:cNvPr>
          <p:cNvSpPr txBox="1"/>
          <p:nvPr/>
        </p:nvSpPr>
        <p:spPr>
          <a:xfrm>
            <a:off x="1257300" y="4984480"/>
            <a:ext cx="1485900" cy="646331"/>
          </a:xfrm>
          <a:prstGeom prst="rect">
            <a:avLst/>
          </a:prstGeom>
          <a:noFill/>
        </p:spPr>
        <p:txBody>
          <a:bodyPr>
            <a:spAutoFit/>
          </a:bodyPr>
          <a:lstStyle/>
          <a:p>
            <a:pPr algn="ctr" fontAlgn="t"/>
            <a:r>
              <a:rPr lang="en-US" sz="1200" dirty="0"/>
              <a:t>2000::/3</a:t>
            </a:r>
            <a:br>
              <a:rPr lang="en-US" sz="1200" dirty="0"/>
            </a:br>
            <a:r>
              <a:rPr lang="en-US" sz="1200" dirty="0"/>
              <a:t>FE80::/10 </a:t>
            </a:r>
            <a:br>
              <a:rPr lang="en-US" sz="1200" dirty="0"/>
            </a:br>
            <a:r>
              <a:rPr lang="en-US" sz="1200" dirty="0">
                <a:latin typeface="Consolas" panose="020B0609020204030204" pitchFamily="49" charset="0"/>
                <a:cs typeface="Consolas" panose="020B0609020204030204" pitchFamily="49" charset="0"/>
              </a:rPr>
              <a:t>FC00::/7</a:t>
            </a:r>
          </a:p>
        </p:txBody>
      </p:sp>
      <p:sp>
        <p:nvSpPr>
          <p:cNvPr id="16395" name="Right Brace 52">
            <a:extLst>
              <a:ext uri="{FF2B5EF4-FFF2-40B4-BE49-F238E27FC236}">
                <a16:creationId xmlns:a16="http://schemas.microsoft.com/office/drawing/2014/main" id="{33D451BE-A36A-464B-BE77-D97F3636F9E8}"/>
              </a:ext>
            </a:extLst>
          </p:cNvPr>
          <p:cNvSpPr>
            <a:spLocks/>
          </p:cNvSpPr>
          <p:nvPr/>
        </p:nvSpPr>
        <p:spPr bwMode="auto">
          <a:xfrm rot="5400000">
            <a:off x="3657600" y="4070079"/>
            <a:ext cx="171450" cy="1543050"/>
          </a:xfrm>
          <a:prstGeom prst="rightBrace">
            <a:avLst>
              <a:gd name="adj1" fmla="val 8333"/>
              <a:gd name="adj2" fmla="val 50000"/>
            </a:avLst>
          </a:prstGeom>
          <a:noFill/>
          <a:ln w="9525" algn="ctr">
            <a:solidFill>
              <a:schemeClr val="tx1"/>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54" name="TextBox 53">
            <a:extLst>
              <a:ext uri="{FF2B5EF4-FFF2-40B4-BE49-F238E27FC236}">
                <a16:creationId xmlns:a16="http://schemas.microsoft.com/office/drawing/2014/main" id="{A7177E01-82BA-714C-9037-8FFE9420E25E}"/>
              </a:ext>
            </a:extLst>
          </p:cNvPr>
          <p:cNvSpPr txBox="1"/>
          <p:nvPr/>
        </p:nvSpPr>
        <p:spPr>
          <a:xfrm>
            <a:off x="2993231" y="4998767"/>
            <a:ext cx="1485900" cy="276999"/>
          </a:xfrm>
          <a:prstGeom prst="rect">
            <a:avLst/>
          </a:prstGeom>
          <a:noFill/>
        </p:spPr>
        <p:txBody>
          <a:bodyPr>
            <a:spAutoFit/>
          </a:bodyPr>
          <a:lstStyle/>
          <a:p>
            <a:pPr algn="ctr">
              <a:defRPr/>
            </a:pPr>
            <a:r>
              <a:rPr lang="en-US" sz="1200" dirty="0"/>
              <a:t>No broadcast</a:t>
            </a:r>
          </a:p>
        </p:txBody>
      </p:sp>
      <p:sp>
        <p:nvSpPr>
          <p:cNvPr id="16397" name="Right Brace 54">
            <a:extLst>
              <a:ext uri="{FF2B5EF4-FFF2-40B4-BE49-F238E27FC236}">
                <a16:creationId xmlns:a16="http://schemas.microsoft.com/office/drawing/2014/main" id="{EE03B84A-71F0-2F4F-B025-E5D759728EE5}"/>
              </a:ext>
            </a:extLst>
          </p:cNvPr>
          <p:cNvSpPr>
            <a:spLocks/>
          </p:cNvSpPr>
          <p:nvPr/>
        </p:nvSpPr>
        <p:spPr bwMode="auto">
          <a:xfrm rot="5400000">
            <a:off x="5343525" y="4270104"/>
            <a:ext cx="171450" cy="1143000"/>
          </a:xfrm>
          <a:prstGeom prst="rightBrace">
            <a:avLst>
              <a:gd name="adj1" fmla="val 8333"/>
              <a:gd name="adj2" fmla="val 50000"/>
            </a:avLst>
          </a:prstGeom>
          <a:noFill/>
          <a:ln w="9525" algn="ctr">
            <a:solidFill>
              <a:schemeClr val="tx1"/>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56" name="TextBox 55">
            <a:extLst>
              <a:ext uri="{FF2B5EF4-FFF2-40B4-BE49-F238E27FC236}">
                <a16:creationId xmlns:a16="http://schemas.microsoft.com/office/drawing/2014/main" id="{BFCB9CC2-750B-AF47-BE7A-658BFEFE5DB9}"/>
              </a:ext>
            </a:extLst>
          </p:cNvPr>
          <p:cNvSpPr txBox="1"/>
          <p:nvPr/>
        </p:nvSpPr>
        <p:spPr>
          <a:xfrm>
            <a:off x="4686300" y="4984480"/>
            <a:ext cx="1485900" cy="276999"/>
          </a:xfrm>
          <a:prstGeom prst="rect">
            <a:avLst/>
          </a:prstGeom>
          <a:noFill/>
        </p:spPr>
        <p:txBody>
          <a:bodyPr>
            <a:spAutoFit/>
          </a:bodyPr>
          <a:lstStyle/>
          <a:p>
            <a:pPr algn="ctr" fontAlgn="t"/>
            <a:r>
              <a:rPr lang="en-US" sz="1200" dirty="0"/>
              <a:t>FF00::/8</a:t>
            </a:r>
            <a:endParaRPr lang="en-CA" sz="1200" dirty="0"/>
          </a:p>
        </p:txBody>
      </p:sp>
      <p:sp>
        <p:nvSpPr>
          <p:cNvPr id="16399" name="Right Brace 56">
            <a:extLst>
              <a:ext uri="{FF2B5EF4-FFF2-40B4-BE49-F238E27FC236}">
                <a16:creationId xmlns:a16="http://schemas.microsoft.com/office/drawing/2014/main" id="{4CA104D5-790B-5F4F-960A-3FCB97569C61}"/>
              </a:ext>
            </a:extLst>
          </p:cNvPr>
          <p:cNvSpPr>
            <a:spLocks/>
          </p:cNvSpPr>
          <p:nvPr/>
        </p:nvSpPr>
        <p:spPr bwMode="auto">
          <a:xfrm rot="5400000">
            <a:off x="7058025" y="4270104"/>
            <a:ext cx="171450" cy="1143000"/>
          </a:xfrm>
          <a:prstGeom prst="rightBrace">
            <a:avLst>
              <a:gd name="adj1" fmla="val 8333"/>
              <a:gd name="adj2" fmla="val 50000"/>
            </a:avLst>
          </a:prstGeom>
          <a:noFill/>
          <a:ln w="9525" algn="ctr">
            <a:solidFill>
              <a:schemeClr val="tx1"/>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58" name="TextBox 57">
            <a:extLst>
              <a:ext uri="{FF2B5EF4-FFF2-40B4-BE49-F238E27FC236}">
                <a16:creationId xmlns:a16="http://schemas.microsoft.com/office/drawing/2014/main" id="{8C794B03-A31E-834D-AD52-802304E5F9BC}"/>
              </a:ext>
            </a:extLst>
          </p:cNvPr>
          <p:cNvSpPr txBox="1"/>
          <p:nvPr/>
        </p:nvSpPr>
        <p:spPr>
          <a:xfrm>
            <a:off x="6450806" y="4984480"/>
            <a:ext cx="1514475" cy="646331"/>
          </a:xfrm>
          <a:prstGeom prst="rect">
            <a:avLst/>
          </a:prstGeom>
          <a:noFill/>
        </p:spPr>
        <p:txBody>
          <a:bodyPr wrap="square">
            <a:spAutoFit/>
          </a:bodyPr>
          <a:lstStyle/>
          <a:p>
            <a:pPr>
              <a:defRPr/>
            </a:pPr>
            <a:r>
              <a:rPr lang="en-US" sz="1200" dirty="0">
                <a:latin typeface="Calibri" panose="020F0502020204030204" pitchFamily="34" charset="0"/>
                <a:cs typeface="Calibri" panose="020F0502020204030204" pitchFamily="34" charset="0"/>
              </a:rPr>
              <a:t>Any unicast address can be designated as anycast address</a:t>
            </a:r>
          </a:p>
        </p:txBody>
      </p:sp>
      <p:sp>
        <p:nvSpPr>
          <p:cNvPr id="3" name="Slide Number Placeholder 2">
            <a:extLst>
              <a:ext uri="{FF2B5EF4-FFF2-40B4-BE49-F238E27FC236}">
                <a16:creationId xmlns:a16="http://schemas.microsoft.com/office/drawing/2014/main" id="{A4E68720-9F8D-2447-B20B-05D8F593B117}"/>
              </a:ext>
            </a:extLst>
          </p:cNvPr>
          <p:cNvSpPr>
            <a:spLocks noGrp="1"/>
          </p:cNvSpPr>
          <p:nvPr>
            <p:ph type="sldNum" sz="quarter" idx="12"/>
          </p:nvPr>
        </p:nvSpPr>
        <p:spPr>
          <a:xfrm>
            <a:off x="7993856" y="6251501"/>
            <a:ext cx="928688" cy="273844"/>
          </a:xfrm>
        </p:spPr>
        <p:txBody>
          <a:bodyPr/>
          <a:lstStyle/>
          <a:p>
            <a:fld id="{6DDFBD2C-A080-5A4B-B075-F8D248F9258F}" type="slidenum">
              <a:rPr lang="en-US" smtClean="0"/>
              <a:t>65</a:t>
            </a:fld>
            <a:endParaRPr lang="en-US" dirty="0"/>
          </a:p>
        </p:txBody>
      </p:sp>
      <p:pic>
        <p:nvPicPr>
          <p:cNvPr id="55" name="Picture 5" descr="underline_base">
            <a:extLst>
              <a:ext uri="{FF2B5EF4-FFF2-40B4-BE49-F238E27FC236}">
                <a16:creationId xmlns:a16="http://schemas.microsoft.com/office/drawing/2014/main" id="{7006FBDA-5458-A44D-B3D4-8735FF681760}"/>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803232"/>
            <a:ext cx="7886700" cy="1252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71605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40CFF2-060A-824A-945C-4908B9986D43}"/>
              </a:ext>
            </a:extLst>
          </p:cNvPr>
          <p:cNvSpPr>
            <a:spLocks noGrp="1"/>
          </p:cNvSpPr>
          <p:nvPr>
            <p:ph idx="1"/>
          </p:nvPr>
        </p:nvSpPr>
        <p:spPr>
          <a:xfrm>
            <a:off x="225469" y="1175618"/>
            <a:ext cx="8727509" cy="1232302"/>
          </a:xfrm>
        </p:spPr>
        <p:txBody>
          <a:bodyPr/>
          <a:lstStyle/>
          <a:p>
            <a:pPr marL="0" indent="0">
              <a:buNone/>
            </a:pPr>
            <a:r>
              <a:rPr lang="en-US" dirty="0"/>
              <a:t>All currently assigned global routing prefixes are taken from </a:t>
            </a:r>
            <a:r>
              <a:rPr lang="en-US" dirty="0">
                <a:solidFill>
                  <a:srgbClr val="C00000"/>
                </a:solidFill>
              </a:rPr>
              <a:t>2000::/3 prefix</a:t>
            </a:r>
            <a:r>
              <a:rPr lang="en-US" dirty="0"/>
              <a:t> up to </a:t>
            </a:r>
            <a:r>
              <a:rPr lang="en-US" dirty="0">
                <a:solidFill>
                  <a:srgbClr val="C00000"/>
                </a:solidFill>
              </a:rPr>
              <a:t>/12 </a:t>
            </a:r>
            <a:r>
              <a:rPr lang="en-US" dirty="0"/>
              <a:t>and are required to have 64bit interface IDs (usually EUI format of MAC address)</a:t>
            </a:r>
          </a:p>
        </p:txBody>
      </p:sp>
      <p:sp>
        <p:nvSpPr>
          <p:cNvPr id="36866" name="Title 4"/>
          <p:cNvSpPr>
            <a:spLocks noGrp="1"/>
          </p:cNvSpPr>
          <p:nvPr>
            <p:ph type="title"/>
          </p:nvPr>
        </p:nvSpPr>
        <p:spPr>
          <a:xfrm>
            <a:off x="225469" y="228600"/>
            <a:ext cx="8617906" cy="665841"/>
          </a:xfrm>
        </p:spPr>
        <p:txBody>
          <a:bodyPr/>
          <a:lstStyle/>
          <a:p>
            <a:r>
              <a:rPr lang="en-US" sz="3600" dirty="0">
                <a:ea typeface="ＭＳ Ｐゴシック" pitchFamily="34" charset="-128"/>
              </a:rPr>
              <a:t>Currently available global unicast addresses</a:t>
            </a:r>
          </a:p>
        </p:txBody>
      </p:sp>
      <p:sp>
        <p:nvSpPr>
          <p:cNvPr id="2" name="Slide Number Placeholder 1">
            <a:extLst>
              <a:ext uri="{FF2B5EF4-FFF2-40B4-BE49-F238E27FC236}">
                <a16:creationId xmlns:a16="http://schemas.microsoft.com/office/drawing/2014/main" id="{FE38FE59-D097-9D49-AF16-6509C2EDAF73}"/>
              </a:ext>
            </a:extLst>
          </p:cNvPr>
          <p:cNvSpPr>
            <a:spLocks noGrp="1"/>
          </p:cNvSpPr>
          <p:nvPr>
            <p:ph type="sldNum" sz="quarter" idx="12"/>
          </p:nvPr>
        </p:nvSpPr>
        <p:spPr/>
        <p:txBody>
          <a:bodyPr/>
          <a:lstStyle/>
          <a:p>
            <a:fld id="{6DDFBD2C-A080-5A4B-B075-F8D248F9258F}" type="slidenum">
              <a:rPr lang="en-US" smtClean="0"/>
              <a:t>66</a:t>
            </a:fld>
            <a:endParaRPr lang="en-US"/>
          </a:p>
        </p:txBody>
      </p:sp>
      <p:pic>
        <p:nvPicPr>
          <p:cNvPr id="9" name="Picture 4">
            <a:extLst>
              <a:ext uri="{FF2B5EF4-FFF2-40B4-BE49-F238E27FC236}">
                <a16:creationId xmlns:a16="http://schemas.microsoft.com/office/drawing/2014/main" id="{733934CE-6212-9742-ACCC-C86CE980FC58}"/>
              </a:ext>
            </a:extLst>
          </p:cNvPr>
          <p:cNvPicPr>
            <a:picLocks noChangeAspect="1"/>
          </p:cNvPicPr>
          <p:nvPr/>
        </p:nvPicPr>
        <p:blipFill>
          <a:blip r:embed="rId3"/>
          <a:srcRect/>
          <a:stretch>
            <a:fillRect/>
          </a:stretch>
        </p:blipFill>
        <p:spPr bwMode="auto">
          <a:xfrm>
            <a:off x="1998066" y="2607857"/>
            <a:ext cx="6697655" cy="2955886"/>
          </a:xfrm>
          <a:prstGeom prst="rect">
            <a:avLst/>
          </a:prstGeom>
          <a:noFill/>
          <a:ln w="9525">
            <a:noFill/>
            <a:miter lim="800000"/>
            <a:headEnd/>
            <a:tailEnd/>
          </a:ln>
        </p:spPr>
      </p:pic>
      <p:sp>
        <p:nvSpPr>
          <p:cNvPr id="10" name="Rectangle 9">
            <a:extLst>
              <a:ext uri="{FF2B5EF4-FFF2-40B4-BE49-F238E27FC236}">
                <a16:creationId xmlns:a16="http://schemas.microsoft.com/office/drawing/2014/main" id="{C2F13038-C7DC-7F4B-AFAD-78D7F5953B68}"/>
              </a:ext>
            </a:extLst>
          </p:cNvPr>
          <p:cNvSpPr/>
          <p:nvPr/>
        </p:nvSpPr>
        <p:spPr>
          <a:xfrm>
            <a:off x="6467355" y="3991097"/>
            <a:ext cx="980954" cy="31452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solidFill>
                  <a:schemeClr val="tx1"/>
                </a:solidFill>
              </a:rPr>
              <a:t>2400::/12</a:t>
            </a:r>
          </a:p>
        </p:txBody>
      </p:sp>
      <p:sp>
        <p:nvSpPr>
          <p:cNvPr id="13" name="Rectangle 12">
            <a:extLst>
              <a:ext uri="{FF2B5EF4-FFF2-40B4-BE49-F238E27FC236}">
                <a16:creationId xmlns:a16="http://schemas.microsoft.com/office/drawing/2014/main" id="{7B21DB5E-CE8B-C544-ADC3-D089D6C62187}"/>
              </a:ext>
            </a:extLst>
          </p:cNvPr>
          <p:cNvSpPr/>
          <p:nvPr/>
        </p:nvSpPr>
        <p:spPr>
          <a:xfrm>
            <a:off x="4645789" y="3836285"/>
            <a:ext cx="980954" cy="31452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solidFill>
                  <a:schemeClr val="tx1"/>
                </a:solidFill>
              </a:rPr>
              <a:t>2C00::/12</a:t>
            </a:r>
          </a:p>
        </p:txBody>
      </p:sp>
      <p:sp>
        <p:nvSpPr>
          <p:cNvPr id="14" name="Rectangle 13">
            <a:extLst>
              <a:ext uri="{FF2B5EF4-FFF2-40B4-BE49-F238E27FC236}">
                <a16:creationId xmlns:a16="http://schemas.microsoft.com/office/drawing/2014/main" id="{8BD6FDBF-7EC5-7641-8E2A-8F8447941DEB}"/>
              </a:ext>
            </a:extLst>
          </p:cNvPr>
          <p:cNvSpPr/>
          <p:nvPr/>
        </p:nvSpPr>
        <p:spPr>
          <a:xfrm>
            <a:off x="5124691" y="2934907"/>
            <a:ext cx="980954" cy="31452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solidFill>
                  <a:schemeClr val="tx1"/>
                </a:solidFill>
              </a:rPr>
              <a:t>2A00::/12</a:t>
            </a:r>
          </a:p>
        </p:txBody>
      </p:sp>
      <p:sp>
        <p:nvSpPr>
          <p:cNvPr id="15" name="Rectangle 14">
            <a:extLst>
              <a:ext uri="{FF2B5EF4-FFF2-40B4-BE49-F238E27FC236}">
                <a16:creationId xmlns:a16="http://schemas.microsoft.com/office/drawing/2014/main" id="{2565FCD8-008C-EF47-846B-350A54001FD2}"/>
              </a:ext>
            </a:extLst>
          </p:cNvPr>
          <p:cNvSpPr/>
          <p:nvPr/>
        </p:nvSpPr>
        <p:spPr>
          <a:xfrm>
            <a:off x="2831458" y="3150485"/>
            <a:ext cx="980954" cy="31452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solidFill>
                  <a:schemeClr val="tx1"/>
                </a:solidFill>
              </a:rPr>
              <a:t>2600::/12</a:t>
            </a:r>
          </a:p>
        </p:txBody>
      </p:sp>
      <p:sp>
        <p:nvSpPr>
          <p:cNvPr id="16" name="Rectangle 15">
            <a:extLst>
              <a:ext uri="{FF2B5EF4-FFF2-40B4-BE49-F238E27FC236}">
                <a16:creationId xmlns:a16="http://schemas.microsoft.com/office/drawing/2014/main" id="{9E7B40B5-24E5-8342-985B-008473D28D88}"/>
              </a:ext>
            </a:extLst>
          </p:cNvPr>
          <p:cNvSpPr/>
          <p:nvPr/>
        </p:nvSpPr>
        <p:spPr>
          <a:xfrm>
            <a:off x="3553429" y="4428041"/>
            <a:ext cx="980954" cy="31452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solidFill>
                  <a:schemeClr val="tx1"/>
                </a:solidFill>
              </a:rPr>
              <a:t>2800::/12</a:t>
            </a:r>
          </a:p>
        </p:txBody>
      </p:sp>
      <p:sp>
        <p:nvSpPr>
          <p:cNvPr id="17" name="Rectangle 16">
            <a:extLst>
              <a:ext uri="{FF2B5EF4-FFF2-40B4-BE49-F238E27FC236}">
                <a16:creationId xmlns:a16="http://schemas.microsoft.com/office/drawing/2014/main" id="{6C8F3476-30ED-1A4C-9AEB-C6A49B821DD9}"/>
              </a:ext>
            </a:extLst>
          </p:cNvPr>
          <p:cNvSpPr/>
          <p:nvPr/>
        </p:nvSpPr>
        <p:spPr>
          <a:xfrm>
            <a:off x="4976246" y="5478718"/>
            <a:ext cx="1235598" cy="41045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00" dirty="0">
                <a:solidFill>
                  <a:schemeClr val="tx1"/>
                </a:solidFill>
              </a:rPr>
              <a:t>2000::/3</a:t>
            </a:r>
          </a:p>
        </p:txBody>
      </p:sp>
      <p:sp>
        <p:nvSpPr>
          <p:cNvPr id="5" name="Rectangle 4">
            <a:extLst>
              <a:ext uri="{FF2B5EF4-FFF2-40B4-BE49-F238E27FC236}">
                <a16:creationId xmlns:a16="http://schemas.microsoft.com/office/drawing/2014/main" id="{190BD016-8386-C34B-B881-70FD72E61746}"/>
              </a:ext>
            </a:extLst>
          </p:cNvPr>
          <p:cNvSpPr/>
          <p:nvPr/>
        </p:nvSpPr>
        <p:spPr>
          <a:xfrm>
            <a:off x="1415005" y="4807111"/>
            <a:ext cx="2343874" cy="7118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89DEBAC-A422-0B4B-AC79-E10786DFE942}"/>
              </a:ext>
            </a:extLst>
          </p:cNvPr>
          <p:cNvSpPr/>
          <p:nvPr/>
        </p:nvSpPr>
        <p:spPr>
          <a:xfrm>
            <a:off x="1378993" y="2463713"/>
            <a:ext cx="7573985" cy="229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40370" y="4482286"/>
            <a:ext cx="2469038" cy="1077218"/>
          </a:xfrm>
          <a:prstGeom prst="rect">
            <a:avLst/>
          </a:prstGeom>
          <a:noFill/>
          <a:ln>
            <a:solidFill>
              <a:schemeClr val="tx1"/>
            </a:solidFill>
          </a:ln>
        </p:spPr>
        <p:txBody>
          <a:bodyPr wrap="square">
            <a:spAutoFit/>
          </a:bodyPr>
          <a:lstStyle/>
          <a:p>
            <a:pPr>
              <a:defRPr/>
            </a:pPr>
            <a:r>
              <a:rPr lang="en-US" sz="1600" b="1" dirty="0">
                <a:latin typeface="+mj-lt"/>
              </a:rPr>
              <a:t>Note:</a:t>
            </a:r>
            <a:br>
              <a:rPr lang="en-US" sz="1600" dirty="0">
                <a:latin typeface="+mj-lt"/>
              </a:rPr>
            </a:br>
            <a:r>
              <a:rPr lang="en-US" sz="1600" dirty="0">
                <a:latin typeface="+mj-lt"/>
              </a:rPr>
              <a:t>Several additional smaller blocks (longer prefixes) have also been assigned. </a:t>
            </a:r>
          </a:p>
        </p:txBody>
      </p:sp>
      <p:sp>
        <p:nvSpPr>
          <p:cNvPr id="21" name="Rectangle 20">
            <a:extLst>
              <a:ext uri="{FF2B5EF4-FFF2-40B4-BE49-F238E27FC236}">
                <a16:creationId xmlns:a16="http://schemas.microsoft.com/office/drawing/2014/main" id="{B868AA34-D6BC-CC45-A16F-024E8C275165}"/>
              </a:ext>
            </a:extLst>
          </p:cNvPr>
          <p:cNvSpPr/>
          <p:nvPr/>
        </p:nvSpPr>
        <p:spPr>
          <a:xfrm>
            <a:off x="8314151" y="2541495"/>
            <a:ext cx="689013" cy="3078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5" descr="underline_base">
            <a:extLst>
              <a:ext uri="{FF2B5EF4-FFF2-40B4-BE49-F238E27FC236}">
                <a16:creationId xmlns:a16="http://schemas.microsoft.com/office/drawing/2014/main" id="{6EAD8369-91B8-2D45-A93D-AC7F0763894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625" y="855333"/>
            <a:ext cx="8013526" cy="1706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9DC3DA2B-B9F0-824C-BDBE-94700B638B49}"/>
              </a:ext>
            </a:extLst>
          </p:cNvPr>
          <p:cNvSpPr txBox="1"/>
          <p:nvPr/>
        </p:nvSpPr>
        <p:spPr>
          <a:xfrm>
            <a:off x="680720" y="2997200"/>
            <a:ext cx="2163541" cy="584775"/>
          </a:xfrm>
          <a:prstGeom prst="rect">
            <a:avLst/>
          </a:prstGeom>
          <a:noFill/>
        </p:spPr>
        <p:txBody>
          <a:bodyPr wrap="none" rtlCol="0">
            <a:spAutoFit/>
          </a:bodyPr>
          <a:lstStyle/>
          <a:p>
            <a:r>
              <a:rPr lang="en-US" sz="1600" dirty="0"/>
              <a:t>2600::/12</a:t>
            </a:r>
          </a:p>
          <a:p>
            <a:r>
              <a:rPr lang="en-US" sz="1600" u="sng" dirty="0"/>
              <a:t>001001100000</a:t>
            </a:r>
            <a:r>
              <a:rPr lang="en-US" sz="1600" dirty="0"/>
              <a:t>00::/12</a:t>
            </a:r>
          </a:p>
        </p:txBody>
      </p:sp>
      <p:sp>
        <p:nvSpPr>
          <p:cNvPr id="24" name="TextBox 23">
            <a:extLst>
              <a:ext uri="{FF2B5EF4-FFF2-40B4-BE49-F238E27FC236}">
                <a16:creationId xmlns:a16="http://schemas.microsoft.com/office/drawing/2014/main" id="{D8201402-9205-AF4E-8703-3B3175FAA30C}"/>
              </a:ext>
            </a:extLst>
          </p:cNvPr>
          <p:cNvSpPr txBox="1"/>
          <p:nvPr/>
        </p:nvSpPr>
        <p:spPr>
          <a:xfrm>
            <a:off x="6126480" y="2733040"/>
            <a:ext cx="2178802" cy="584775"/>
          </a:xfrm>
          <a:prstGeom prst="rect">
            <a:avLst/>
          </a:prstGeom>
          <a:noFill/>
        </p:spPr>
        <p:txBody>
          <a:bodyPr wrap="none" rtlCol="0">
            <a:spAutoFit/>
          </a:bodyPr>
          <a:lstStyle/>
          <a:p>
            <a:r>
              <a:rPr lang="en-US" sz="1600" dirty="0"/>
              <a:t>2A00::/12</a:t>
            </a:r>
          </a:p>
          <a:p>
            <a:r>
              <a:rPr lang="en-US" sz="1600" u="sng" dirty="0"/>
              <a:t>001010100000</a:t>
            </a:r>
            <a:r>
              <a:rPr lang="en-US" sz="1600" dirty="0"/>
              <a:t>00::/12</a:t>
            </a:r>
          </a:p>
        </p:txBody>
      </p:sp>
      <p:sp>
        <p:nvSpPr>
          <p:cNvPr id="7" name="Rectangle 6">
            <a:extLst>
              <a:ext uri="{FF2B5EF4-FFF2-40B4-BE49-F238E27FC236}">
                <a16:creationId xmlns:a16="http://schemas.microsoft.com/office/drawing/2014/main" id="{BD822823-7EBD-054E-93D5-277A09020AEA}"/>
              </a:ext>
            </a:extLst>
          </p:cNvPr>
          <p:cNvSpPr/>
          <p:nvPr/>
        </p:nvSpPr>
        <p:spPr bwMode="auto">
          <a:xfrm>
            <a:off x="2042160" y="4185920"/>
            <a:ext cx="1412240" cy="7010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8D3025D6-7932-ED4A-83FA-A60F96743A6A}"/>
              </a:ext>
            </a:extLst>
          </p:cNvPr>
          <p:cNvSpPr txBox="1"/>
          <p:nvPr/>
        </p:nvSpPr>
        <p:spPr>
          <a:xfrm>
            <a:off x="3332480" y="4765040"/>
            <a:ext cx="2178802" cy="584775"/>
          </a:xfrm>
          <a:prstGeom prst="rect">
            <a:avLst/>
          </a:prstGeom>
          <a:noFill/>
        </p:spPr>
        <p:txBody>
          <a:bodyPr wrap="none" rtlCol="0">
            <a:spAutoFit/>
          </a:bodyPr>
          <a:lstStyle/>
          <a:p>
            <a:r>
              <a:rPr lang="en-US" sz="1600" dirty="0"/>
              <a:t>2800::/12</a:t>
            </a:r>
          </a:p>
          <a:p>
            <a:r>
              <a:rPr lang="en-US" sz="1600" u="sng" dirty="0"/>
              <a:t>001010000000</a:t>
            </a:r>
            <a:r>
              <a:rPr lang="en-US" sz="1600" dirty="0"/>
              <a:t>00::/12</a:t>
            </a:r>
          </a:p>
        </p:txBody>
      </p:sp>
      <p:sp>
        <p:nvSpPr>
          <p:cNvPr id="25" name="TextBox 24">
            <a:extLst>
              <a:ext uri="{FF2B5EF4-FFF2-40B4-BE49-F238E27FC236}">
                <a16:creationId xmlns:a16="http://schemas.microsoft.com/office/drawing/2014/main" id="{F166A4A6-9192-AB43-A8AA-BD5D7F1F79DA}"/>
              </a:ext>
            </a:extLst>
          </p:cNvPr>
          <p:cNvSpPr txBox="1"/>
          <p:nvPr/>
        </p:nvSpPr>
        <p:spPr>
          <a:xfrm>
            <a:off x="6400800" y="4368800"/>
            <a:ext cx="2064989" cy="584775"/>
          </a:xfrm>
          <a:prstGeom prst="rect">
            <a:avLst/>
          </a:prstGeom>
          <a:noFill/>
        </p:spPr>
        <p:txBody>
          <a:bodyPr wrap="none" rtlCol="0">
            <a:spAutoFit/>
          </a:bodyPr>
          <a:lstStyle/>
          <a:p>
            <a:r>
              <a:rPr lang="en-US" sz="1600" dirty="0"/>
              <a:t>2400::/12</a:t>
            </a:r>
          </a:p>
          <a:p>
            <a:r>
              <a:rPr lang="en-US" sz="1600" u="sng" dirty="0"/>
              <a:t>00100100000</a:t>
            </a:r>
            <a:r>
              <a:rPr lang="en-US" sz="1600" dirty="0"/>
              <a:t>00::/12</a:t>
            </a:r>
          </a:p>
        </p:txBody>
      </p:sp>
      <p:sp>
        <p:nvSpPr>
          <p:cNvPr id="11" name="TextBox 10">
            <a:extLst>
              <a:ext uri="{FF2B5EF4-FFF2-40B4-BE49-F238E27FC236}">
                <a16:creationId xmlns:a16="http://schemas.microsoft.com/office/drawing/2014/main" id="{27D41D77-C3C9-7646-98C0-167DD3A34DA7}"/>
              </a:ext>
            </a:extLst>
          </p:cNvPr>
          <p:cNvSpPr txBox="1"/>
          <p:nvPr/>
        </p:nvSpPr>
        <p:spPr>
          <a:xfrm>
            <a:off x="2194210" y="5954111"/>
            <a:ext cx="6378669" cy="584775"/>
          </a:xfrm>
          <a:prstGeom prst="rect">
            <a:avLst/>
          </a:prstGeom>
          <a:noFill/>
        </p:spPr>
        <p:txBody>
          <a:bodyPr wrap="none" rtlCol="0">
            <a:spAutoFit/>
          </a:bodyPr>
          <a:lstStyle/>
          <a:p>
            <a:r>
              <a:rPr lang="en-US" sz="1600" dirty="0"/>
              <a:t>Range of Global unicast IPv6 addresses is 2000 to 3FFF (prefix /12)</a:t>
            </a:r>
          </a:p>
          <a:p>
            <a:r>
              <a:rPr lang="en-US" sz="1600" dirty="0">
                <a:solidFill>
                  <a:srgbClr val="C00000"/>
                </a:solidFill>
              </a:rPr>
              <a:t>i.e., </a:t>
            </a:r>
            <a:r>
              <a:rPr lang="en-US" sz="1600" u="sng" dirty="0">
                <a:solidFill>
                  <a:srgbClr val="C00000"/>
                </a:solidFill>
              </a:rPr>
              <a:t>001</a:t>
            </a:r>
            <a:r>
              <a:rPr lang="en-US" sz="1600" u="sng" dirty="0"/>
              <a:t>0000000000000</a:t>
            </a:r>
            <a:r>
              <a:rPr lang="en-US" sz="1600" dirty="0"/>
              <a:t> lowest to </a:t>
            </a:r>
            <a:r>
              <a:rPr lang="en-US" sz="1600" dirty="0">
                <a:solidFill>
                  <a:srgbClr val="C00000"/>
                </a:solidFill>
              </a:rPr>
              <a:t>001</a:t>
            </a:r>
            <a:r>
              <a:rPr lang="en-US" sz="1600" dirty="0"/>
              <a:t>1111111111 highest</a:t>
            </a:r>
          </a:p>
        </p:txBody>
      </p:sp>
    </p:spTree>
    <p:extLst>
      <p:ext uri="{BB962C8B-B14F-4D97-AF65-F5344CB8AC3E}">
        <p14:creationId xmlns:p14="http://schemas.microsoft.com/office/powerpoint/2010/main" val="4168378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5"/>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6"/>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4"/>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13"/>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200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15" grpId="0" animBg="1"/>
      <p:bldP spid="16" grpId="0" animBg="1"/>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533399" y="228600"/>
            <a:ext cx="8322501" cy="610644"/>
          </a:xfrm>
        </p:spPr>
        <p:txBody>
          <a:bodyPr/>
          <a:lstStyle/>
          <a:p>
            <a:r>
              <a:rPr lang="en-US">
                <a:ea typeface="ＭＳ Ｐゴシック" pitchFamily="34" charset="-128"/>
              </a:rPr>
              <a:t>Reserved IPv6 addresses (selection)</a:t>
            </a:r>
            <a:endParaRPr lang="en-US" dirty="0">
              <a:ea typeface="ＭＳ Ｐゴシック" pitchFamily="34" charset="-128"/>
            </a:endParaRPr>
          </a:p>
        </p:txBody>
      </p:sp>
      <p:graphicFrame>
        <p:nvGraphicFramePr>
          <p:cNvPr id="4" name="Table 3"/>
          <p:cNvGraphicFramePr>
            <a:graphicFrameLocks noGrp="1"/>
          </p:cNvGraphicFramePr>
          <p:nvPr/>
        </p:nvGraphicFramePr>
        <p:xfrm>
          <a:off x="770579" y="1902361"/>
          <a:ext cx="7600950" cy="3366094"/>
        </p:xfrm>
        <a:graphic>
          <a:graphicData uri="http://schemas.openxmlformats.org/drawingml/2006/table">
            <a:tbl>
              <a:tblPr firstRow="1" firstCol="1">
                <a:tableStyleId>{9DCAF9ED-07DC-4A11-8D7F-57B35C25682E}</a:tableStyleId>
              </a:tblPr>
              <a:tblGrid>
                <a:gridCol w="3113979">
                  <a:extLst>
                    <a:ext uri="{9D8B030D-6E8A-4147-A177-3AD203B41FA5}">
                      <a16:colId xmlns:a16="http://schemas.microsoft.com/office/drawing/2014/main" val="20000"/>
                    </a:ext>
                  </a:extLst>
                </a:gridCol>
                <a:gridCol w="2082674">
                  <a:extLst>
                    <a:ext uri="{9D8B030D-6E8A-4147-A177-3AD203B41FA5}">
                      <a16:colId xmlns:a16="http://schemas.microsoft.com/office/drawing/2014/main" val="20001"/>
                    </a:ext>
                  </a:extLst>
                </a:gridCol>
                <a:gridCol w="2404297">
                  <a:extLst>
                    <a:ext uri="{9D8B030D-6E8A-4147-A177-3AD203B41FA5}">
                      <a16:colId xmlns:a16="http://schemas.microsoft.com/office/drawing/2014/main" val="20002"/>
                    </a:ext>
                  </a:extLst>
                </a:gridCol>
              </a:tblGrid>
              <a:tr h="389914">
                <a:tc>
                  <a:txBody>
                    <a:bodyPr/>
                    <a:lstStyle/>
                    <a:p>
                      <a:endParaRPr lang="en-US" sz="1400" dirty="0"/>
                    </a:p>
                  </a:txBody>
                  <a:tcPr marL="68580" marR="68580" marT="34290" marB="34290">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endParaRPr lang="en-US" sz="1400" dirty="0">
                        <a:latin typeface="Courier New" pitchFamily="49" charset="0"/>
                        <a:cs typeface="Courier New" pitchFamily="49" charset="0"/>
                      </a:endParaRPr>
                    </a:p>
                  </a:txBody>
                  <a:tcPr marL="68580" marR="68580" marT="34290" marB="34290">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r>
                        <a:rPr lang="en-US" sz="1400" baseline="0" dirty="0"/>
                        <a:t>CIDR notation</a:t>
                      </a:r>
                      <a:endParaRPr lang="en-US" sz="1400" dirty="0">
                        <a:latin typeface="Courier New" pitchFamily="49" charset="0"/>
                        <a:cs typeface="Courier New" pitchFamily="49" charset="0"/>
                      </a:endParaRPr>
                    </a:p>
                  </a:txBody>
                  <a:tcPr marL="68580" marR="68580" marT="34290" marB="34290">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10000"/>
                  </a:ext>
                </a:extLst>
              </a:tr>
              <a:tr h="853596">
                <a:tc>
                  <a:txBody>
                    <a:bodyPr/>
                    <a:lstStyle/>
                    <a:p>
                      <a:r>
                        <a:rPr lang="en-US" sz="1400" dirty="0"/>
                        <a:t>Unspecified</a:t>
                      </a:r>
                      <a:br>
                        <a:rPr lang="en-US" sz="1400" dirty="0"/>
                      </a:br>
                      <a:r>
                        <a:rPr lang="en-US" sz="1100" dirty="0"/>
                        <a:t>(not assigned, indicates absence of an address)</a:t>
                      </a:r>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kern="1200" dirty="0">
                          <a:solidFill>
                            <a:schemeClr val="dk1"/>
                          </a:solidFill>
                          <a:latin typeface="+mj-lt"/>
                          <a:ea typeface="+mn-ea"/>
                          <a:cs typeface="+mn-cs"/>
                        </a:rPr>
                        <a:t>All zeros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US" sz="1400" kern="1200" dirty="0">
                          <a:solidFill>
                            <a:schemeClr val="dk1"/>
                          </a:solidFill>
                          <a:latin typeface="Consolas" panose="020B0609020204030204" pitchFamily="49" charset="0"/>
                          <a:ea typeface="+mn-ea"/>
                          <a:cs typeface="Consolas" panose="020B0609020204030204" pitchFamily="49" charset="0"/>
                        </a:rPr>
                        <a:t>::/128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84985">
                <a:tc>
                  <a:txBody>
                    <a:bodyPr/>
                    <a:lstStyle/>
                    <a:p>
                      <a:r>
                        <a:rPr lang="en-US" sz="1400" dirty="0"/>
                        <a:t>Loopback</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kern="1200" dirty="0">
                          <a:solidFill>
                            <a:schemeClr val="dk1"/>
                          </a:solidFill>
                          <a:latin typeface="+mj-lt"/>
                          <a:ea typeface="+mn-ea"/>
                          <a:cs typeface="+mn-cs"/>
                        </a:rPr>
                        <a:t>Last bit is one, all other bits zero</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Consolas" panose="020B0609020204030204" pitchFamily="49" charset="0"/>
                          <a:cs typeface="Consolas" panose="020B0609020204030204" pitchFamily="49" charset="0"/>
                        </a:rPr>
                        <a:t>::1/128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84985">
                <a:tc>
                  <a:txBody>
                    <a:bodyPr/>
                    <a:lstStyle/>
                    <a:p>
                      <a:r>
                        <a:rPr lang="en-US" sz="1400" dirty="0"/>
                        <a:t>Router(s) on the local subnet </a:t>
                      </a:r>
                      <a:br>
                        <a:rPr lang="en-US" sz="1400" dirty="0"/>
                      </a:br>
                      <a:r>
                        <a:rPr lang="en-US" sz="1400" b="0" dirty="0"/>
                        <a:t>(anycast address)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kern="1200" dirty="0">
                          <a:solidFill>
                            <a:schemeClr val="dk1"/>
                          </a:solidFill>
                          <a:latin typeface="+mj-lt"/>
                          <a:ea typeface="+mn-ea"/>
                          <a:cs typeface="+mn-cs"/>
                        </a:rPr>
                        <a:t>Interface identifier set to all zeros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latin typeface="Calibri" panose="020F0502020204030204" pitchFamily="34" charset="0"/>
                          <a:cs typeface="Calibri" panose="020F0502020204030204" pitchFamily="34" charset="0"/>
                        </a:rPr>
                        <a:t>Example:</a:t>
                      </a:r>
                      <a:br>
                        <a:rPr lang="en-US" sz="1400" dirty="0">
                          <a:latin typeface="Courier New" pitchFamily="49" charset="0"/>
                          <a:cs typeface="Courier New" pitchFamily="49" charset="0"/>
                        </a:rPr>
                      </a:br>
                      <a:r>
                        <a:rPr lang="en-US" sz="1400" kern="1200" dirty="0">
                          <a:solidFill>
                            <a:schemeClr val="dk1"/>
                          </a:solidFill>
                          <a:latin typeface="Consolas" panose="020B0609020204030204" pitchFamily="49" charset="0"/>
                          <a:ea typeface="+mn-ea"/>
                          <a:cs typeface="Consolas" panose="020B0609020204030204" pitchFamily="49" charset="0"/>
                        </a:rPr>
                        <a:t>2607:f2c0:92c7::/48 </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0526022"/>
                  </a:ext>
                </a:extLst>
              </a:tr>
              <a:tr h="752614">
                <a:tc>
                  <a:txBody>
                    <a:bodyPr/>
                    <a:lstStyle/>
                    <a:p>
                      <a:r>
                        <a:rPr lang="en-US" sz="1400" b="0" dirty="0"/>
                        <a:t>Reserved for anycast addresses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kern="1200" dirty="0">
                          <a:solidFill>
                            <a:schemeClr val="dk1"/>
                          </a:solidFill>
                          <a:latin typeface="+mj-lt"/>
                          <a:ea typeface="+mn-ea"/>
                          <a:cs typeface="+mn-cs"/>
                        </a:rPr>
                        <a:t>Largest 128 addresses on a subnet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kern="1200" dirty="0">
                        <a:solidFill>
                          <a:schemeClr val="dk1"/>
                        </a:solidFill>
                        <a:latin typeface="Consolas" panose="020B0609020204030204" pitchFamily="49" charset="0"/>
                        <a:ea typeface="+mn-ea"/>
                        <a:cs typeface="Consolas" panose="020B0609020204030204" pitchFamily="49"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4866127"/>
                  </a:ext>
                </a:extLst>
              </a:tr>
            </a:tbl>
          </a:graphicData>
        </a:graphic>
      </p:graphicFrame>
      <p:sp>
        <p:nvSpPr>
          <p:cNvPr id="2" name="Slide Number Placeholder 1">
            <a:extLst>
              <a:ext uri="{FF2B5EF4-FFF2-40B4-BE49-F238E27FC236}">
                <a16:creationId xmlns:a16="http://schemas.microsoft.com/office/drawing/2014/main" id="{8BCDC6A4-5366-B848-B5CA-521E992C3730}"/>
              </a:ext>
            </a:extLst>
          </p:cNvPr>
          <p:cNvSpPr>
            <a:spLocks noGrp="1"/>
          </p:cNvSpPr>
          <p:nvPr>
            <p:ph type="sldNum" sz="quarter" idx="12"/>
          </p:nvPr>
        </p:nvSpPr>
        <p:spPr/>
        <p:txBody>
          <a:bodyPr/>
          <a:lstStyle/>
          <a:p>
            <a:fld id="{6DDFBD2C-A080-5A4B-B075-F8D248F9258F}" type="slidenum">
              <a:rPr lang="en-US" smtClean="0"/>
              <a:t>67</a:t>
            </a:fld>
            <a:endParaRPr lang="en-US"/>
          </a:p>
        </p:txBody>
      </p:sp>
      <p:pic>
        <p:nvPicPr>
          <p:cNvPr id="6" name="Picture 5" descr="underline_base">
            <a:extLst>
              <a:ext uri="{FF2B5EF4-FFF2-40B4-BE49-F238E27FC236}">
                <a16:creationId xmlns:a16="http://schemas.microsoft.com/office/drawing/2014/main" id="{24B894D4-7CA4-AD4F-8904-ECA90868E21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04" y="892780"/>
            <a:ext cx="8322501" cy="1218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8779138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2"/>
          <p:cNvGraphicFramePr>
            <a:graphicFrameLocks noChangeAspect="1"/>
          </p:cNvGraphicFramePr>
          <p:nvPr/>
        </p:nvGraphicFramePr>
        <p:xfrm>
          <a:off x="857419" y="1199410"/>
          <a:ext cx="7910513" cy="2971800"/>
        </p:xfrm>
        <a:graphic>
          <a:graphicData uri="http://schemas.openxmlformats.org/presentationml/2006/ole">
            <mc:AlternateContent xmlns:mc="http://schemas.openxmlformats.org/markup-compatibility/2006">
              <mc:Choice xmlns:v="urn:schemas-microsoft-com:vml" Requires="v">
                <p:oleObj spid="_x0000_s121915" name="Visio" r:id="rId4" imgW="8866271" imgH="3608550" progId="Visio.Drawing.11">
                  <p:embed/>
                </p:oleObj>
              </mc:Choice>
              <mc:Fallback>
                <p:oleObj name="Visio" r:id="rId4" imgW="8866271" imgH="3608550" progId="Visio.Drawing.11">
                  <p:embed/>
                  <p:pic>
                    <p:nvPicPr>
                      <p:cNvPr id="409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419" y="1199410"/>
                        <a:ext cx="7910513" cy="2971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099" name="Rectangle 2"/>
          <p:cNvSpPr>
            <a:spLocks noGrp="1" noChangeArrowheads="1"/>
          </p:cNvSpPr>
          <p:nvPr>
            <p:ph type="title"/>
          </p:nvPr>
        </p:nvSpPr>
        <p:spPr>
          <a:xfrm>
            <a:off x="533400" y="228600"/>
            <a:ext cx="7896616" cy="748430"/>
          </a:xfrm>
        </p:spPr>
        <p:txBody>
          <a:bodyPr>
            <a:normAutofit fontScale="90000"/>
          </a:bodyPr>
          <a:lstStyle/>
          <a:p>
            <a:pPr>
              <a:tabLst>
                <a:tab pos="7659291" algn="r"/>
              </a:tabLst>
            </a:pPr>
            <a:r>
              <a:rPr lang="en-US" dirty="0">
                <a:ea typeface="ＭＳ Ｐゴシック" pitchFamily="34" charset="-128"/>
              </a:rPr>
              <a:t>Global unicast address 	</a:t>
            </a:r>
            <a:r>
              <a:rPr lang="en-US" dirty="0">
                <a:solidFill>
                  <a:srgbClr val="C00000"/>
                </a:solidFill>
                <a:ea typeface="ＭＳ Ｐゴシック" pitchFamily="34" charset="-128"/>
              </a:rPr>
              <a:t>(</a:t>
            </a:r>
            <a:r>
              <a:rPr lang="en-US" dirty="0">
                <a:solidFill>
                  <a:srgbClr val="C00000"/>
                </a:solidFill>
                <a:latin typeface="Consolas" panose="020B0609020204030204" pitchFamily="49" charset="0"/>
                <a:cs typeface="Consolas" panose="020B0609020204030204" pitchFamily="49" charset="0"/>
              </a:rPr>
              <a:t>2000::/3</a:t>
            </a:r>
            <a:r>
              <a:rPr lang="en-US" dirty="0">
                <a:solidFill>
                  <a:srgbClr val="C00000"/>
                </a:solidFill>
                <a:ea typeface="ＭＳ Ｐゴシック" pitchFamily="34" charset="-128"/>
              </a:rPr>
              <a:t>)</a:t>
            </a:r>
            <a:endParaRPr lang="en-US" b="0" dirty="0">
              <a:solidFill>
                <a:srgbClr val="C00000"/>
              </a:solidFill>
              <a:ea typeface="ＭＳ Ｐゴシック" pitchFamily="34" charset="-128"/>
            </a:endParaRPr>
          </a:p>
        </p:txBody>
      </p:sp>
      <p:sp>
        <p:nvSpPr>
          <p:cNvPr id="2" name="Slide Number Placeholder 1">
            <a:extLst>
              <a:ext uri="{FF2B5EF4-FFF2-40B4-BE49-F238E27FC236}">
                <a16:creationId xmlns:a16="http://schemas.microsoft.com/office/drawing/2014/main" id="{2A2BB4FB-BE9F-FC4C-8C4A-1FEF06E3742B}"/>
              </a:ext>
            </a:extLst>
          </p:cNvPr>
          <p:cNvSpPr>
            <a:spLocks noGrp="1"/>
          </p:cNvSpPr>
          <p:nvPr>
            <p:ph type="sldNum" sz="quarter" idx="12"/>
          </p:nvPr>
        </p:nvSpPr>
        <p:spPr/>
        <p:txBody>
          <a:bodyPr/>
          <a:lstStyle/>
          <a:p>
            <a:fld id="{6DDFBD2C-A080-5A4B-B075-F8D248F9258F}" type="slidenum">
              <a:rPr lang="en-US" smtClean="0"/>
              <a:t>68</a:t>
            </a:fld>
            <a:endParaRPr lang="en-US"/>
          </a:p>
        </p:txBody>
      </p:sp>
      <p:pic>
        <p:nvPicPr>
          <p:cNvPr id="6" name="Picture 5" descr="underline_base">
            <a:extLst>
              <a:ext uri="{FF2B5EF4-FFF2-40B4-BE49-F238E27FC236}">
                <a16:creationId xmlns:a16="http://schemas.microsoft.com/office/drawing/2014/main" id="{4EAA5EA3-D6EC-5145-9F06-F1D196DEA8B5}"/>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901" y="948162"/>
            <a:ext cx="8196198" cy="1917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00" name="Rectangle 3"/>
          <p:cNvSpPr>
            <a:spLocks noGrp="1" noChangeArrowheads="1"/>
          </p:cNvSpPr>
          <p:nvPr>
            <p:ph type="body" idx="1"/>
          </p:nvPr>
        </p:nvSpPr>
        <p:spPr>
          <a:xfrm>
            <a:off x="554277" y="2457450"/>
            <a:ext cx="8342333" cy="4171950"/>
          </a:xfrm>
        </p:spPr>
        <p:txBody>
          <a:bodyPr>
            <a:normAutofit fontScale="85000" lnSpcReduction="20000"/>
          </a:bodyPr>
          <a:lstStyle/>
          <a:p>
            <a:pPr>
              <a:tabLst>
                <a:tab pos="3515916" algn="l"/>
                <a:tab pos="3731419" algn="l"/>
              </a:tabLst>
            </a:pPr>
            <a:r>
              <a:rPr lang="en-US" sz="3000" dirty="0">
                <a:ea typeface="ＭＳ Ｐゴシック" pitchFamily="34" charset="-128"/>
              </a:rPr>
              <a:t>Global routing prefix</a:t>
            </a:r>
            <a:endParaRPr lang="en-US" sz="3000" dirty="0">
              <a:ea typeface="ＭＳ Ｐゴシック" pitchFamily="34" charset="-128"/>
              <a:sym typeface="Wingdings" pitchFamily="2" charset="2"/>
            </a:endParaRPr>
          </a:p>
          <a:p>
            <a:pPr lvl="1">
              <a:lnSpc>
                <a:spcPct val="120000"/>
              </a:lnSpc>
              <a:spcBef>
                <a:spcPts val="600"/>
              </a:spcBef>
              <a:buFont typeface="Wingdings" pitchFamily="2" charset="2"/>
              <a:buChar char="à"/>
              <a:tabLst>
                <a:tab pos="3515916" algn="l"/>
                <a:tab pos="3731419" algn="l"/>
              </a:tabLst>
            </a:pPr>
            <a:r>
              <a:rPr lang="en-US" sz="2600" dirty="0">
                <a:ea typeface="ＭＳ Ｐゴシック" pitchFamily="34" charset="-128"/>
                <a:sym typeface="Wingdings" pitchFamily="2" charset="2"/>
              </a:rPr>
              <a:t>is allocated from an internet service provider (ISP) or registry (RIR)</a:t>
            </a:r>
          </a:p>
          <a:p>
            <a:pPr lvl="1">
              <a:lnSpc>
                <a:spcPct val="120000"/>
              </a:lnSpc>
              <a:spcBef>
                <a:spcPts val="600"/>
              </a:spcBef>
              <a:buFont typeface="Wingdings" pitchFamily="2" charset="2"/>
              <a:buChar char="à"/>
              <a:tabLst>
                <a:tab pos="3515916" algn="l"/>
                <a:tab pos="3731419" algn="l"/>
              </a:tabLst>
            </a:pPr>
            <a:r>
              <a:rPr lang="en-US" sz="2600" dirty="0">
                <a:ea typeface="ＭＳ Ｐゴシック" pitchFamily="34" charset="-128"/>
                <a:sym typeface="Wingdings" pitchFamily="2" charset="2"/>
              </a:rPr>
              <a:t>typically, 32 ≤ N ≤ 64</a:t>
            </a:r>
            <a:endParaRPr lang="en-US" dirty="0">
              <a:ea typeface="ＭＳ Ｐゴシック" pitchFamily="34" charset="-128"/>
              <a:sym typeface="Wingdings" pitchFamily="2" charset="2"/>
            </a:endParaRPr>
          </a:p>
          <a:p>
            <a:pPr>
              <a:lnSpc>
                <a:spcPct val="120000"/>
              </a:lnSpc>
              <a:spcBef>
                <a:spcPts val="600"/>
              </a:spcBef>
              <a:tabLst>
                <a:tab pos="3515916" algn="l"/>
                <a:tab pos="3731419" algn="l"/>
              </a:tabLst>
            </a:pPr>
            <a:r>
              <a:rPr lang="en-US" sz="3000" dirty="0">
                <a:ea typeface="ＭＳ Ｐゴシック" pitchFamily="34" charset="-128"/>
              </a:rPr>
              <a:t>Subnet ID is determined locally (0-32bits)</a:t>
            </a:r>
          </a:p>
          <a:p>
            <a:pPr>
              <a:lnSpc>
                <a:spcPct val="120000"/>
              </a:lnSpc>
              <a:spcBef>
                <a:spcPts val="600"/>
              </a:spcBef>
              <a:tabLst>
                <a:tab pos="3515916" algn="l"/>
                <a:tab pos="3731419" algn="l"/>
              </a:tabLst>
            </a:pPr>
            <a:r>
              <a:rPr lang="en-US" sz="3000" dirty="0">
                <a:ea typeface="ＭＳ Ｐゴシック" pitchFamily="34" charset="-128"/>
              </a:rPr>
              <a:t>Interface ID</a:t>
            </a:r>
          </a:p>
          <a:p>
            <a:pPr lvl="1">
              <a:lnSpc>
                <a:spcPct val="120000"/>
              </a:lnSpc>
              <a:spcBef>
                <a:spcPts val="600"/>
              </a:spcBef>
              <a:buNone/>
              <a:tabLst>
                <a:tab pos="3515916" algn="l"/>
                <a:tab pos="3731419" algn="l"/>
              </a:tabLst>
            </a:pPr>
            <a:r>
              <a:rPr lang="en-US" sz="2600" dirty="0">
                <a:ea typeface="ＭＳ Ｐゴシック" pitchFamily="34" charset="-128"/>
                <a:sym typeface="Wingdings" pitchFamily="2" charset="2"/>
              </a:rPr>
              <a:t> </a:t>
            </a:r>
            <a:r>
              <a:rPr lang="en-US" sz="2600" dirty="0">
                <a:ea typeface="ＭＳ Ｐゴシック" pitchFamily="34" charset="-128"/>
              </a:rPr>
              <a:t>length 64 bits</a:t>
            </a:r>
            <a:endParaRPr lang="en-US" sz="2600" i="1" dirty="0">
              <a:ea typeface="ＭＳ Ｐゴシック" pitchFamily="34" charset="-128"/>
            </a:endParaRPr>
          </a:p>
          <a:p>
            <a:pPr lvl="1">
              <a:lnSpc>
                <a:spcPct val="120000"/>
              </a:lnSpc>
              <a:spcBef>
                <a:spcPts val="600"/>
              </a:spcBef>
              <a:buNone/>
              <a:tabLst>
                <a:tab pos="3515916" algn="l"/>
                <a:tab pos="3731419" algn="l"/>
              </a:tabLst>
            </a:pPr>
            <a:r>
              <a:rPr lang="en-US" sz="2600" dirty="0">
                <a:ea typeface="ＭＳ Ｐゴシック" pitchFamily="34" charset="-128"/>
                <a:sym typeface="Wingdings" pitchFamily="2" charset="2"/>
              </a:rPr>
              <a:t></a:t>
            </a:r>
            <a:r>
              <a:rPr lang="en-US" sz="2600" dirty="0">
                <a:ea typeface="ＭＳ Ｐゴシック" pitchFamily="34" charset="-128"/>
              </a:rPr>
              <a:t> is typically built using EUI-64 format of MAC address, or an alternative method, e.g., encrypted number, randomly generated number (4, 122,….)</a:t>
            </a:r>
          </a:p>
        </p:txBody>
      </p:sp>
    </p:spTree>
    <p:extLst>
      <p:ext uri="{BB962C8B-B14F-4D97-AF65-F5344CB8AC3E}">
        <p14:creationId xmlns:p14="http://schemas.microsoft.com/office/powerpoint/2010/main" val="29205906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itle 1"/>
          <p:cNvSpPr>
            <a:spLocks noGrp="1"/>
          </p:cNvSpPr>
          <p:nvPr>
            <p:ph type="title"/>
          </p:nvPr>
        </p:nvSpPr>
        <p:spPr>
          <a:xfrm>
            <a:off x="276447" y="228600"/>
            <a:ext cx="8506046" cy="1089837"/>
          </a:xfrm>
        </p:spPr>
        <p:txBody>
          <a:bodyPr/>
          <a:lstStyle/>
          <a:p>
            <a:pPr>
              <a:tabLst>
                <a:tab pos="7659291" algn="r"/>
              </a:tabLst>
            </a:pPr>
            <a:r>
              <a:rPr lang="en-US" sz="4000" dirty="0">
                <a:ea typeface="ＭＳ Ｐゴシック" pitchFamily="34" charset="-128"/>
              </a:rPr>
              <a:t>Link-local unicast address</a:t>
            </a:r>
            <a:r>
              <a:rPr lang="en-US" sz="4000" b="0" dirty="0">
                <a:solidFill>
                  <a:schemeClr val="accent5">
                    <a:lumMod val="75000"/>
                  </a:schemeClr>
                </a:solidFill>
                <a:ea typeface="ＭＳ Ｐゴシック" pitchFamily="34" charset="-128"/>
              </a:rPr>
              <a:t> </a:t>
            </a:r>
            <a:r>
              <a:rPr lang="en-US" b="0" dirty="0">
                <a:solidFill>
                  <a:schemeClr val="accent5">
                    <a:lumMod val="75000"/>
                  </a:schemeClr>
                </a:solidFill>
                <a:latin typeface="+mn-lt"/>
                <a:ea typeface="ＭＳ Ｐゴシック" pitchFamily="34" charset="-128"/>
              </a:rPr>
              <a:t>	</a:t>
            </a:r>
            <a:r>
              <a:rPr lang="en-US" sz="3600" dirty="0">
                <a:solidFill>
                  <a:srgbClr val="C00000"/>
                </a:solidFill>
                <a:latin typeface="+mn-lt"/>
                <a:ea typeface="ＭＳ Ｐゴシック" pitchFamily="34" charset="-128"/>
              </a:rPr>
              <a:t>(</a:t>
            </a:r>
            <a:r>
              <a:rPr lang="en-US" sz="3600" dirty="0">
                <a:solidFill>
                  <a:srgbClr val="C00000"/>
                </a:solidFill>
                <a:latin typeface="+mn-lt"/>
                <a:cs typeface="Consolas" panose="020B0609020204030204" pitchFamily="49" charset="0"/>
              </a:rPr>
              <a:t>FE80::/10</a:t>
            </a:r>
            <a:r>
              <a:rPr lang="en-US" sz="3600" dirty="0">
                <a:solidFill>
                  <a:srgbClr val="C00000"/>
                </a:solidFill>
                <a:latin typeface="+mn-lt"/>
                <a:ea typeface="ＭＳ Ｐゴシック" pitchFamily="34" charset="-128"/>
              </a:rPr>
              <a:t>)</a:t>
            </a:r>
            <a:endParaRPr lang="en-US" dirty="0">
              <a:solidFill>
                <a:srgbClr val="C00000"/>
              </a:solidFill>
              <a:latin typeface="+mn-lt"/>
              <a:ea typeface="ＭＳ Ｐゴシック" pitchFamily="34" charset="-128"/>
            </a:endParaRPr>
          </a:p>
        </p:txBody>
      </p:sp>
      <p:sp>
        <p:nvSpPr>
          <p:cNvPr id="8196" name="Content Placeholder 2"/>
          <p:cNvSpPr>
            <a:spLocks noGrp="1"/>
          </p:cNvSpPr>
          <p:nvPr>
            <p:ph idx="1"/>
          </p:nvPr>
        </p:nvSpPr>
        <p:spPr>
          <a:xfrm>
            <a:off x="114300" y="3510643"/>
            <a:ext cx="8605838" cy="3151414"/>
          </a:xfrm>
        </p:spPr>
        <p:txBody>
          <a:bodyPr>
            <a:noAutofit/>
          </a:bodyPr>
          <a:lstStyle/>
          <a:p>
            <a:pPr>
              <a:tabLst>
                <a:tab pos="1371600" algn="l"/>
                <a:tab pos="2657475" algn="l"/>
                <a:tab pos="4245769" algn="l"/>
              </a:tabLst>
            </a:pPr>
            <a:r>
              <a:rPr lang="en-US" sz="2400" dirty="0">
                <a:ea typeface="ＭＳ Ｐゴシック" pitchFamily="34" charset="-128"/>
              </a:rPr>
              <a:t>IPv6 requires that each interface has a link-local address, even if it has a global unicast address</a:t>
            </a:r>
          </a:p>
          <a:p>
            <a:pPr>
              <a:tabLst>
                <a:tab pos="1371600" algn="l"/>
                <a:tab pos="2657475" algn="l"/>
                <a:tab pos="4245769" algn="l"/>
              </a:tabLst>
            </a:pPr>
            <a:r>
              <a:rPr lang="en-US" sz="2400" dirty="0">
                <a:ea typeface="ＭＳ Ｐゴシック" pitchFamily="34" charset="-128"/>
              </a:rPr>
              <a:t>Link-local address is used whenever device is communicating with nodes on </a:t>
            </a:r>
            <a:r>
              <a:rPr lang="en-US" sz="2400" dirty="0">
                <a:solidFill>
                  <a:srgbClr val="C00000"/>
                </a:solidFill>
                <a:ea typeface="ＭＳ Ｐゴシック" pitchFamily="34" charset="-128"/>
              </a:rPr>
              <a:t>same subnet</a:t>
            </a:r>
          </a:p>
          <a:p>
            <a:pPr>
              <a:tabLst>
                <a:tab pos="1371600" algn="l"/>
                <a:tab pos="2657475" algn="l"/>
                <a:tab pos="4245769" algn="l"/>
              </a:tabLst>
            </a:pPr>
            <a:r>
              <a:rPr lang="en-US" sz="2400" dirty="0">
                <a:ea typeface="ＭＳ Ｐゴシック" pitchFamily="34" charset="-128"/>
              </a:rPr>
              <a:t>Packets with the </a:t>
            </a:r>
            <a:r>
              <a:rPr lang="en-US" sz="2400" b="1" dirty="0">
                <a:solidFill>
                  <a:srgbClr val="C00000"/>
                </a:solidFill>
                <a:ea typeface="ＭＳ Ｐゴシック" pitchFamily="34" charset="-128"/>
              </a:rPr>
              <a:t>FE80</a:t>
            </a:r>
            <a:r>
              <a:rPr lang="en-US" sz="2400" dirty="0">
                <a:ea typeface="ＭＳ Ｐゴシック" pitchFamily="34" charset="-128"/>
              </a:rPr>
              <a:t> address are local to a subnet (not forwarded by routers)</a:t>
            </a:r>
          </a:p>
          <a:p>
            <a:pPr>
              <a:tabLst>
                <a:tab pos="1371600" algn="l"/>
                <a:tab pos="2657475" algn="l"/>
                <a:tab pos="4245769" algn="l"/>
              </a:tabLst>
            </a:pPr>
            <a:r>
              <a:rPr lang="en-US" sz="2400" dirty="0">
                <a:solidFill>
                  <a:srgbClr val="C00000"/>
                </a:solidFill>
                <a:ea typeface="ＭＳ Ｐゴシック" pitchFamily="34" charset="-128"/>
              </a:rPr>
              <a:t>Interface ID</a:t>
            </a:r>
            <a:r>
              <a:rPr lang="en-US" sz="2400" dirty="0">
                <a:ea typeface="ＭＳ Ｐゴシック" pitchFamily="34" charset="-128"/>
              </a:rPr>
              <a:t> is generated </a:t>
            </a:r>
            <a:r>
              <a:rPr lang="en-US" sz="2400" dirty="0">
                <a:solidFill>
                  <a:srgbClr val="C00000"/>
                </a:solidFill>
                <a:ea typeface="ＭＳ Ｐゴシック" pitchFamily="34" charset="-128"/>
              </a:rPr>
              <a:t>automatically</a:t>
            </a:r>
            <a:r>
              <a:rPr lang="en-US" sz="2400" dirty="0">
                <a:ea typeface="ＭＳ Ｐゴシック" pitchFamily="34" charset="-128"/>
              </a:rPr>
              <a:t>, e.g., with EUI-64</a:t>
            </a:r>
          </a:p>
          <a:p>
            <a:pPr>
              <a:tabLst>
                <a:tab pos="1371600" algn="l"/>
                <a:tab pos="2657475" algn="l"/>
                <a:tab pos="4245769" algn="l"/>
              </a:tabLst>
            </a:pPr>
            <a:r>
              <a:rPr lang="en-US" sz="2400" dirty="0">
                <a:ea typeface="ＭＳ Ｐゴシック" pitchFamily="34" charset="-128"/>
              </a:rPr>
              <a:t>All devices read </a:t>
            </a:r>
            <a:r>
              <a:rPr lang="en-US" sz="2400" b="1" dirty="0">
                <a:solidFill>
                  <a:srgbClr val="C00000"/>
                </a:solidFill>
                <a:ea typeface="ＭＳ Ｐゴシック" pitchFamily="34" charset="-128"/>
              </a:rPr>
              <a:t>FE80</a:t>
            </a:r>
            <a:r>
              <a:rPr lang="en-US" sz="2400" dirty="0">
                <a:ea typeface="ＭＳ Ｐゴシック" pitchFamily="34" charset="-128"/>
              </a:rPr>
              <a:t> packets. A device recognizes its EUI and responds to the neigh solicitation with its link address.</a:t>
            </a:r>
          </a:p>
        </p:txBody>
      </p:sp>
      <p:sp>
        <p:nvSpPr>
          <p:cNvPr id="2" name="Slide Number Placeholder 1">
            <a:extLst>
              <a:ext uri="{FF2B5EF4-FFF2-40B4-BE49-F238E27FC236}">
                <a16:creationId xmlns:a16="http://schemas.microsoft.com/office/drawing/2014/main" id="{9D575930-86A7-584A-86B6-F550C0F0EFEB}"/>
              </a:ext>
            </a:extLst>
          </p:cNvPr>
          <p:cNvSpPr>
            <a:spLocks noGrp="1"/>
          </p:cNvSpPr>
          <p:nvPr>
            <p:ph type="sldNum" sz="quarter" idx="12"/>
          </p:nvPr>
        </p:nvSpPr>
        <p:spPr/>
        <p:txBody>
          <a:bodyPr/>
          <a:lstStyle/>
          <a:p>
            <a:fld id="{6DDFBD2C-A080-5A4B-B075-F8D248F9258F}" type="slidenum">
              <a:rPr lang="en-US" smtClean="0"/>
              <a:t>69</a:t>
            </a:fld>
            <a:endParaRPr lang="en-US"/>
          </a:p>
        </p:txBody>
      </p:sp>
      <p:grpSp>
        <p:nvGrpSpPr>
          <p:cNvPr id="4" name="Group 3">
            <a:extLst>
              <a:ext uri="{FF2B5EF4-FFF2-40B4-BE49-F238E27FC236}">
                <a16:creationId xmlns:a16="http://schemas.microsoft.com/office/drawing/2014/main" id="{2773A8D3-E21E-844B-A7CA-58DCE1E37DF6}"/>
              </a:ext>
            </a:extLst>
          </p:cNvPr>
          <p:cNvGrpSpPr/>
          <p:nvPr/>
        </p:nvGrpSpPr>
        <p:grpSpPr>
          <a:xfrm>
            <a:off x="551145" y="1553226"/>
            <a:ext cx="7964205" cy="3319219"/>
            <a:chOff x="551145" y="1896154"/>
            <a:chExt cx="7964205" cy="2975826"/>
          </a:xfrm>
        </p:grpSpPr>
        <p:graphicFrame>
          <p:nvGraphicFramePr>
            <p:cNvPr id="8194" name="Object 2"/>
            <p:cNvGraphicFramePr>
              <a:graphicFrameLocks noChangeAspect="1"/>
            </p:cNvGraphicFramePr>
            <p:nvPr/>
          </p:nvGraphicFramePr>
          <p:xfrm>
            <a:off x="551145" y="1896154"/>
            <a:ext cx="7964205" cy="2975826"/>
          </p:xfrm>
          <a:graphic>
            <a:graphicData uri="http://schemas.openxmlformats.org/presentationml/2006/ole">
              <mc:AlternateContent xmlns:mc="http://schemas.openxmlformats.org/markup-compatibility/2006">
                <mc:Choice xmlns:v="urn:schemas-microsoft-com:vml" Requires="v">
                  <p:oleObj spid="_x0000_s122939" name="Visio" r:id="rId4" imgW="8866271" imgH="3608436" progId="Visio.Drawing.11">
                    <p:embed/>
                  </p:oleObj>
                </mc:Choice>
                <mc:Fallback>
                  <p:oleObj name="Visio" r:id="rId4" imgW="8866271" imgH="3608436" progId="Visio.Drawing.11">
                    <p:embed/>
                    <p:pic>
                      <p:nvPicPr>
                        <p:cNvPr id="8194" name="Object 2"/>
                        <p:cNvPicPr>
                          <a:picLocks noChangeAspect="1" noChangeArrowheads="1"/>
                        </p:cNvPicPr>
                        <p:nvPr/>
                      </p:nvPicPr>
                      <p:blipFill>
                        <a:blip r:embed="rId5"/>
                        <a:srcRect/>
                        <a:stretch>
                          <a:fillRect/>
                        </a:stretch>
                      </p:blipFill>
                      <p:spPr bwMode="auto">
                        <a:xfrm>
                          <a:off x="551145" y="1896154"/>
                          <a:ext cx="7964205" cy="29758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 name="TextBox 2">
              <a:extLst>
                <a:ext uri="{FF2B5EF4-FFF2-40B4-BE49-F238E27FC236}">
                  <a16:creationId xmlns:a16="http://schemas.microsoft.com/office/drawing/2014/main" id="{F1F5ADE1-1350-834F-9F9C-148DD053BBA1}"/>
                </a:ext>
              </a:extLst>
            </p:cNvPr>
            <p:cNvSpPr txBox="1"/>
            <p:nvPr/>
          </p:nvSpPr>
          <p:spPr>
            <a:xfrm>
              <a:off x="1270402" y="2579675"/>
              <a:ext cx="691215" cy="331122"/>
            </a:xfrm>
            <a:prstGeom prst="rect">
              <a:avLst/>
            </a:prstGeom>
            <a:solidFill>
              <a:schemeClr val="bg1"/>
            </a:solidFill>
          </p:spPr>
          <p:txBody>
            <a:bodyPr wrap="none" rtlCol="0">
              <a:spAutoFit/>
            </a:bodyPr>
            <a:lstStyle/>
            <a:p>
              <a:r>
                <a:rPr lang="en-US" b="1" dirty="0">
                  <a:latin typeface="Consolas" panose="020B0609020204030204" pitchFamily="49" charset="0"/>
                  <a:cs typeface="Consolas" panose="020B0609020204030204" pitchFamily="49" charset="0"/>
                </a:rPr>
                <a:t>FE80</a:t>
              </a:r>
              <a:endParaRPr lang="en-US" sz="1600" b="1" dirty="0">
                <a:latin typeface="Consolas" panose="020B0609020204030204" pitchFamily="49" charset="0"/>
                <a:cs typeface="Consolas" panose="020B0609020204030204" pitchFamily="49" charset="0"/>
              </a:endParaRPr>
            </a:p>
          </p:txBody>
        </p:sp>
      </p:grpSp>
      <p:pic>
        <p:nvPicPr>
          <p:cNvPr id="7" name="Picture 5" descr="underline_base">
            <a:extLst>
              <a:ext uri="{FF2B5EF4-FFF2-40B4-BE49-F238E27FC236}">
                <a16:creationId xmlns:a16="http://schemas.microsoft.com/office/drawing/2014/main" id="{A1347217-0DF5-2049-826F-F5932036D85E}"/>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501" y="1098475"/>
            <a:ext cx="8196198" cy="1917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7C1E8F99-7EFD-9C48-99D0-B38F19F54B5F}"/>
              </a:ext>
            </a:extLst>
          </p:cNvPr>
          <p:cNvSpPr txBox="1"/>
          <p:nvPr/>
        </p:nvSpPr>
        <p:spPr>
          <a:xfrm>
            <a:off x="651353" y="1515648"/>
            <a:ext cx="1184940" cy="369332"/>
          </a:xfrm>
          <a:prstGeom prst="rect">
            <a:avLst/>
          </a:prstGeom>
          <a:noFill/>
        </p:spPr>
        <p:txBody>
          <a:bodyPr wrap="none" rtlCol="0">
            <a:spAutoFit/>
          </a:bodyPr>
          <a:lstStyle/>
          <a:p>
            <a:r>
              <a:rPr lang="en-US" dirty="0">
                <a:solidFill>
                  <a:srgbClr val="C00000"/>
                </a:solidFill>
                <a:cs typeface="Consolas" panose="020B0609020204030204" pitchFamily="49" charset="0"/>
              </a:rPr>
              <a:t>FE80::/10</a:t>
            </a:r>
            <a:endParaRPr lang="en-US" dirty="0"/>
          </a:p>
        </p:txBody>
      </p:sp>
      <p:cxnSp>
        <p:nvCxnSpPr>
          <p:cNvPr id="8" name="Straight Arrow Connector 7">
            <a:extLst>
              <a:ext uri="{FF2B5EF4-FFF2-40B4-BE49-F238E27FC236}">
                <a16:creationId xmlns:a16="http://schemas.microsoft.com/office/drawing/2014/main" id="{5FB63BF6-B2B1-F04D-9D20-20163F39578D}"/>
              </a:ext>
            </a:extLst>
          </p:cNvPr>
          <p:cNvCxnSpPr>
            <a:cxnSpLocks/>
            <a:endCxn id="3" idx="0"/>
          </p:cNvCxnSpPr>
          <p:nvPr/>
        </p:nvCxnSpPr>
        <p:spPr bwMode="auto">
          <a:xfrm>
            <a:off x="1352811" y="1929008"/>
            <a:ext cx="263199" cy="38661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6" name="TextBox 5">
            <a:extLst>
              <a:ext uri="{FF2B5EF4-FFF2-40B4-BE49-F238E27FC236}">
                <a16:creationId xmlns:a16="http://schemas.microsoft.com/office/drawing/2014/main" id="{308B0851-8434-DC4B-92A7-8784CA725FF6}"/>
              </a:ext>
            </a:extLst>
          </p:cNvPr>
          <p:cNvSpPr txBox="1"/>
          <p:nvPr/>
        </p:nvSpPr>
        <p:spPr>
          <a:xfrm>
            <a:off x="1358538" y="2756262"/>
            <a:ext cx="2749471" cy="369332"/>
          </a:xfrm>
          <a:prstGeom prst="rect">
            <a:avLst/>
          </a:prstGeom>
          <a:noFill/>
        </p:spPr>
        <p:txBody>
          <a:bodyPr wrap="none" rtlCol="0">
            <a:spAutoFit/>
          </a:bodyPr>
          <a:lstStyle/>
          <a:p>
            <a:r>
              <a:rPr lang="en-US" dirty="0"/>
              <a:t>Everyone listens to FE80</a:t>
            </a:r>
          </a:p>
        </p:txBody>
      </p:sp>
      <p:sp>
        <p:nvSpPr>
          <p:cNvPr id="12" name="TextBox 11">
            <a:extLst>
              <a:ext uri="{FF2B5EF4-FFF2-40B4-BE49-F238E27FC236}">
                <a16:creationId xmlns:a16="http://schemas.microsoft.com/office/drawing/2014/main" id="{7E42C992-3F50-F446-9115-D838583CE102}"/>
              </a:ext>
            </a:extLst>
          </p:cNvPr>
          <p:cNvSpPr txBox="1"/>
          <p:nvPr/>
        </p:nvSpPr>
        <p:spPr>
          <a:xfrm>
            <a:off x="4205152" y="2794362"/>
            <a:ext cx="3390672" cy="646331"/>
          </a:xfrm>
          <a:prstGeom prst="rect">
            <a:avLst/>
          </a:prstGeom>
          <a:noFill/>
        </p:spPr>
        <p:txBody>
          <a:bodyPr wrap="none" rtlCol="0">
            <a:spAutoFit/>
          </a:bodyPr>
          <a:lstStyle/>
          <a:p>
            <a:r>
              <a:rPr lang="en-US" dirty="0"/>
              <a:t>Everyone recognizes their local</a:t>
            </a:r>
          </a:p>
          <a:p>
            <a:r>
              <a:rPr lang="en-US" dirty="0"/>
              <a:t>EUI-64 address</a:t>
            </a:r>
          </a:p>
        </p:txBody>
      </p:sp>
    </p:spTree>
    <p:extLst>
      <p:ext uri="{BB962C8B-B14F-4D97-AF65-F5344CB8AC3E}">
        <p14:creationId xmlns:p14="http://schemas.microsoft.com/office/powerpoint/2010/main" val="2559381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title"/>
          </p:nvPr>
        </p:nvSpPr>
        <p:spPr>
          <a:xfrm>
            <a:off x="455613" y="88900"/>
            <a:ext cx="7772400" cy="1143000"/>
          </a:xfrm>
        </p:spPr>
        <p:txBody>
          <a:bodyPr/>
          <a:lstStyle/>
          <a:p>
            <a:pPr>
              <a:defRPr/>
            </a:pPr>
            <a:r>
              <a:rPr lang="en-US" dirty="0">
                <a:latin typeface="Gill Sans MT" charset="0"/>
                <a:cs typeface="+mj-cs"/>
              </a:rPr>
              <a:t>Adaptors communicating</a:t>
            </a:r>
          </a:p>
        </p:txBody>
      </p:sp>
      <p:sp>
        <p:nvSpPr>
          <p:cNvPr id="9221" name="Rectangle 3"/>
          <p:cNvSpPr>
            <a:spLocks noGrp="1" noChangeArrowheads="1"/>
          </p:cNvSpPr>
          <p:nvPr>
            <p:ph type="body" sz="half" idx="1"/>
          </p:nvPr>
        </p:nvSpPr>
        <p:spPr>
          <a:xfrm>
            <a:off x="425450" y="4185928"/>
            <a:ext cx="4067175" cy="2487954"/>
          </a:xfrm>
        </p:spPr>
        <p:txBody>
          <a:bodyPr/>
          <a:lstStyle/>
          <a:p>
            <a:pPr>
              <a:defRPr/>
            </a:pPr>
            <a:r>
              <a:rPr lang="en-US" sz="2400" dirty="0">
                <a:latin typeface="Gill Sans MT" charset="0"/>
                <a:cs typeface="+mn-cs"/>
              </a:rPr>
              <a:t>sending side:</a:t>
            </a:r>
          </a:p>
          <a:p>
            <a:pPr lvl="1">
              <a:defRPr/>
            </a:pPr>
            <a:r>
              <a:rPr lang="en-US" dirty="0">
                <a:latin typeface="Gill Sans MT" charset="0"/>
              </a:rPr>
              <a:t>encapsulates datagram from network layer in frame</a:t>
            </a:r>
          </a:p>
          <a:p>
            <a:pPr lvl="1">
              <a:defRPr/>
            </a:pPr>
            <a:r>
              <a:rPr lang="en-US" dirty="0">
                <a:latin typeface="Gill Sans MT" charset="0"/>
              </a:rPr>
              <a:t>adds error checking bits, flow control, error recovery, etc.</a:t>
            </a:r>
          </a:p>
        </p:txBody>
      </p:sp>
      <p:sp>
        <p:nvSpPr>
          <p:cNvPr id="9222" name="Rectangle 4"/>
          <p:cNvSpPr>
            <a:spLocks noGrp="1" noChangeArrowheads="1"/>
          </p:cNvSpPr>
          <p:nvPr>
            <p:ph type="body" sz="half" idx="2"/>
          </p:nvPr>
        </p:nvSpPr>
        <p:spPr>
          <a:xfrm>
            <a:off x="5053012" y="4208231"/>
            <a:ext cx="4090988" cy="2423812"/>
          </a:xfrm>
        </p:spPr>
        <p:txBody>
          <a:bodyPr/>
          <a:lstStyle/>
          <a:p>
            <a:pPr>
              <a:defRPr/>
            </a:pPr>
            <a:r>
              <a:rPr lang="en-US" sz="2400" dirty="0">
                <a:latin typeface="Gill Sans MT" charset="0"/>
                <a:cs typeface="+mn-cs"/>
              </a:rPr>
              <a:t>receiving side</a:t>
            </a:r>
          </a:p>
          <a:p>
            <a:pPr lvl="1">
              <a:defRPr/>
            </a:pPr>
            <a:r>
              <a:rPr lang="en-US" dirty="0">
                <a:latin typeface="Gill Sans MT" charset="0"/>
              </a:rPr>
              <a:t>flow control, looks for errors, error recovery, etc.</a:t>
            </a:r>
          </a:p>
          <a:p>
            <a:pPr lvl="1">
              <a:defRPr/>
            </a:pPr>
            <a:r>
              <a:rPr lang="en-US" dirty="0">
                <a:latin typeface="Gill Sans MT" charset="0"/>
              </a:rPr>
              <a:t>extracts datagram, passes to upper layer at receiving side</a:t>
            </a:r>
          </a:p>
        </p:txBody>
      </p:sp>
      <p:sp>
        <p:nvSpPr>
          <p:cNvPr id="9223" name="Rectangle 27"/>
          <p:cNvSpPr>
            <a:spLocks noChangeArrowheads="1"/>
          </p:cNvSpPr>
          <p:nvPr/>
        </p:nvSpPr>
        <p:spPr bwMode="auto">
          <a:xfrm>
            <a:off x="4113213" y="3394075"/>
            <a:ext cx="1444625" cy="212725"/>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24" name="Rectangle 28"/>
          <p:cNvSpPr>
            <a:spLocks noChangeArrowheads="1"/>
          </p:cNvSpPr>
          <p:nvPr/>
        </p:nvSpPr>
        <p:spPr bwMode="auto">
          <a:xfrm>
            <a:off x="1957388" y="1373188"/>
            <a:ext cx="1944687" cy="1770062"/>
          </a:xfrm>
          <a:prstGeom prst="rect">
            <a:avLst/>
          </a:prstGeom>
          <a:solidFill>
            <a:schemeClr val="bg1"/>
          </a:solidFill>
          <a:ln w="9525">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25" name="Line 29"/>
          <p:cNvSpPr>
            <a:spLocks noChangeShapeType="1"/>
          </p:cNvSpPr>
          <p:nvPr/>
        </p:nvSpPr>
        <p:spPr bwMode="auto">
          <a:xfrm>
            <a:off x="2052638" y="1892300"/>
            <a:ext cx="0" cy="393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9226" name="Rectangle 30"/>
          <p:cNvSpPr>
            <a:spLocks noChangeArrowheads="1"/>
          </p:cNvSpPr>
          <p:nvPr/>
        </p:nvSpPr>
        <p:spPr bwMode="auto">
          <a:xfrm>
            <a:off x="2193925" y="2212975"/>
            <a:ext cx="1187450" cy="866775"/>
          </a:xfrm>
          <a:prstGeom prst="rect">
            <a:avLst/>
          </a:prstGeom>
          <a:solidFill>
            <a:srgbClr val="FF0000"/>
          </a:solidFill>
          <a:ln w="9525">
            <a:solidFill>
              <a:schemeClr val="tx1"/>
            </a:solidFill>
            <a:prstDash val="dash"/>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27" name="Rectangle 31"/>
          <p:cNvSpPr>
            <a:spLocks noChangeArrowheads="1"/>
          </p:cNvSpPr>
          <p:nvPr/>
        </p:nvSpPr>
        <p:spPr bwMode="auto">
          <a:xfrm>
            <a:off x="2435225" y="2773363"/>
            <a:ext cx="704850" cy="2254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28" name="Rectangle 32"/>
          <p:cNvSpPr>
            <a:spLocks noChangeArrowheads="1"/>
          </p:cNvSpPr>
          <p:nvPr/>
        </p:nvSpPr>
        <p:spPr bwMode="auto">
          <a:xfrm>
            <a:off x="2435225" y="2301875"/>
            <a:ext cx="695325" cy="4159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200" i="0" dirty="0">
                <a:latin typeface="Arial" charset="0"/>
                <a:cs typeface="+mn-cs"/>
              </a:rPr>
              <a:t>controller</a:t>
            </a:r>
          </a:p>
        </p:txBody>
      </p:sp>
      <p:sp>
        <p:nvSpPr>
          <p:cNvPr id="9229" name="Line 33"/>
          <p:cNvSpPr>
            <a:spLocks noChangeShapeType="1"/>
          </p:cNvSpPr>
          <p:nvPr/>
        </p:nvSpPr>
        <p:spPr bwMode="auto">
          <a:xfrm>
            <a:off x="2346325" y="2055813"/>
            <a:ext cx="1438275" cy="0"/>
          </a:xfrm>
          <a:prstGeom prst="line">
            <a:avLst/>
          </a:prstGeom>
          <a:noFill/>
          <a:ln w="9525">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9230" name="Line 34"/>
          <p:cNvSpPr>
            <a:spLocks noChangeShapeType="1"/>
          </p:cNvSpPr>
          <p:nvPr/>
        </p:nvSpPr>
        <p:spPr bwMode="auto">
          <a:xfrm flipV="1">
            <a:off x="2763838" y="2062163"/>
            <a:ext cx="0" cy="239712"/>
          </a:xfrm>
          <a:prstGeom prst="line">
            <a:avLst/>
          </a:prstGeom>
          <a:noFill/>
          <a:ln w="9525">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9231" name="Rectangle 35"/>
          <p:cNvSpPr>
            <a:spLocks noChangeArrowheads="1"/>
          </p:cNvSpPr>
          <p:nvPr/>
        </p:nvSpPr>
        <p:spPr bwMode="auto">
          <a:xfrm>
            <a:off x="2228850" y="1501775"/>
            <a:ext cx="695325" cy="415925"/>
          </a:xfrm>
          <a:prstGeom prst="rect">
            <a:avLst/>
          </a:prstGeom>
          <a:solidFill>
            <a:schemeClr val="bg1"/>
          </a:solidFill>
          <a:ln w="9525">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sz="1400" i="0" dirty="0">
              <a:latin typeface="Arial" charset="0"/>
              <a:cs typeface="+mn-cs"/>
            </a:endParaRPr>
          </a:p>
        </p:txBody>
      </p:sp>
      <p:sp>
        <p:nvSpPr>
          <p:cNvPr id="9232" name="Rectangle 36"/>
          <p:cNvSpPr>
            <a:spLocks noChangeArrowheads="1"/>
          </p:cNvSpPr>
          <p:nvPr/>
        </p:nvSpPr>
        <p:spPr bwMode="auto">
          <a:xfrm>
            <a:off x="3095625" y="1503363"/>
            <a:ext cx="695325" cy="415925"/>
          </a:xfrm>
          <a:prstGeom prst="rect">
            <a:avLst/>
          </a:prstGeom>
          <a:solidFill>
            <a:schemeClr val="bg1"/>
          </a:solidFill>
          <a:ln w="9525">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sz="1400" i="0" dirty="0">
              <a:latin typeface="Arial" charset="0"/>
              <a:cs typeface="+mn-cs"/>
            </a:endParaRPr>
          </a:p>
        </p:txBody>
      </p:sp>
      <p:sp>
        <p:nvSpPr>
          <p:cNvPr id="9233" name="Line 37"/>
          <p:cNvSpPr>
            <a:spLocks noChangeShapeType="1"/>
          </p:cNvSpPr>
          <p:nvPr/>
        </p:nvSpPr>
        <p:spPr bwMode="auto">
          <a:xfrm flipH="1" flipV="1">
            <a:off x="2551113" y="1917700"/>
            <a:ext cx="1587" cy="138113"/>
          </a:xfrm>
          <a:prstGeom prst="line">
            <a:avLst/>
          </a:prstGeom>
          <a:noFill/>
          <a:ln w="9525">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9234" name="Line 38"/>
          <p:cNvSpPr>
            <a:spLocks noChangeShapeType="1"/>
          </p:cNvSpPr>
          <p:nvPr/>
        </p:nvSpPr>
        <p:spPr bwMode="auto">
          <a:xfrm flipH="1" flipV="1">
            <a:off x="3475038" y="1920875"/>
            <a:ext cx="0" cy="136525"/>
          </a:xfrm>
          <a:prstGeom prst="line">
            <a:avLst/>
          </a:prstGeom>
          <a:noFill/>
          <a:ln w="9525">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9235" name="Rectangle 39"/>
          <p:cNvSpPr>
            <a:spLocks noChangeArrowheads="1"/>
          </p:cNvSpPr>
          <p:nvPr/>
        </p:nvSpPr>
        <p:spPr bwMode="auto">
          <a:xfrm>
            <a:off x="5832475" y="1430338"/>
            <a:ext cx="1944688" cy="1731962"/>
          </a:xfrm>
          <a:prstGeom prst="rect">
            <a:avLst/>
          </a:prstGeom>
          <a:solidFill>
            <a:schemeClr val="bg1"/>
          </a:solidFill>
          <a:ln w="9525">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36" name="Rectangle 40"/>
          <p:cNvSpPr>
            <a:spLocks noChangeArrowheads="1"/>
          </p:cNvSpPr>
          <p:nvPr/>
        </p:nvSpPr>
        <p:spPr bwMode="auto">
          <a:xfrm>
            <a:off x="6069013" y="2232025"/>
            <a:ext cx="1187450" cy="866775"/>
          </a:xfrm>
          <a:prstGeom prst="rect">
            <a:avLst/>
          </a:prstGeom>
          <a:solidFill>
            <a:srgbClr val="FF0000"/>
          </a:solidFill>
          <a:ln w="9525">
            <a:solidFill>
              <a:schemeClr val="tx1"/>
            </a:solidFill>
            <a:prstDash val="dash"/>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37" name="Rectangle 41"/>
          <p:cNvSpPr>
            <a:spLocks noChangeArrowheads="1"/>
          </p:cNvSpPr>
          <p:nvPr/>
        </p:nvSpPr>
        <p:spPr bwMode="auto">
          <a:xfrm>
            <a:off x="6310313" y="2792413"/>
            <a:ext cx="703262" cy="2254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38" name="Rectangle 42"/>
          <p:cNvSpPr>
            <a:spLocks noChangeArrowheads="1"/>
          </p:cNvSpPr>
          <p:nvPr/>
        </p:nvSpPr>
        <p:spPr bwMode="auto">
          <a:xfrm>
            <a:off x="6310313" y="2320925"/>
            <a:ext cx="695325" cy="4159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200" i="0" dirty="0">
                <a:latin typeface="Arial" charset="0"/>
                <a:cs typeface="+mn-cs"/>
              </a:rPr>
              <a:t>controller</a:t>
            </a:r>
          </a:p>
        </p:txBody>
      </p:sp>
      <p:sp>
        <p:nvSpPr>
          <p:cNvPr id="9239" name="Line 43"/>
          <p:cNvSpPr>
            <a:spLocks noChangeShapeType="1"/>
          </p:cNvSpPr>
          <p:nvPr/>
        </p:nvSpPr>
        <p:spPr bwMode="auto">
          <a:xfrm>
            <a:off x="6221413" y="2074863"/>
            <a:ext cx="1438275" cy="0"/>
          </a:xfrm>
          <a:prstGeom prst="line">
            <a:avLst/>
          </a:prstGeom>
          <a:noFill/>
          <a:ln w="9525">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9240" name="Line 44"/>
          <p:cNvSpPr>
            <a:spLocks noChangeShapeType="1"/>
          </p:cNvSpPr>
          <p:nvPr/>
        </p:nvSpPr>
        <p:spPr bwMode="auto">
          <a:xfrm flipV="1">
            <a:off x="6638925" y="2081213"/>
            <a:ext cx="0" cy="239712"/>
          </a:xfrm>
          <a:prstGeom prst="line">
            <a:avLst/>
          </a:prstGeom>
          <a:noFill/>
          <a:ln w="9525">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9241" name="Rectangle 45"/>
          <p:cNvSpPr>
            <a:spLocks noChangeArrowheads="1"/>
          </p:cNvSpPr>
          <p:nvPr/>
        </p:nvSpPr>
        <p:spPr bwMode="auto">
          <a:xfrm>
            <a:off x="6103938" y="1520825"/>
            <a:ext cx="695325" cy="415925"/>
          </a:xfrm>
          <a:prstGeom prst="rect">
            <a:avLst/>
          </a:prstGeom>
          <a:solidFill>
            <a:schemeClr val="bg1"/>
          </a:solidFill>
          <a:ln w="9525">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sz="1400" i="0" dirty="0">
              <a:latin typeface="Arial" charset="0"/>
              <a:cs typeface="+mn-cs"/>
            </a:endParaRPr>
          </a:p>
        </p:txBody>
      </p:sp>
      <p:sp>
        <p:nvSpPr>
          <p:cNvPr id="9242" name="Rectangle 46"/>
          <p:cNvSpPr>
            <a:spLocks noChangeArrowheads="1"/>
          </p:cNvSpPr>
          <p:nvPr/>
        </p:nvSpPr>
        <p:spPr bwMode="auto">
          <a:xfrm>
            <a:off x="6970713" y="1522413"/>
            <a:ext cx="695325" cy="415925"/>
          </a:xfrm>
          <a:prstGeom prst="rect">
            <a:avLst/>
          </a:prstGeom>
          <a:solidFill>
            <a:schemeClr val="bg1"/>
          </a:solidFill>
          <a:ln w="9525">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sz="1400" i="0" dirty="0">
              <a:latin typeface="Arial" charset="0"/>
              <a:cs typeface="+mn-cs"/>
            </a:endParaRPr>
          </a:p>
        </p:txBody>
      </p:sp>
      <p:sp>
        <p:nvSpPr>
          <p:cNvPr id="9243" name="Line 47"/>
          <p:cNvSpPr>
            <a:spLocks noChangeShapeType="1"/>
          </p:cNvSpPr>
          <p:nvPr/>
        </p:nvSpPr>
        <p:spPr bwMode="auto">
          <a:xfrm flipH="1" flipV="1">
            <a:off x="6426200" y="1936750"/>
            <a:ext cx="1588" cy="138113"/>
          </a:xfrm>
          <a:prstGeom prst="line">
            <a:avLst/>
          </a:prstGeom>
          <a:noFill/>
          <a:ln w="9525">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9244" name="Line 48"/>
          <p:cNvSpPr>
            <a:spLocks noChangeShapeType="1"/>
          </p:cNvSpPr>
          <p:nvPr/>
        </p:nvSpPr>
        <p:spPr bwMode="auto">
          <a:xfrm flipH="1" flipV="1">
            <a:off x="7350125" y="1939925"/>
            <a:ext cx="0" cy="136525"/>
          </a:xfrm>
          <a:prstGeom prst="line">
            <a:avLst/>
          </a:prstGeom>
          <a:noFill/>
          <a:ln w="9525">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9245" name="Text Box 49"/>
          <p:cNvSpPr txBox="1">
            <a:spLocks noChangeArrowheads="1"/>
          </p:cNvSpPr>
          <p:nvPr/>
        </p:nvSpPr>
        <p:spPr bwMode="auto">
          <a:xfrm>
            <a:off x="1935163" y="3059113"/>
            <a:ext cx="1335087"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600" dirty="0">
                <a:latin typeface="Arial" charset="0"/>
                <a:cs typeface="+mn-cs"/>
              </a:rPr>
              <a:t>sending host</a:t>
            </a:r>
          </a:p>
        </p:txBody>
      </p:sp>
      <p:sp>
        <p:nvSpPr>
          <p:cNvPr id="9246" name="Text Box 50"/>
          <p:cNvSpPr txBox="1">
            <a:spLocks noChangeArrowheads="1"/>
          </p:cNvSpPr>
          <p:nvPr/>
        </p:nvSpPr>
        <p:spPr bwMode="auto">
          <a:xfrm>
            <a:off x="5727700" y="3057525"/>
            <a:ext cx="1438275"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600" dirty="0">
                <a:latin typeface="Arial" charset="0"/>
                <a:cs typeface="+mn-cs"/>
              </a:rPr>
              <a:t>receiving host</a:t>
            </a:r>
          </a:p>
        </p:txBody>
      </p:sp>
      <p:sp>
        <p:nvSpPr>
          <p:cNvPr id="9247" name="Rectangle 51"/>
          <p:cNvSpPr>
            <a:spLocks noChangeArrowheads="1"/>
          </p:cNvSpPr>
          <p:nvPr/>
        </p:nvSpPr>
        <p:spPr bwMode="auto">
          <a:xfrm>
            <a:off x="1512888" y="1966913"/>
            <a:ext cx="717550" cy="1698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48" name="Text Box 52"/>
          <p:cNvSpPr txBox="1">
            <a:spLocks noChangeArrowheads="1"/>
          </p:cNvSpPr>
          <p:nvPr/>
        </p:nvSpPr>
        <p:spPr bwMode="auto">
          <a:xfrm>
            <a:off x="1476375" y="1922463"/>
            <a:ext cx="8255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200" i="0" dirty="0">
                <a:latin typeface="Arial" charset="0"/>
                <a:cs typeface="+mn-cs"/>
              </a:rPr>
              <a:t>datagram</a:t>
            </a:r>
          </a:p>
        </p:txBody>
      </p:sp>
      <p:sp>
        <p:nvSpPr>
          <p:cNvPr id="9249" name="Line 53"/>
          <p:cNvSpPr>
            <a:spLocks noChangeShapeType="1"/>
          </p:cNvSpPr>
          <p:nvPr/>
        </p:nvSpPr>
        <p:spPr bwMode="auto">
          <a:xfrm>
            <a:off x="5961063" y="1870075"/>
            <a:ext cx="0" cy="392113"/>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9250" name="Rectangle 54"/>
          <p:cNvSpPr>
            <a:spLocks noChangeArrowheads="1"/>
          </p:cNvSpPr>
          <p:nvPr/>
        </p:nvSpPr>
        <p:spPr bwMode="auto">
          <a:xfrm>
            <a:off x="5422900" y="1985963"/>
            <a:ext cx="715963" cy="1698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51" name="Text Box 55"/>
          <p:cNvSpPr txBox="1">
            <a:spLocks noChangeArrowheads="1"/>
          </p:cNvSpPr>
          <p:nvPr/>
        </p:nvSpPr>
        <p:spPr bwMode="auto">
          <a:xfrm>
            <a:off x="5386388" y="1941513"/>
            <a:ext cx="823912"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200" i="0" dirty="0">
                <a:latin typeface="Arial" charset="0"/>
                <a:cs typeface="+mn-cs"/>
              </a:rPr>
              <a:t>datagram</a:t>
            </a:r>
          </a:p>
        </p:txBody>
      </p:sp>
      <p:sp>
        <p:nvSpPr>
          <p:cNvPr id="56355" name="Freeform 56"/>
          <p:cNvSpPr>
            <a:spLocks/>
          </p:cNvSpPr>
          <p:nvPr/>
        </p:nvSpPr>
        <p:spPr bwMode="auto">
          <a:xfrm>
            <a:off x="2768600" y="2903538"/>
            <a:ext cx="3883025" cy="447675"/>
          </a:xfrm>
          <a:custGeom>
            <a:avLst/>
            <a:gdLst>
              <a:gd name="T0" fmla="*/ 0 w 2597"/>
              <a:gd name="T1" fmla="*/ 0 h 384"/>
              <a:gd name="T2" fmla="*/ 0 w 2597"/>
              <a:gd name="T3" fmla="*/ 2147483647 h 384"/>
              <a:gd name="T4" fmla="*/ 2147483647 w 2597"/>
              <a:gd name="T5" fmla="*/ 2147483647 h 384"/>
              <a:gd name="T6" fmla="*/ 2147483647 w 2597"/>
              <a:gd name="T7" fmla="*/ 2147483647 h 38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97" h="384">
                <a:moveTo>
                  <a:pt x="0" y="0"/>
                </a:moveTo>
                <a:lnTo>
                  <a:pt x="0" y="384"/>
                </a:lnTo>
                <a:lnTo>
                  <a:pt x="2597" y="384"/>
                </a:lnTo>
                <a:lnTo>
                  <a:pt x="2597" y="18"/>
                </a:lnTo>
              </a:path>
            </a:pathLst>
          </a:custGeom>
          <a:noFill/>
          <a:ln w="9525">
            <a:solidFill>
              <a:schemeClr val="tx1"/>
            </a:solidFill>
            <a:round/>
            <a:headEnd type="triangl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9253" name="Rectangle 57"/>
          <p:cNvSpPr>
            <a:spLocks noChangeArrowheads="1"/>
          </p:cNvSpPr>
          <p:nvPr/>
        </p:nvSpPr>
        <p:spPr bwMode="auto">
          <a:xfrm>
            <a:off x="4681538" y="3419475"/>
            <a:ext cx="717550" cy="1698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54" name="Text Box 58"/>
          <p:cNvSpPr txBox="1">
            <a:spLocks noChangeArrowheads="1"/>
          </p:cNvSpPr>
          <p:nvPr/>
        </p:nvSpPr>
        <p:spPr bwMode="auto">
          <a:xfrm>
            <a:off x="4654550" y="3375025"/>
            <a:ext cx="823913"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200" i="0" dirty="0">
                <a:latin typeface="Arial" charset="0"/>
                <a:cs typeface="+mn-cs"/>
              </a:rPr>
              <a:t>datagram</a:t>
            </a:r>
          </a:p>
        </p:txBody>
      </p:sp>
      <p:sp>
        <p:nvSpPr>
          <p:cNvPr id="9255" name="Line 59"/>
          <p:cNvSpPr>
            <a:spLocks noChangeShapeType="1"/>
          </p:cNvSpPr>
          <p:nvPr/>
        </p:nvSpPr>
        <p:spPr bwMode="auto">
          <a:xfrm>
            <a:off x="5654675" y="3511550"/>
            <a:ext cx="2762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9256" name="Text Box 60"/>
          <p:cNvSpPr txBox="1">
            <a:spLocks noChangeArrowheads="1"/>
          </p:cNvSpPr>
          <p:nvPr/>
        </p:nvSpPr>
        <p:spPr bwMode="auto">
          <a:xfrm>
            <a:off x="2244725" y="3668713"/>
            <a:ext cx="704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600" dirty="0">
                <a:latin typeface="Arial" charset="0"/>
                <a:cs typeface="+mn-cs"/>
              </a:rPr>
              <a:t>frame</a:t>
            </a:r>
          </a:p>
        </p:txBody>
      </p:sp>
      <p:sp>
        <p:nvSpPr>
          <p:cNvPr id="9257" name="Line 61"/>
          <p:cNvSpPr>
            <a:spLocks noChangeShapeType="1"/>
          </p:cNvSpPr>
          <p:nvPr/>
        </p:nvSpPr>
        <p:spPr bwMode="auto">
          <a:xfrm flipV="1">
            <a:off x="2873375" y="3575050"/>
            <a:ext cx="1155700" cy="2127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pic>
        <p:nvPicPr>
          <p:cNvPr id="56361" name="Picture 63"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100" y="914400"/>
            <a:ext cx="5484813" cy="173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7</a:t>
            </a:fld>
            <a:endParaRPr lang="en-US" sz="1200" dirty="0">
              <a:latin typeface="Tahoma" charset="0"/>
            </a:endParaRPr>
          </a:p>
        </p:txBody>
      </p:sp>
      <p:cxnSp>
        <p:nvCxnSpPr>
          <p:cNvPr id="3" name="Straight Arrow Connector 2">
            <a:extLst>
              <a:ext uri="{FF2B5EF4-FFF2-40B4-BE49-F238E27FC236}">
                <a16:creationId xmlns:a16="http://schemas.microsoft.com/office/drawing/2014/main" id="{31F5C602-E116-EE49-A910-01E702E5850E}"/>
              </a:ext>
            </a:extLst>
          </p:cNvPr>
          <p:cNvCxnSpPr>
            <a:cxnSpLocks/>
          </p:cNvCxnSpPr>
          <p:nvPr/>
        </p:nvCxnSpPr>
        <p:spPr bwMode="auto">
          <a:xfrm flipH="1">
            <a:off x="4465108" y="4836405"/>
            <a:ext cx="921282" cy="1107195"/>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5" name="Straight Arrow Connector 44">
            <a:extLst>
              <a:ext uri="{FF2B5EF4-FFF2-40B4-BE49-F238E27FC236}">
                <a16:creationId xmlns:a16="http://schemas.microsoft.com/office/drawing/2014/main" id="{151BAF6C-3458-A34D-9F44-080216B75918}"/>
              </a:ext>
            </a:extLst>
          </p:cNvPr>
          <p:cNvCxnSpPr>
            <a:cxnSpLocks/>
          </p:cNvCxnSpPr>
          <p:nvPr/>
        </p:nvCxnSpPr>
        <p:spPr bwMode="auto">
          <a:xfrm>
            <a:off x="4465108" y="4836405"/>
            <a:ext cx="1013355" cy="1107195"/>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 name="Straight Arrow Connector 3">
            <a:extLst>
              <a:ext uri="{FF2B5EF4-FFF2-40B4-BE49-F238E27FC236}">
                <a16:creationId xmlns:a16="http://schemas.microsoft.com/office/drawing/2014/main" id="{94E3C27E-B89A-FC43-A5E9-F3F5CE192CAA}"/>
              </a:ext>
            </a:extLst>
          </p:cNvPr>
          <p:cNvCxnSpPr/>
          <p:nvPr/>
        </p:nvCxnSpPr>
        <p:spPr bwMode="auto">
          <a:xfrm>
            <a:off x="4465108" y="4836405"/>
            <a:ext cx="0" cy="91981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 name="Straight Arrow Connector 5">
            <a:extLst>
              <a:ext uri="{FF2B5EF4-FFF2-40B4-BE49-F238E27FC236}">
                <a16:creationId xmlns:a16="http://schemas.microsoft.com/office/drawing/2014/main" id="{248C5ABB-5FEB-EF46-A2DC-81C30E940B45}"/>
              </a:ext>
            </a:extLst>
          </p:cNvPr>
          <p:cNvCxnSpPr/>
          <p:nvPr/>
        </p:nvCxnSpPr>
        <p:spPr bwMode="auto">
          <a:xfrm>
            <a:off x="5478463" y="4836405"/>
            <a:ext cx="0" cy="91981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 name="Straight Arrow Connector 7">
            <a:extLst>
              <a:ext uri="{FF2B5EF4-FFF2-40B4-BE49-F238E27FC236}">
                <a16:creationId xmlns:a16="http://schemas.microsoft.com/office/drawing/2014/main" id="{5874BDBC-5CEF-E74B-8594-00E70F401A8A}"/>
              </a:ext>
            </a:extLst>
          </p:cNvPr>
          <p:cNvCxnSpPr/>
          <p:nvPr/>
        </p:nvCxnSpPr>
        <p:spPr bwMode="auto">
          <a:xfrm>
            <a:off x="3193457" y="4384458"/>
            <a:ext cx="1461093"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009887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2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2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222">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222">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58ADA-DC05-F14F-8AF5-86D7F46D21C1}"/>
              </a:ext>
            </a:extLst>
          </p:cNvPr>
          <p:cNvSpPr>
            <a:spLocks noGrp="1"/>
          </p:cNvSpPr>
          <p:nvPr>
            <p:ph type="title"/>
          </p:nvPr>
        </p:nvSpPr>
        <p:spPr>
          <a:xfrm>
            <a:off x="533400" y="228600"/>
            <a:ext cx="7772400" cy="773668"/>
          </a:xfrm>
        </p:spPr>
        <p:txBody>
          <a:bodyPr/>
          <a:lstStyle/>
          <a:p>
            <a:r>
              <a:rPr lang="en-US" dirty="0"/>
              <a:t>IPv6 Addressing on a Lab Host</a:t>
            </a:r>
          </a:p>
        </p:txBody>
      </p:sp>
      <p:sp>
        <p:nvSpPr>
          <p:cNvPr id="5" name="Slide Number Placeholder 4">
            <a:extLst>
              <a:ext uri="{FF2B5EF4-FFF2-40B4-BE49-F238E27FC236}">
                <a16:creationId xmlns:a16="http://schemas.microsoft.com/office/drawing/2014/main" id="{CD22818B-FD1C-5944-8760-5106341A4BDA}"/>
              </a:ext>
            </a:extLst>
          </p:cNvPr>
          <p:cNvSpPr>
            <a:spLocks noGrp="1"/>
          </p:cNvSpPr>
          <p:nvPr>
            <p:ph type="sldNum" sz="quarter" idx="12"/>
          </p:nvPr>
        </p:nvSpPr>
        <p:spPr/>
        <p:txBody>
          <a:bodyPr/>
          <a:lstStyle/>
          <a:p>
            <a:pPr>
              <a:defRPr/>
            </a:pPr>
            <a:r>
              <a:rPr lang="en-US"/>
              <a:t>2-</a:t>
            </a:r>
            <a:fld id="{D0626857-DD43-9D46-91D4-DEBFBA1258D1}" type="slidenum">
              <a:rPr lang="en-US" smtClean="0"/>
              <a:pPr>
                <a:defRPr/>
              </a:pPr>
              <a:t>70</a:t>
            </a:fld>
            <a:endParaRPr lang="en-US" sz="1200" dirty="0"/>
          </a:p>
        </p:txBody>
      </p:sp>
      <p:pic>
        <p:nvPicPr>
          <p:cNvPr id="7" name="Picture 6" descr="Text, letter&#10;&#10;Description automatically generated">
            <a:extLst>
              <a:ext uri="{FF2B5EF4-FFF2-40B4-BE49-F238E27FC236}">
                <a16:creationId xmlns:a16="http://schemas.microsoft.com/office/drawing/2014/main" id="{28C0BEFE-2730-CF42-848B-67FBB5A5A3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177" y="3281136"/>
            <a:ext cx="7353300" cy="3225800"/>
          </a:xfrm>
          <a:prstGeom prst="rect">
            <a:avLst/>
          </a:prstGeom>
        </p:spPr>
      </p:pic>
      <p:sp>
        <p:nvSpPr>
          <p:cNvPr id="8" name="TextBox 7">
            <a:extLst>
              <a:ext uri="{FF2B5EF4-FFF2-40B4-BE49-F238E27FC236}">
                <a16:creationId xmlns:a16="http://schemas.microsoft.com/office/drawing/2014/main" id="{393034ED-37E7-6B40-8456-2252422C4CDA}"/>
              </a:ext>
            </a:extLst>
          </p:cNvPr>
          <p:cNvSpPr txBox="1"/>
          <p:nvPr/>
        </p:nvSpPr>
        <p:spPr>
          <a:xfrm>
            <a:off x="895350" y="1248714"/>
            <a:ext cx="4987263" cy="1384995"/>
          </a:xfrm>
          <a:prstGeom prst="rect">
            <a:avLst/>
          </a:prstGeom>
          <a:noFill/>
        </p:spPr>
        <p:txBody>
          <a:bodyPr wrap="none" rtlCol="0">
            <a:spAutoFit/>
          </a:bodyPr>
          <a:lstStyle/>
          <a:p>
            <a:r>
              <a:rPr lang="en-US" sz="2800" dirty="0"/>
              <a:t>Link-local unicast address:</a:t>
            </a:r>
          </a:p>
          <a:p>
            <a:pPr marL="457200" indent="-457200">
              <a:buFont typeface="Arial" panose="020B0604020202020204" pitchFamily="34" charset="0"/>
              <a:buChar char="•"/>
            </a:pPr>
            <a:r>
              <a:rPr lang="en-US" sz="2800" dirty="0"/>
              <a:t>created by host</a:t>
            </a:r>
          </a:p>
          <a:p>
            <a:pPr marL="457200" indent="-457200">
              <a:buFont typeface="Arial" panose="020B0604020202020204" pitchFamily="34" charset="0"/>
              <a:buChar char="•"/>
            </a:pPr>
            <a:r>
              <a:rPr lang="en-US" sz="2800" dirty="0"/>
              <a:t>not routable outside subnet</a:t>
            </a:r>
          </a:p>
        </p:txBody>
      </p:sp>
      <p:pic>
        <p:nvPicPr>
          <p:cNvPr id="9" name="Picture 5" descr="underline_base">
            <a:extLst>
              <a:ext uri="{FF2B5EF4-FFF2-40B4-BE49-F238E27FC236}">
                <a16:creationId xmlns:a16="http://schemas.microsoft.com/office/drawing/2014/main" id="{3473A4B0-F704-C74D-87B2-DEA9F6B5A86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022" y="998266"/>
            <a:ext cx="7144011" cy="226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1" name="Straight Arrow Connector 10">
            <a:extLst>
              <a:ext uri="{FF2B5EF4-FFF2-40B4-BE49-F238E27FC236}">
                <a16:creationId xmlns:a16="http://schemas.microsoft.com/office/drawing/2014/main" id="{EA2D42B9-5669-C24C-8114-62DFCD86C9CF}"/>
              </a:ext>
            </a:extLst>
          </p:cNvPr>
          <p:cNvCxnSpPr>
            <a:cxnSpLocks/>
          </p:cNvCxnSpPr>
          <p:nvPr/>
        </p:nvCxnSpPr>
        <p:spPr bwMode="auto">
          <a:xfrm>
            <a:off x="776614" y="2855934"/>
            <a:ext cx="0" cy="2559300"/>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5" name="Straight Arrow Connector 24">
            <a:extLst>
              <a:ext uri="{FF2B5EF4-FFF2-40B4-BE49-F238E27FC236}">
                <a16:creationId xmlns:a16="http://schemas.microsoft.com/office/drawing/2014/main" id="{18353CE4-79FA-5D42-A230-5EAACC55A876}"/>
              </a:ext>
            </a:extLst>
          </p:cNvPr>
          <p:cNvCxnSpPr>
            <a:cxnSpLocks/>
          </p:cNvCxnSpPr>
          <p:nvPr/>
        </p:nvCxnSpPr>
        <p:spPr bwMode="auto">
          <a:xfrm>
            <a:off x="572022" y="3062177"/>
            <a:ext cx="0" cy="3200837"/>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2" name="Straight Connector 31">
            <a:extLst>
              <a:ext uri="{FF2B5EF4-FFF2-40B4-BE49-F238E27FC236}">
                <a16:creationId xmlns:a16="http://schemas.microsoft.com/office/drawing/2014/main" id="{A9668192-4DA5-3A48-AF79-479989404A33}"/>
              </a:ext>
            </a:extLst>
          </p:cNvPr>
          <p:cNvCxnSpPr>
            <a:cxnSpLocks/>
          </p:cNvCxnSpPr>
          <p:nvPr/>
        </p:nvCxnSpPr>
        <p:spPr bwMode="auto">
          <a:xfrm>
            <a:off x="1327759" y="5415234"/>
            <a:ext cx="3983277"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5" name="Straight Connector 34">
            <a:extLst>
              <a:ext uri="{FF2B5EF4-FFF2-40B4-BE49-F238E27FC236}">
                <a16:creationId xmlns:a16="http://schemas.microsoft.com/office/drawing/2014/main" id="{AF9EA076-6132-E74E-842E-46FB6039AC29}"/>
              </a:ext>
            </a:extLst>
          </p:cNvPr>
          <p:cNvCxnSpPr>
            <a:cxnSpLocks/>
          </p:cNvCxnSpPr>
          <p:nvPr/>
        </p:nvCxnSpPr>
        <p:spPr bwMode="auto">
          <a:xfrm>
            <a:off x="1302706" y="6313118"/>
            <a:ext cx="4008330"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7" name="TextBox 36">
            <a:extLst>
              <a:ext uri="{FF2B5EF4-FFF2-40B4-BE49-F238E27FC236}">
                <a16:creationId xmlns:a16="http://schemas.microsoft.com/office/drawing/2014/main" id="{450BFDFE-ADF0-E243-82C9-11AD4C52AEEE}"/>
              </a:ext>
            </a:extLst>
          </p:cNvPr>
          <p:cNvSpPr txBox="1"/>
          <p:nvPr/>
        </p:nvSpPr>
        <p:spPr>
          <a:xfrm>
            <a:off x="462880" y="2534336"/>
            <a:ext cx="633507" cy="369332"/>
          </a:xfrm>
          <a:prstGeom prst="rect">
            <a:avLst/>
          </a:prstGeom>
          <a:noFill/>
        </p:spPr>
        <p:txBody>
          <a:bodyPr wrap="none" rtlCol="0">
            <a:spAutoFit/>
          </a:bodyPr>
          <a:lstStyle/>
          <a:p>
            <a:r>
              <a:rPr lang="en-US" dirty="0"/>
              <a:t>eth0</a:t>
            </a:r>
          </a:p>
        </p:txBody>
      </p:sp>
      <p:sp>
        <p:nvSpPr>
          <p:cNvPr id="38" name="TextBox 37">
            <a:extLst>
              <a:ext uri="{FF2B5EF4-FFF2-40B4-BE49-F238E27FC236}">
                <a16:creationId xmlns:a16="http://schemas.microsoft.com/office/drawing/2014/main" id="{24D0D352-1C8A-F245-83DF-F64E46A84026}"/>
              </a:ext>
            </a:extLst>
          </p:cNvPr>
          <p:cNvSpPr txBox="1"/>
          <p:nvPr/>
        </p:nvSpPr>
        <p:spPr>
          <a:xfrm>
            <a:off x="255181" y="2764465"/>
            <a:ext cx="633507" cy="369332"/>
          </a:xfrm>
          <a:prstGeom prst="rect">
            <a:avLst/>
          </a:prstGeom>
          <a:noFill/>
        </p:spPr>
        <p:txBody>
          <a:bodyPr wrap="none" rtlCol="0">
            <a:spAutoFit/>
          </a:bodyPr>
          <a:lstStyle/>
          <a:p>
            <a:r>
              <a:rPr lang="en-US" dirty="0"/>
              <a:t>eth1</a:t>
            </a:r>
          </a:p>
        </p:txBody>
      </p:sp>
      <p:sp>
        <p:nvSpPr>
          <p:cNvPr id="14" name="Rectangle 13">
            <a:extLst>
              <a:ext uri="{FF2B5EF4-FFF2-40B4-BE49-F238E27FC236}">
                <a16:creationId xmlns:a16="http://schemas.microsoft.com/office/drawing/2014/main" id="{AC6EF434-D55B-7D47-AF0B-0E550F42A963}"/>
              </a:ext>
            </a:extLst>
          </p:cNvPr>
          <p:cNvSpPr/>
          <p:nvPr/>
        </p:nvSpPr>
        <p:spPr bwMode="auto">
          <a:xfrm>
            <a:off x="2379518" y="5219700"/>
            <a:ext cx="1714500" cy="173182"/>
          </a:xfrm>
          <a:prstGeom prst="rect">
            <a:avLst/>
          </a:prstGeom>
          <a:noFill/>
          <a:ln w="19050">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E017E961-CE43-EE4E-A010-DC1D62B4BDB5}"/>
              </a:ext>
            </a:extLst>
          </p:cNvPr>
          <p:cNvSpPr txBox="1"/>
          <p:nvPr/>
        </p:nvSpPr>
        <p:spPr>
          <a:xfrm>
            <a:off x="6670963" y="4914900"/>
            <a:ext cx="2146742" cy="646331"/>
          </a:xfrm>
          <a:prstGeom prst="rect">
            <a:avLst/>
          </a:prstGeom>
          <a:noFill/>
        </p:spPr>
        <p:txBody>
          <a:bodyPr wrap="none" rtlCol="0">
            <a:spAutoFit/>
          </a:bodyPr>
          <a:lstStyle/>
          <a:p>
            <a:r>
              <a:rPr lang="en-US" b="1" dirty="0">
                <a:solidFill>
                  <a:srgbClr val="FFC000"/>
                </a:solidFill>
              </a:rPr>
              <a:t>EUI created from:</a:t>
            </a:r>
          </a:p>
          <a:p>
            <a:r>
              <a:rPr lang="en-US" b="1" dirty="0">
                <a:solidFill>
                  <a:srgbClr val="FFC000"/>
                </a:solidFill>
              </a:rPr>
              <a:t>da:75:56:4d:2d:82</a:t>
            </a:r>
          </a:p>
        </p:txBody>
      </p:sp>
      <p:cxnSp>
        <p:nvCxnSpPr>
          <p:cNvPr id="10" name="Straight Arrow Connector 9">
            <a:extLst>
              <a:ext uri="{FF2B5EF4-FFF2-40B4-BE49-F238E27FC236}">
                <a16:creationId xmlns:a16="http://schemas.microsoft.com/office/drawing/2014/main" id="{7C31215F-B268-AB4B-8E11-0E18E2DF42F1}"/>
              </a:ext>
            </a:extLst>
          </p:cNvPr>
          <p:cNvCxnSpPr>
            <a:cxnSpLocks/>
          </p:cNvCxnSpPr>
          <p:nvPr/>
        </p:nvCxnSpPr>
        <p:spPr bwMode="auto">
          <a:xfrm flipH="1">
            <a:off x="4208319" y="5101936"/>
            <a:ext cx="2514599" cy="166255"/>
          </a:xfrm>
          <a:prstGeom prst="straightConnector1">
            <a:avLst/>
          </a:prstGeom>
          <a:solidFill>
            <a:schemeClr val="accent1"/>
          </a:solidFill>
          <a:ln w="19050" cap="flat" cmpd="sng" algn="ctr">
            <a:solidFill>
              <a:srgbClr val="FFC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8" name="Rectangle 17">
            <a:extLst>
              <a:ext uri="{FF2B5EF4-FFF2-40B4-BE49-F238E27FC236}">
                <a16:creationId xmlns:a16="http://schemas.microsoft.com/office/drawing/2014/main" id="{6866C433-6EB1-9644-BB08-9BF01A3A1C29}"/>
              </a:ext>
            </a:extLst>
          </p:cNvPr>
          <p:cNvSpPr/>
          <p:nvPr/>
        </p:nvSpPr>
        <p:spPr bwMode="auto">
          <a:xfrm>
            <a:off x="2286000" y="5039591"/>
            <a:ext cx="1569028" cy="187036"/>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97F1460A-7F9A-DC47-8715-49FB45456088}"/>
              </a:ext>
            </a:extLst>
          </p:cNvPr>
          <p:cNvCxnSpPr>
            <a:cxnSpLocks/>
          </p:cNvCxnSpPr>
          <p:nvPr/>
        </p:nvCxnSpPr>
        <p:spPr bwMode="auto">
          <a:xfrm flipH="1" flipV="1">
            <a:off x="3906982" y="5070764"/>
            <a:ext cx="2867891" cy="30133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15081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subTnLst>
                                    <p:set>
                                      <p:cBhvr override="childStyle">
                                        <p:cTn dur="1" fill="hold" display="0" masterRel="nextClick" afterEffect="1"/>
                                        <p:tgtEl>
                                          <p:spTgt spid="37"/>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subTnLst>
                                    <p:set>
                                      <p:cBhvr override="childStyle">
                                        <p:cTn dur="1" fill="hold" display="0" masterRel="nextClick" afterEffect="1"/>
                                        <p:tgtEl>
                                          <p:spTgt spid="32"/>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14" grpId="0" animBg="1"/>
      <p:bldP spid="3" grpId="0"/>
      <p:bldP spid="1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itle 1"/>
          <p:cNvSpPr>
            <a:spLocks noGrp="1"/>
          </p:cNvSpPr>
          <p:nvPr>
            <p:ph type="title"/>
          </p:nvPr>
        </p:nvSpPr>
        <p:spPr>
          <a:xfrm>
            <a:off x="266701" y="228600"/>
            <a:ext cx="8614252" cy="660748"/>
          </a:xfrm>
        </p:spPr>
        <p:txBody>
          <a:bodyPr/>
          <a:lstStyle/>
          <a:p>
            <a:r>
              <a:rPr lang="en-US" dirty="0">
                <a:ea typeface="ＭＳ Ｐゴシック" pitchFamily="34" charset="-128"/>
              </a:rPr>
              <a:t>Issue with Link-local unicast address</a:t>
            </a:r>
          </a:p>
        </p:txBody>
      </p:sp>
      <p:sp>
        <p:nvSpPr>
          <p:cNvPr id="2" name="Slide Number Placeholder 1">
            <a:extLst>
              <a:ext uri="{FF2B5EF4-FFF2-40B4-BE49-F238E27FC236}">
                <a16:creationId xmlns:a16="http://schemas.microsoft.com/office/drawing/2014/main" id="{9D575930-86A7-584A-86B6-F550C0F0EFEB}"/>
              </a:ext>
            </a:extLst>
          </p:cNvPr>
          <p:cNvSpPr>
            <a:spLocks noGrp="1"/>
          </p:cNvSpPr>
          <p:nvPr>
            <p:ph type="sldNum" sz="quarter" idx="12"/>
          </p:nvPr>
        </p:nvSpPr>
        <p:spPr/>
        <p:txBody>
          <a:bodyPr/>
          <a:lstStyle/>
          <a:p>
            <a:fld id="{6DDFBD2C-A080-5A4B-B075-F8D248F9258F}" type="slidenum">
              <a:rPr lang="en-US" smtClean="0"/>
              <a:t>71</a:t>
            </a:fld>
            <a:endParaRPr lang="en-US"/>
          </a:p>
        </p:txBody>
      </p:sp>
      <p:pic>
        <p:nvPicPr>
          <p:cNvPr id="6" name="Picture 5" descr="underline_base">
            <a:extLst>
              <a:ext uri="{FF2B5EF4-FFF2-40B4-BE49-F238E27FC236}">
                <a16:creationId xmlns:a16="http://schemas.microsoft.com/office/drawing/2014/main" id="{975A1DF6-CCC3-D84B-BF64-C45B5AEBF11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126" y="898057"/>
            <a:ext cx="8108515" cy="254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3" name="Group 2">
            <a:extLst>
              <a:ext uri="{FF2B5EF4-FFF2-40B4-BE49-F238E27FC236}">
                <a16:creationId xmlns:a16="http://schemas.microsoft.com/office/drawing/2014/main" id="{9D8560BF-4BB3-6B49-9826-D02AB6FEFDBA}"/>
              </a:ext>
            </a:extLst>
          </p:cNvPr>
          <p:cNvGrpSpPr/>
          <p:nvPr/>
        </p:nvGrpSpPr>
        <p:grpSpPr>
          <a:xfrm>
            <a:off x="616743" y="1282379"/>
            <a:ext cx="7910513" cy="3302146"/>
            <a:chOff x="604837" y="1896155"/>
            <a:chExt cx="7910513" cy="3302146"/>
          </a:xfrm>
        </p:grpSpPr>
        <p:graphicFrame>
          <p:nvGraphicFramePr>
            <p:cNvPr id="8194" name="Object 2"/>
            <p:cNvGraphicFramePr>
              <a:graphicFrameLocks noChangeAspect="1"/>
            </p:cNvGraphicFramePr>
            <p:nvPr/>
          </p:nvGraphicFramePr>
          <p:xfrm>
            <a:off x="604837" y="1896155"/>
            <a:ext cx="7910513" cy="3302146"/>
          </p:xfrm>
          <a:graphic>
            <a:graphicData uri="http://schemas.openxmlformats.org/presentationml/2006/ole">
              <mc:AlternateContent xmlns:mc="http://schemas.openxmlformats.org/markup-compatibility/2006">
                <mc:Choice xmlns:v="urn:schemas-microsoft-com:vml" Requires="v">
                  <p:oleObj spid="_x0000_s123963" name="Visio" r:id="rId5" imgW="8866271" imgH="3608436" progId="Visio.Drawing.11">
                    <p:embed/>
                  </p:oleObj>
                </mc:Choice>
                <mc:Fallback>
                  <p:oleObj name="Visio" r:id="rId5" imgW="8866271" imgH="3608436" progId="Visio.Drawing.11">
                    <p:embed/>
                    <p:pic>
                      <p:nvPicPr>
                        <p:cNvPr id="8194" name="Object 2"/>
                        <p:cNvPicPr>
                          <a:picLocks noChangeAspect="1" noChangeArrowheads="1"/>
                        </p:cNvPicPr>
                        <p:nvPr/>
                      </p:nvPicPr>
                      <p:blipFill>
                        <a:blip r:embed="rId6"/>
                        <a:srcRect/>
                        <a:stretch>
                          <a:fillRect/>
                        </a:stretch>
                      </p:blipFill>
                      <p:spPr bwMode="auto">
                        <a:xfrm>
                          <a:off x="604837" y="1896155"/>
                          <a:ext cx="7910513" cy="330214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TextBox 6">
              <a:extLst>
                <a:ext uri="{FF2B5EF4-FFF2-40B4-BE49-F238E27FC236}">
                  <a16:creationId xmlns:a16="http://schemas.microsoft.com/office/drawing/2014/main" id="{0EC2C91D-A028-BD4E-A365-5A685C17B94F}"/>
                </a:ext>
              </a:extLst>
            </p:cNvPr>
            <p:cNvSpPr txBox="1"/>
            <p:nvPr/>
          </p:nvSpPr>
          <p:spPr>
            <a:xfrm>
              <a:off x="1307980" y="2666350"/>
              <a:ext cx="691215" cy="369332"/>
            </a:xfrm>
            <a:prstGeom prst="rect">
              <a:avLst/>
            </a:prstGeom>
            <a:solidFill>
              <a:schemeClr val="bg1"/>
            </a:solidFill>
          </p:spPr>
          <p:txBody>
            <a:bodyPr wrap="none" rtlCol="0">
              <a:spAutoFit/>
            </a:bodyPr>
            <a:lstStyle/>
            <a:p>
              <a:r>
                <a:rPr lang="en-US" b="1" dirty="0">
                  <a:latin typeface="Consolas" panose="020B0609020204030204" pitchFamily="49" charset="0"/>
                  <a:cs typeface="Consolas" panose="020B0609020204030204" pitchFamily="49" charset="0"/>
                </a:rPr>
                <a:t>FE80</a:t>
              </a:r>
              <a:endParaRPr lang="en-US" sz="1600" b="1" dirty="0">
                <a:latin typeface="Consolas" panose="020B0609020204030204" pitchFamily="49" charset="0"/>
                <a:cs typeface="Consolas" panose="020B0609020204030204" pitchFamily="49" charset="0"/>
              </a:endParaRPr>
            </a:p>
          </p:txBody>
        </p:sp>
      </p:grpSp>
      <p:sp>
        <p:nvSpPr>
          <p:cNvPr id="8196" name="Content Placeholder 2"/>
          <p:cNvSpPr>
            <a:spLocks noGrp="1"/>
          </p:cNvSpPr>
          <p:nvPr>
            <p:ph idx="1"/>
          </p:nvPr>
        </p:nvSpPr>
        <p:spPr>
          <a:xfrm>
            <a:off x="275573" y="3181611"/>
            <a:ext cx="8517698" cy="3519814"/>
          </a:xfrm>
        </p:spPr>
        <p:txBody>
          <a:bodyPr>
            <a:normAutofit/>
          </a:bodyPr>
          <a:lstStyle/>
          <a:p>
            <a:pPr>
              <a:tabLst>
                <a:tab pos="1371600" algn="l"/>
                <a:tab pos="2657475" algn="l"/>
                <a:tab pos="4245769" algn="l"/>
              </a:tabLst>
            </a:pPr>
            <a:r>
              <a:rPr lang="en-US" sz="2000" dirty="0">
                <a:ea typeface="ＭＳ Ｐゴシック" pitchFamily="34" charset="-128"/>
              </a:rPr>
              <a:t>Since all link-local addresses have the same network prefix, a system with multiple interfaces has the same network prefix on all interfaces</a:t>
            </a:r>
          </a:p>
          <a:p>
            <a:pPr>
              <a:tabLst>
                <a:tab pos="1371600" algn="l"/>
                <a:tab pos="2657475" algn="l"/>
                <a:tab pos="4245769" algn="l"/>
              </a:tabLst>
            </a:pPr>
            <a:r>
              <a:rPr lang="en-US" sz="2000" b="1" dirty="0">
                <a:solidFill>
                  <a:srgbClr val="C00000"/>
                </a:solidFill>
                <a:ea typeface="ＭＳ Ｐゴシック" pitchFamily="34" charset="-128"/>
              </a:rPr>
              <a:t>Issue:</a:t>
            </a:r>
            <a:r>
              <a:rPr lang="en-US" sz="2000" b="1" dirty="0">
                <a:ea typeface="ＭＳ Ｐゴシック" pitchFamily="34" charset="-128"/>
              </a:rPr>
              <a:t> </a:t>
            </a:r>
            <a:r>
              <a:rPr lang="en-US" sz="2000" dirty="0">
                <a:ea typeface="ＭＳ Ｐゴシック" pitchFamily="34" charset="-128"/>
              </a:rPr>
              <a:t>If the system wants to send a packet to </a:t>
            </a:r>
            <a:r>
              <a:rPr lang="en-US" sz="2000" dirty="0">
                <a:solidFill>
                  <a:srgbClr val="C00000"/>
                </a:solidFill>
                <a:ea typeface="ＭＳ Ｐゴシック" pitchFamily="34" charset="-128"/>
              </a:rPr>
              <a:t>one</a:t>
            </a:r>
            <a:r>
              <a:rPr lang="en-US" sz="2000" dirty="0">
                <a:ea typeface="ＭＳ Ｐゴシック" pitchFamily="34" charset="-128"/>
              </a:rPr>
              <a:t> of the connected subnets, how does it know which interface to pick? </a:t>
            </a:r>
          </a:p>
          <a:p>
            <a:pPr>
              <a:tabLst>
                <a:tab pos="1371600" algn="l"/>
                <a:tab pos="2657475" algn="l"/>
                <a:tab pos="4245769" algn="l"/>
              </a:tabLst>
            </a:pPr>
            <a:r>
              <a:rPr lang="en-US" sz="2000" dirty="0">
                <a:ea typeface="ＭＳ Ｐゴシック" pitchFamily="34" charset="-128"/>
              </a:rPr>
              <a:t> </a:t>
            </a:r>
            <a:r>
              <a:rPr lang="en-US" sz="2000" b="1" dirty="0">
                <a:solidFill>
                  <a:srgbClr val="C00000"/>
                </a:solidFill>
                <a:ea typeface="ＭＳ Ｐゴシック" pitchFamily="34" charset="-128"/>
              </a:rPr>
              <a:t>Solution</a:t>
            </a:r>
            <a:r>
              <a:rPr lang="en-US" sz="2000" dirty="0">
                <a:ea typeface="ＭＳ Ｐゴシック" pitchFamily="34" charset="-128"/>
              </a:rPr>
              <a:t>: Internally, a system adds an additional identifier to the link-local address</a:t>
            </a:r>
            <a:r>
              <a:rPr lang="en-US" sz="2000" dirty="0">
                <a:ea typeface="ＭＳ Ｐゴシック" pitchFamily="34" charset="-128"/>
                <a:sym typeface="Wingdings" pitchFamily="2" charset="2"/>
              </a:rPr>
              <a:t> </a:t>
            </a:r>
            <a:r>
              <a:rPr lang="en-US" sz="2000" dirty="0">
                <a:ea typeface="ＭＳ Ｐゴシック" pitchFamily="34" charset="-128"/>
              </a:rPr>
              <a:t> (</a:t>
            </a:r>
            <a:r>
              <a:rPr lang="en-US" sz="2000" b="1" dirty="0">
                <a:solidFill>
                  <a:srgbClr val="C00000"/>
                </a:solidFill>
                <a:ea typeface="ＭＳ Ｐゴシック" pitchFamily="34" charset="-128"/>
              </a:rPr>
              <a:t>Zone Index</a:t>
            </a:r>
            <a:r>
              <a:rPr lang="en-US" sz="2000" dirty="0">
                <a:ea typeface="ＭＳ Ｐゴシック" pitchFamily="34" charset="-128"/>
              </a:rPr>
              <a:t>)</a:t>
            </a:r>
          </a:p>
          <a:p>
            <a:pPr lvl="1">
              <a:tabLst>
                <a:tab pos="1371600" algn="l"/>
                <a:tab pos="2657475" algn="l"/>
                <a:tab pos="4245769" algn="l"/>
              </a:tabLst>
            </a:pPr>
            <a:r>
              <a:rPr lang="en-US" sz="2000" dirty="0">
                <a:ea typeface="ＭＳ Ｐゴシック" pitchFamily="34" charset="-128"/>
              </a:rPr>
              <a:t>Routing tables use zone index for all link-local addresses</a:t>
            </a:r>
          </a:p>
          <a:p>
            <a:pPr lvl="1">
              <a:tabLst>
                <a:tab pos="1371600" algn="l"/>
                <a:tab pos="2657475" algn="l"/>
                <a:tab pos="4245769" algn="l"/>
              </a:tabLst>
            </a:pPr>
            <a:r>
              <a:rPr lang="en-US" sz="2000" dirty="0">
                <a:ea typeface="ＭＳ Ｐゴシック" pitchFamily="34" charset="-128"/>
              </a:rPr>
              <a:t>Zone index can be an </a:t>
            </a:r>
            <a:r>
              <a:rPr lang="en-US" sz="2000" dirty="0">
                <a:solidFill>
                  <a:srgbClr val="C00000"/>
                </a:solidFill>
                <a:ea typeface="ＭＳ Ｐゴシック" pitchFamily="34" charset="-128"/>
              </a:rPr>
              <a:t>index</a:t>
            </a:r>
            <a:r>
              <a:rPr lang="en-US" sz="2000" dirty="0">
                <a:ea typeface="ＭＳ Ｐゴシック" pitchFamily="34" charset="-128"/>
              </a:rPr>
              <a:t> or </a:t>
            </a:r>
            <a:r>
              <a:rPr lang="en-US" sz="2000" dirty="0">
                <a:solidFill>
                  <a:srgbClr val="C00000"/>
                </a:solidFill>
                <a:ea typeface="ＭＳ Ｐゴシック" pitchFamily="34" charset="-128"/>
              </a:rPr>
              <a:t>name of interface</a:t>
            </a:r>
            <a:r>
              <a:rPr lang="en-US" sz="2000" dirty="0">
                <a:ea typeface="ＭＳ Ｐゴシック" pitchFamily="34" charset="-128"/>
              </a:rPr>
              <a:t>: </a:t>
            </a:r>
          </a:p>
          <a:p>
            <a:pPr marL="457200" lvl="1" indent="0">
              <a:buNone/>
              <a:tabLst>
                <a:tab pos="1371600" algn="l"/>
                <a:tab pos="2657475" algn="l"/>
                <a:tab pos="4245769" algn="l"/>
              </a:tabLst>
            </a:pPr>
            <a:r>
              <a:rPr lang="en-US" sz="1800" b="1" dirty="0">
                <a:solidFill>
                  <a:srgbClr val="0000FF"/>
                </a:solidFill>
                <a:latin typeface="Courier New" pitchFamily="49" charset="0"/>
                <a:ea typeface="ＭＳ Ｐゴシック" pitchFamily="34" charset="-128"/>
                <a:cs typeface="Courier New" pitchFamily="49" charset="0"/>
              </a:rPr>
              <a:t> </a:t>
            </a:r>
            <a:br>
              <a:rPr lang="en-US" sz="1350" b="1" dirty="0">
                <a:solidFill>
                  <a:srgbClr val="0000FF"/>
                </a:solidFill>
                <a:latin typeface="Courier New" pitchFamily="49" charset="0"/>
                <a:ea typeface="ＭＳ Ｐゴシック" pitchFamily="34" charset="-128"/>
                <a:cs typeface="Courier New" pitchFamily="49" charset="0"/>
              </a:rPr>
            </a:br>
            <a:r>
              <a:rPr lang="en-US" sz="2000" b="1" dirty="0">
                <a:solidFill>
                  <a:srgbClr val="0000FF"/>
                </a:solidFill>
                <a:latin typeface="Courier New" pitchFamily="49" charset="0"/>
                <a:ea typeface="ＭＳ Ｐゴシック" pitchFamily="34" charset="-128"/>
                <a:cs typeface="Courier New" pitchFamily="49" charset="0"/>
              </a:rPr>
              <a:t>fe80::21f:f3ff:fec5:dc47</a:t>
            </a:r>
            <a:r>
              <a:rPr lang="en-US" sz="2000" b="1" dirty="0">
                <a:solidFill>
                  <a:srgbClr val="C00000"/>
                </a:solidFill>
                <a:latin typeface="Courier New" pitchFamily="49" charset="0"/>
                <a:ea typeface="ＭＳ Ｐゴシック" pitchFamily="34" charset="-128"/>
                <a:cs typeface="Courier New" pitchFamily="49" charset="0"/>
              </a:rPr>
              <a:t>%1</a:t>
            </a:r>
            <a:r>
              <a:rPr lang="en-US" dirty="0">
                <a:ea typeface="ＭＳ Ｐゴシック" pitchFamily="34" charset="-128"/>
              </a:rPr>
              <a:t> </a:t>
            </a:r>
            <a:r>
              <a:rPr lang="en-US" sz="2000" b="1" dirty="0">
                <a:solidFill>
                  <a:srgbClr val="0000FF"/>
                </a:solidFill>
                <a:latin typeface="Courier New" pitchFamily="49" charset="0"/>
                <a:ea typeface="ＭＳ Ｐゴシック" pitchFamily="34" charset="-128"/>
                <a:cs typeface="Courier New" pitchFamily="49" charset="0"/>
              </a:rPr>
              <a:t>fe80::21f:f3ff:fec5:dc47</a:t>
            </a:r>
            <a:r>
              <a:rPr lang="en-US" sz="2000" b="1" dirty="0">
                <a:solidFill>
                  <a:srgbClr val="C00000"/>
                </a:solidFill>
                <a:latin typeface="Courier New" pitchFamily="49" charset="0"/>
                <a:ea typeface="ＭＳ Ｐゴシック" pitchFamily="34" charset="-128"/>
                <a:cs typeface="Courier New" pitchFamily="49" charset="0"/>
              </a:rPr>
              <a:t>%eth1</a:t>
            </a:r>
            <a:endParaRPr lang="en-US" sz="1500" dirty="0">
              <a:solidFill>
                <a:srgbClr val="C00000"/>
              </a:solidFill>
              <a:ea typeface="ＭＳ Ｐゴシック" pitchFamily="34" charset="-128"/>
            </a:endParaRPr>
          </a:p>
        </p:txBody>
      </p:sp>
      <p:cxnSp>
        <p:nvCxnSpPr>
          <p:cNvPr id="5" name="Straight Arrow Connector 4">
            <a:extLst>
              <a:ext uri="{FF2B5EF4-FFF2-40B4-BE49-F238E27FC236}">
                <a16:creationId xmlns:a16="http://schemas.microsoft.com/office/drawing/2014/main" id="{D0762A62-D9DA-4549-8775-8DC94DB0C222}"/>
              </a:ext>
            </a:extLst>
          </p:cNvPr>
          <p:cNvCxnSpPr>
            <a:cxnSpLocks/>
          </p:cNvCxnSpPr>
          <p:nvPr/>
        </p:nvCxnSpPr>
        <p:spPr bwMode="auto">
          <a:xfrm>
            <a:off x="3532340" y="5549030"/>
            <a:ext cx="1039660" cy="27557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1" name="Straight Arrow Connector 10">
            <a:extLst>
              <a:ext uri="{FF2B5EF4-FFF2-40B4-BE49-F238E27FC236}">
                <a16:creationId xmlns:a16="http://schemas.microsoft.com/office/drawing/2014/main" id="{2FDF71B3-146F-4B4C-AE90-CE25247466D0}"/>
              </a:ext>
            </a:extLst>
          </p:cNvPr>
          <p:cNvCxnSpPr>
            <a:cxnSpLocks/>
          </p:cNvCxnSpPr>
          <p:nvPr/>
        </p:nvCxnSpPr>
        <p:spPr bwMode="auto">
          <a:xfrm>
            <a:off x="4885150" y="5523978"/>
            <a:ext cx="0" cy="57619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0904507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51DFD-9BF9-3149-98F6-D7C7A4279507}"/>
              </a:ext>
            </a:extLst>
          </p:cNvPr>
          <p:cNvSpPr>
            <a:spLocks noGrp="1"/>
          </p:cNvSpPr>
          <p:nvPr>
            <p:ph type="title"/>
          </p:nvPr>
        </p:nvSpPr>
        <p:spPr>
          <a:xfrm>
            <a:off x="533400" y="228600"/>
            <a:ext cx="7772400" cy="497910"/>
          </a:xfrm>
        </p:spPr>
        <p:txBody>
          <a:bodyPr/>
          <a:lstStyle/>
          <a:p>
            <a:r>
              <a:rPr lang="en-US" dirty="0"/>
              <a:t>Example of Ping6: Link-Local</a:t>
            </a:r>
          </a:p>
        </p:txBody>
      </p:sp>
      <p:sp>
        <p:nvSpPr>
          <p:cNvPr id="3" name="Content Placeholder 2">
            <a:extLst>
              <a:ext uri="{FF2B5EF4-FFF2-40B4-BE49-F238E27FC236}">
                <a16:creationId xmlns:a16="http://schemas.microsoft.com/office/drawing/2014/main" id="{ACA250FF-E76B-6249-9075-20AB97DD34E0}"/>
              </a:ext>
            </a:extLst>
          </p:cNvPr>
          <p:cNvSpPr>
            <a:spLocks noGrp="1"/>
          </p:cNvSpPr>
          <p:nvPr>
            <p:ph idx="1"/>
          </p:nvPr>
        </p:nvSpPr>
        <p:spPr>
          <a:xfrm>
            <a:off x="381000" y="1170709"/>
            <a:ext cx="7772400" cy="835891"/>
          </a:xfrm>
        </p:spPr>
        <p:txBody>
          <a:bodyPr/>
          <a:lstStyle/>
          <a:p>
            <a:r>
              <a:rPr lang="en-US" dirty="0"/>
              <a:t>Ping link-local unicast: a) no zone index, b) zone index</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sz="2400" dirty="0"/>
          </a:p>
          <a:p>
            <a:endParaRPr lang="en-US" dirty="0"/>
          </a:p>
          <a:p>
            <a:endParaRPr lang="en-US" dirty="0"/>
          </a:p>
          <a:p>
            <a:pPr marL="514350" indent="-514350">
              <a:buFont typeface="+mj-lt"/>
              <a:buAutoNum type="arabicPeriod"/>
            </a:pPr>
            <a:endParaRPr lang="en-US" dirty="0"/>
          </a:p>
          <a:p>
            <a:pPr marL="0" indent="0">
              <a:buNone/>
            </a:pPr>
            <a:endParaRPr lang="en-US" dirty="0"/>
          </a:p>
        </p:txBody>
      </p:sp>
      <p:sp>
        <p:nvSpPr>
          <p:cNvPr id="5" name="Slide Number Placeholder 4">
            <a:extLst>
              <a:ext uri="{FF2B5EF4-FFF2-40B4-BE49-F238E27FC236}">
                <a16:creationId xmlns:a16="http://schemas.microsoft.com/office/drawing/2014/main" id="{609BA487-245D-7246-B985-08B7B7D501F7}"/>
              </a:ext>
            </a:extLst>
          </p:cNvPr>
          <p:cNvSpPr>
            <a:spLocks noGrp="1"/>
          </p:cNvSpPr>
          <p:nvPr>
            <p:ph type="sldNum" sz="quarter" idx="12"/>
          </p:nvPr>
        </p:nvSpPr>
        <p:spPr/>
        <p:txBody>
          <a:bodyPr/>
          <a:lstStyle/>
          <a:p>
            <a:pPr>
              <a:defRPr/>
            </a:pPr>
            <a:r>
              <a:rPr lang="en-US"/>
              <a:t>2-</a:t>
            </a:r>
            <a:fld id="{D0626857-DD43-9D46-91D4-DEBFBA1258D1}" type="slidenum">
              <a:rPr lang="en-US" smtClean="0"/>
              <a:pPr>
                <a:defRPr/>
              </a:pPr>
              <a:t>72</a:t>
            </a:fld>
            <a:endParaRPr lang="en-US" sz="1200" dirty="0"/>
          </a:p>
        </p:txBody>
      </p:sp>
      <p:pic>
        <p:nvPicPr>
          <p:cNvPr id="6" name="Picture 5" descr="underline_base">
            <a:extLst>
              <a:ext uri="{FF2B5EF4-FFF2-40B4-BE49-F238E27FC236}">
                <a16:creationId xmlns:a16="http://schemas.microsoft.com/office/drawing/2014/main" id="{D5A969B5-C06A-CA44-B0F6-F946CE9B65C1}"/>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965" y="846788"/>
            <a:ext cx="6617761" cy="457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1" descr="Text&#10;&#10;Description automatically generated">
            <a:extLst>
              <a:ext uri="{FF2B5EF4-FFF2-40B4-BE49-F238E27FC236}">
                <a16:creationId xmlns:a16="http://schemas.microsoft.com/office/drawing/2014/main" id="{F46BAB30-0FFA-CD4B-807F-357674AD63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986" y="1922598"/>
            <a:ext cx="7188200" cy="1663700"/>
          </a:xfrm>
          <a:prstGeom prst="rect">
            <a:avLst/>
          </a:prstGeom>
        </p:spPr>
      </p:pic>
      <p:pic>
        <p:nvPicPr>
          <p:cNvPr id="14" name="Picture 13" descr="Text&#10;&#10;Description automatically generated">
            <a:extLst>
              <a:ext uri="{FF2B5EF4-FFF2-40B4-BE49-F238E27FC236}">
                <a16:creationId xmlns:a16="http://schemas.microsoft.com/office/drawing/2014/main" id="{0572A85C-412C-CB45-B900-99D7A699F2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500" y="3663950"/>
            <a:ext cx="7213600" cy="1612900"/>
          </a:xfrm>
          <a:prstGeom prst="rect">
            <a:avLst/>
          </a:prstGeom>
        </p:spPr>
      </p:pic>
      <p:pic>
        <p:nvPicPr>
          <p:cNvPr id="15" name="Picture 14" descr="Text&#10;&#10;Description automatically generated with medium confidence">
            <a:extLst>
              <a:ext uri="{FF2B5EF4-FFF2-40B4-BE49-F238E27FC236}">
                <a16:creationId xmlns:a16="http://schemas.microsoft.com/office/drawing/2014/main" id="{BEC2802C-471F-0340-8625-A11176C0D8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400" y="5371621"/>
            <a:ext cx="7645400" cy="1220157"/>
          </a:xfrm>
          <a:prstGeom prst="rect">
            <a:avLst/>
          </a:prstGeom>
        </p:spPr>
      </p:pic>
      <p:sp>
        <p:nvSpPr>
          <p:cNvPr id="16" name="TextBox 15">
            <a:extLst>
              <a:ext uri="{FF2B5EF4-FFF2-40B4-BE49-F238E27FC236}">
                <a16:creationId xmlns:a16="http://schemas.microsoft.com/office/drawing/2014/main" id="{DCA1FD7E-2BCA-9748-B428-91DF1045C414}"/>
              </a:ext>
            </a:extLst>
          </p:cNvPr>
          <p:cNvSpPr txBox="1"/>
          <p:nvPr/>
        </p:nvSpPr>
        <p:spPr>
          <a:xfrm>
            <a:off x="498565" y="1962333"/>
            <a:ext cx="377026" cy="400110"/>
          </a:xfrm>
          <a:prstGeom prst="rect">
            <a:avLst/>
          </a:prstGeom>
          <a:noFill/>
        </p:spPr>
        <p:txBody>
          <a:bodyPr wrap="none" rtlCol="0">
            <a:spAutoFit/>
          </a:bodyPr>
          <a:lstStyle/>
          <a:p>
            <a:r>
              <a:rPr lang="en-US" sz="2000" dirty="0">
                <a:latin typeface="+mn-lt"/>
              </a:rPr>
              <a:t>a)</a:t>
            </a:r>
          </a:p>
        </p:txBody>
      </p:sp>
      <p:sp>
        <p:nvSpPr>
          <p:cNvPr id="10" name="TextBox 9">
            <a:extLst>
              <a:ext uri="{FF2B5EF4-FFF2-40B4-BE49-F238E27FC236}">
                <a16:creationId xmlns:a16="http://schemas.microsoft.com/office/drawing/2014/main" id="{16F0F2B6-FF14-B940-A53A-41302393340C}"/>
              </a:ext>
            </a:extLst>
          </p:cNvPr>
          <p:cNvSpPr txBox="1"/>
          <p:nvPr/>
        </p:nvSpPr>
        <p:spPr>
          <a:xfrm>
            <a:off x="468087" y="3538583"/>
            <a:ext cx="396262" cy="400110"/>
          </a:xfrm>
          <a:prstGeom prst="rect">
            <a:avLst/>
          </a:prstGeom>
          <a:noFill/>
        </p:spPr>
        <p:txBody>
          <a:bodyPr wrap="none" rtlCol="0">
            <a:spAutoFit/>
          </a:bodyPr>
          <a:lstStyle/>
          <a:p>
            <a:r>
              <a:rPr lang="en-US" sz="2000" dirty="0">
                <a:latin typeface="+mn-lt"/>
              </a:rPr>
              <a:t>b)</a:t>
            </a:r>
          </a:p>
        </p:txBody>
      </p:sp>
    </p:spTree>
    <p:extLst>
      <p:ext uri="{BB962C8B-B14F-4D97-AF65-F5344CB8AC3E}">
        <p14:creationId xmlns:p14="http://schemas.microsoft.com/office/powerpoint/2010/main" val="22193103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2"/>
          <p:cNvGraphicFramePr>
            <a:graphicFrameLocks noChangeAspect="1"/>
          </p:cNvGraphicFramePr>
          <p:nvPr/>
        </p:nvGraphicFramePr>
        <p:xfrm>
          <a:off x="792403" y="749038"/>
          <a:ext cx="6767513" cy="2541985"/>
        </p:xfrm>
        <a:graphic>
          <a:graphicData uri="http://schemas.openxmlformats.org/presentationml/2006/ole">
            <mc:AlternateContent xmlns:mc="http://schemas.openxmlformats.org/markup-compatibility/2006">
              <mc:Choice xmlns:v="urn:schemas-microsoft-com:vml" Requires="v">
                <p:oleObj spid="_x0000_s140339" name="Visio" r:id="rId4" imgW="8866173" imgH="3608421" progId="Visio.Drawing.11">
                  <p:embed/>
                </p:oleObj>
              </mc:Choice>
              <mc:Fallback>
                <p:oleObj name="Visio" r:id="rId4" imgW="8866173" imgH="3608421" progId="Visio.Drawing.11">
                  <p:embed/>
                  <p:pic>
                    <p:nvPicPr>
                      <p:cNvPr id="921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403" y="749038"/>
                        <a:ext cx="6767513" cy="254198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9219" name="Title 1"/>
          <p:cNvSpPr>
            <a:spLocks noGrp="1"/>
          </p:cNvSpPr>
          <p:nvPr>
            <p:ph type="title"/>
          </p:nvPr>
        </p:nvSpPr>
        <p:spPr>
          <a:xfrm>
            <a:off x="157619" y="104562"/>
            <a:ext cx="6674106" cy="551182"/>
          </a:xfrm>
        </p:spPr>
        <p:txBody>
          <a:bodyPr>
            <a:normAutofit fontScale="90000"/>
          </a:bodyPr>
          <a:lstStyle/>
          <a:p>
            <a:r>
              <a:rPr lang="en-US" sz="3600" dirty="0">
                <a:ea typeface="ＭＳ Ｐゴシック" pitchFamily="34" charset="-128"/>
              </a:rPr>
              <a:t>Unique Local Unicast Address (ULA)</a:t>
            </a:r>
            <a:endParaRPr lang="en-US" sz="3600" dirty="0">
              <a:solidFill>
                <a:srgbClr val="C00000"/>
              </a:solidFill>
              <a:ea typeface="ＭＳ Ｐゴシック" pitchFamily="34" charset="-128"/>
            </a:endParaRPr>
          </a:p>
        </p:txBody>
      </p:sp>
      <p:sp>
        <p:nvSpPr>
          <p:cNvPr id="9220" name="Content Placeholder 5"/>
          <p:cNvSpPr>
            <a:spLocks noGrp="1"/>
          </p:cNvSpPr>
          <p:nvPr>
            <p:ph idx="1"/>
          </p:nvPr>
        </p:nvSpPr>
        <p:spPr>
          <a:xfrm>
            <a:off x="163189" y="2104703"/>
            <a:ext cx="8793272" cy="4753297"/>
          </a:xfrm>
        </p:spPr>
        <p:txBody>
          <a:bodyPr>
            <a:noAutofit/>
          </a:bodyPr>
          <a:lstStyle/>
          <a:p>
            <a:pPr>
              <a:lnSpc>
                <a:spcPct val="120000"/>
              </a:lnSpc>
              <a:spcBef>
                <a:spcPts val="600"/>
              </a:spcBef>
            </a:pPr>
            <a:r>
              <a:rPr lang="en-US" sz="1400" dirty="0">
                <a:ea typeface="ＭＳ Ｐゴシック" pitchFamily="34" charset="-128"/>
              </a:rPr>
              <a:t>ULA addresses play the same role as private addresses in IPv4</a:t>
            </a:r>
          </a:p>
          <a:p>
            <a:pPr>
              <a:lnSpc>
                <a:spcPct val="120000"/>
              </a:lnSpc>
              <a:spcBef>
                <a:spcPts val="600"/>
              </a:spcBef>
            </a:pPr>
            <a:r>
              <a:rPr lang="en-US" sz="1400" dirty="0">
                <a:ea typeface="ＭＳ Ｐゴシック" pitchFamily="34" charset="-128"/>
              </a:rPr>
              <a:t>ULA addresses are intended for communication within an organization</a:t>
            </a:r>
          </a:p>
          <a:p>
            <a:pPr>
              <a:lnSpc>
                <a:spcPct val="120000"/>
              </a:lnSpc>
              <a:spcBef>
                <a:spcPts val="600"/>
              </a:spcBef>
            </a:pPr>
            <a:r>
              <a:rPr lang="en-US" sz="1400" dirty="0">
                <a:ea typeface="ＭＳ Ｐゴシック" pitchFamily="34" charset="-128"/>
              </a:rPr>
              <a:t>Packets with this address may be </a:t>
            </a:r>
            <a:r>
              <a:rPr lang="en-US" sz="1400" i="1" dirty="0">
                <a:solidFill>
                  <a:srgbClr val="C00000"/>
                </a:solidFill>
                <a:ea typeface="ＭＳ Ｐゴシック" pitchFamily="34" charset="-128"/>
              </a:rPr>
              <a:t>routed</a:t>
            </a:r>
            <a:r>
              <a:rPr lang="en-US" sz="1400" dirty="0">
                <a:solidFill>
                  <a:srgbClr val="C00000"/>
                </a:solidFill>
                <a:ea typeface="ＭＳ Ｐゴシック" pitchFamily="34" charset="-128"/>
              </a:rPr>
              <a:t> within an administrative domain</a:t>
            </a:r>
            <a:r>
              <a:rPr lang="en-US" sz="1400" dirty="0">
                <a:ea typeface="ＭＳ Ｐゴシック" pitchFamily="34" charset="-128"/>
              </a:rPr>
              <a:t>, but are </a:t>
            </a:r>
            <a:r>
              <a:rPr lang="en-US" sz="1400" dirty="0">
                <a:solidFill>
                  <a:srgbClr val="C00000"/>
                </a:solidFill>
                <a:ea typeface="ＭＳ Ｐゴシック" pitchFamily="34" charset="-128"/>
              </a:rPr>
              <a:t>not</a:t>
            </a:r>
            <a:r>
              <a:rPr lang="en-US" sz="1400" dirty="0">
                <a:ea typeface="ＭＳ Ｐゴシック" pitchFamily="34" charset="-128"/>
              </a:rPr>
              <a:t> </a:t>
            </a:r>
            <a:r>
              <a:rPr lang="en-US" sz="1400" i="1" dirty="0">
                <a:solidFill>
                  <a:srgbClr val="C00000"/>
                </a:solidFill>
                <a:ea typeface="ＭＳ Ｐゴシック" pitchFamily="34" charset="-128"/>
              </a:rPr>
              <a:t>globally</a:t>
            </a:r>
            <a:r>
              <a:rPr lang="en-US" sz="1400" dirty="0">
                <a:ea typeface="ＭＳ Ｐゴシック" pitchFamily="34" charset="-128"/>
              </a:rPr>
              <a:t> routable</a:t>
            </a:r>
          </a:p>
          <a:p>
            <a:pPr>
              <a:lnSpc>
                <a:spcPct val="120000"/>
              </a:lnSpc>
              <a:spcBef>
                <a:spcPts val="600"/>
              </a:spcBef>
            </a:pPr>
            <a:r>
              <a:rPr lang="en-US" sz="1400" dirty="0">
                <a:ea typeface="ＭＳ Ｐゴシック" pitchFamily="34" charset="-128"/>
              </a:rPr>
              <a:t>Address block </a:t>
            </a:r>
            <a:r>
              <a:rPr lang="en-US" sz="1400" dirty="0">
                <a:solidFill>
                  <a:srgbClr val="C00000"/>
                </a:solidFill>
                <a:ea typeface="ＭＳ Ｐゴシック" pitchFamily="34" charset="-128"/>
              </a:rPr>
              <a:t>FC00::/7: F110x00</a:t>
            </a:r>
            <a:r>
              <a:rPr lang="en-US" sz="1400" dirty="0"/>
              <a:t> is divided into two parts</a:t>
            </a:r>
            <a:r>
              <a:rPr lang="en-US" sz="1400" i="1" dirty="0"/>
              <a:t>:</a:t>
            </a:r>
            <a:endParaRPr lang="en-US" sz="1400" b="1" dirty="0">
              <a:solidFill>
                <a:srgbClr val="C00000"/>
              </a:solidFill>
              <a:ea typeface="ＭＳ Ｐゴシック" pitchFamily="34" charset="-128"/>
            </a:endParaRPr>
          </a:p>
          <a:p>
            <a:pPr lvl="1">
              <a:lnSpc>
                <a:spcPct val="120000"/>
              </a:lnSpc>
              <a:spcBef>
                <a:spcPts val="600"/>
              </a:spcBef>
            </a:pPr>
            <a:r>
              <a:rPr lang="en-US" sz="1400" dirty="0">
                <a:ea typeface="ＭＳ Ｐゴシック" pitchFamily="34" charset="-128"/>
              </a:rPr>
              <a:t>x =1: Global ID - locally assigned -&gt; </a:t>
            </a:r>
            <a:r>
              <a:rPr lang="en-US" sz="1400" u="sng" dirty="0">
                <a:solidFill>
                  <a:srgbClr val="C00000"/>
                </a:solidFill>
                <a:ea typeface="ＭＳ Ｐゴシック" pitchFamily="34" charset="-128"/>
              </a:rPr>
              <a:t>F1101</a:t>
            </a:r>
            <a:r>
              <a:rPr lang="en-US" sz="1400" dirty="0">
                <a:solidFill>
                  <a:srgbClr val="C00000"/>
                </a:solidFill>
                <a:ea typeface="ＭＳ Ｐゴシック" pitchFamily="34" charset="-128"/>
              </a:rPr>
              <a:t>00::/8 – </a:t>
            </a:r>
            <a:r>
              <a:rPr lang="en-US" sz="1400" u="sng" dirty="0">
                <a:solidFill>
                  <a:srgbClr val="C00000"/>
                </a:solidFill>
                <a:ea typeface="ＭＳ Ｐゴシック" pitchFamily="34" charset="-128"/>
              </a:rPr>
              <a:t>FD</a:t>
            </a:r>
            <a:r>
              <a:rPr lang="en-US" sz="1400" dirty="0">
                <a:solidFill>
                  <a:srgbClr val="C00000"/>
                </a:solidFill>
                <a:ea typeface="ＭＳ Ｐゴシック" pitchFamily="34" charset="-128"/>
              </a:rPr>
              <a:t>00/8 </a:t>
            </a:r>
            <a:r>
              <a:rPr lang="en-US" sz="1400" dirty="0">
                <a:ea typeface="ＭＳ Ｐゴシック" pitchFamily="34" charset="-128"/>
              </a:rPr>
              <a:t>-&gt; </a:t>
            </a:r>
            <a:r>
              <a:rPr lang="en-US" sz="1400" dirty="0">
                <a:solidFill>
                  <a:srgbClr val="C00000"/>
                </a:solidFill>
                <a:ea typeface="ＭＳ Ｐゴシック" pitchFamily="34" charset="-128"/>
              </a:rPr>
              <a:t>Private</a:t>
            </a:r>
            <a:r>
              <a:rPr lang="en-US" sz="1400" dirty="0">
                <a:ea typeface="ＭＳ Ｐゴシック" pitchFamily="34" charset="-128"/>
              </a:rPr>
              <a:t> network address (similar to 10.0.0.0 in IPv4)</a:t>
            </a:r>
          </a:p>
          <a:p>
            <a:pPr lvl="1">
              <a:lnSpc>
                <a:spcPct val="120000"/>
              </a:lnSpc>
              <a:spcBef>
                <a:spcPts val="600"/>
              </a:spcBef>
            </a:pPr>
            <a:r>
              <a:rPr lang="en-US" sz="1400" dirty="0">
                <a:ea typeface="ＭＳ Ｐゴシック" pitchFamily="34" charset="-128"/>
              </a:rPr>
              <a:t>x =0: not defined -&gt; </a:t>
            </a:r>
            <a:r>
              <a:rPr lang="en-US" sz="1400" u="sng" dirty="0">
                <a:ea typeface="ＭＳ Ｐゴシック" pitchFamily="34" charset="-128"/>
              </a:rPr>
              <a:t>F110000:</a:t>
            </a:r>
            <a:r>
              <a:rPr lang="en-US" sz="1400" dirty="0">
                <a:ea typeface="ＭＳ Ｐゴシック" pitchFamily="34" charset="-128"/>
              </a:rPr>
              <a:t>:/8 - </a:t>
            </a:r>
            <a:r>
              <a:rPr lang="en-US" sz="1400" u="sng" dirty="0">
                <a:ea typeface="ＭＳ Ｐゴシック" pitchFamily="34" charset="-128"/>
              </a:rPr>
              <a:t>FC</a:t>
            </a:r>
            <a:r>
              <a:rPr lang="en-US" sz="1400" dirty="0">
                <a:ea typeface="ＭＳ Ｐゴシック" pitchFamily="34" charset="-128"/>
              </a:rPr>
              <a:t>00::/8)</a:t>
            </a:r>
            <a:endParaRPr lang="en-US" sz="1400" b="1" dirty="0">
              <a:ea typeface="ＭＳ Ｐゴシック" pitchFamily="34" charset="-128"/>
            </a:endParaRPr>
          </a:p>
          <a:p>
            <a:pPr>
              <a:lnSpc>
                <a:spcPct val="120000"/>
              </a:lnSpc>
              <a:spcBef>
                <a:spcPts val="600"/>
              </a:spcBef>
            </a:pPr>
            <a:r>
              <a:rPr lang="en-US" sz="1400" dirty="0">
                <a:ea typeface="ＭＳ Ｐゴシック" pitchFamily="34" charset="-128"/>
              </a:rPr>
              <a:t>x=1 -&gt; Global ID, 40bits - randomly selected, subnet ID here = “1”, and Interface ID =  “1”</a:t>
            </a:r>
          </a:p>
          <a:p>
            <a:pPr marL="0" indent="0">
              <a:lnSpc>
                <a:spcPct val="120000"/>
              </a:lnSpc>
              <a:spcBef>
                <a:spcPts val="600"/>
              </a:spcBef>
              <a:buNone/>
            </a:pPr>
            <a:endParaRPr lang="en-US" sz="1400" dirty="0">
              <a:ea typeface="ＭＳ Ｐゴシック" pitchFamily="34" charset="-128"/>
            </a:endParaRPr>
          </a:p>
          <a:p>
            <a:pPr marL="0" indent="0">
              <a:lnSpc>
                <a:spcPct val="120000"/>
              </a:lnSpc>
              <a:spcBef>
                <a:spcPts val="600"/>
              </a:spcBef>
              <a:buNone/>
            </a:pPr>
            <a:endParaRPr lang="en-US" sz="1400" dirty="0">
              <a:ea typeface="ＭＳ Ｐゴシック" pitchFamily="34" charset="-128"/>
            </a:endParaRPr>
          </a:p>
          <a:p>
            <a:pPr marL="0" indent="0">
              <a:lnSpc>
                <a:spcPct val="120000"/>
              </a:lnSpc>
              <a:spcBef>
                <a:spcPts val="600"/>
              </a:spcBef>
              <a:buNone/>
            </a:pPr>
            <a:r>
              <a:rPr lang="en-US" sz="1400" dirty="0">
                <a:solidFill>
                  <a:srgbClr val="C00000"/>
                </a:solidFill>
                <a:ea typeface="ＭＳ Ｐゴシック" pitchFamily="34" charset="-128"/>
              </a:rPr>
              <a:t>NOTE:</a:t>
            </a:r>
            <a:r>
              <a:rPr lang="en-US" sz="1400" dirty="0">
                <a:ea typeface="ＭＳ Ｐゴシック" pitchFamily="34" charset="-128"/>
              </a:rPr>
              <a:t> ULA addresses will be the </a:t>
            </a:r>
            <a:r>
              <a:rPr lang="en-US" sz="1400" dirty="0">
                <a:solidFill>
                  <a:srgbClr val="C00000"/>
                </a:solidFill>
                <a:ea typeface="ＭＳ Ｐゴシック" pitchFamily="34" charset="-128"/>
              </a:rPr>
              <a:t>IPv6 configured addresses </a:t>
            </a:r>
            <a:r>
              <a:rPr lang="en-US" sz="1400" dirty="0">
                <a:ea typeface="ＭＳ Ｐゴシック" pitchFamily="34" charset="-128"/>
              </a:rPr>
              <a:t>in our labs – locally assigned -&gt; so x=1 </a:t>
            </a:r>
          </a:p>
          <a:p>
            <a:pPr marL="0" indent="0">
              <a:lnSpc>
                <a:spcPct val="120000"/>
              </a:lnSpc>
              <a:spcBef>
                <a:spcPts val="600"/>
              </a:spcBef>
              <a:buNone/>
            </a:pPr>
            <a:r>
              <a:rPr lang="en-US" sz="1400" dirty="0">
                <a:ea typeface="ＭＳ Ｐゴシック" pitchFamily="34" charset="-128"/>
              </a:rPr>
              <a:t>You will be given a Global ID, Subnet ID and x =1 -&gt; </a:t>
            </a:r>
            <a:r>
              <a:rPr lang="en-US" sz="1400" dirty="0" err="1">
                <a:ea typeface="ＭＳ Ｐゴシック" pitchFamily="34" charset="-128"/>
              </a:rPr>
              <a:t>fd+Global</a:t>
            </a:r>
            <a:r>
              <a:rPr lang="en-US" sz="1400" dirty="0">
                <a:ea typeface="ＭＳ Ｐゴシック" pitchFamily="34" charset="-128"/>
              </a:rPr>
              <a:t> </a:t>
            </a:r>
            <a:r>
              <a:rPr lang="en-US" sz="1400" dirty="0" err="1">
                <a:ea typeface="ＭＳ Ｐゴシック" pitchFamily="34" charset="-128"/>
              </a:rPr>
              <a:t>ID+Subnet</a:t>
            </a:r>
            <a:r>
              <a:rPr lang="en-US" sz="1400" dirty="0">
                <a:ea typeface="ＭＳ Ｐゴシック" pitchFamily="34" charset="-128"/>
              </a:rPr>
              <a:t> ID +Interface ID (host number (64bits)</a:t>
            </a:r>
          </a:p>
          <a:p>
            <a:pPr marL="0" indent="0">
              <a:lnSpc>
                <a:spcPct val="120000"/>
              </a:lnSpc>
              <a:spcBef>
                <a:spcPts val="600"/>
              </a:spcBef>
              <a:buNone/>
            </a:pPr>
            <a:r>
              <a:rPr lang="en-US" sz="1400" dirty="0">
                <a:ea typeface="ＭＳ Ｐゴシック" pitchFamily="34" charset="-128"/>
              </a:rPr>
              <a:t>The </a:t>
            </a:r>
            <a:r>
              <a:rPr lang="en-US" sz="1400" i="1" dirty="0">
                <a:ea typeface="ＭＳ Ｐゴシック" pitchFamily="34" charset="-128"/>
              </a:rPr>
              <a:t>host number </a:t>
            </a:r>
            <a:r>
              <a:rPr lang="en-US" sz="1400" dirty="0">
                <a:ea typeface="ＭＳ Ｐゴシック" pitchFamily="34" charset="-128"/>
              </a:rPr>
              <a:t>is equivalent to </a:t>
            </a:r>
            <a:r>
              <a:rPr lang="en-US" sz="1400" i="1" dirty="0">
                <a:ea typeface="ＭＳ Ｐゴシック" pitchFamily="34" charset="-128"/>
              </a:rPr>
              <a:t>rightmost bits </a:t>
            </a:r>
            <a:r>
              <a:rPr lang="en-US" sz="1400" dirty="0">
                <a:ea typeface="ＭＳ Ｐゴシック" pitchFamily="34" charset="-128"/>
              </a:rPr>
              <a:t>in the IPv4 address identifying the </a:t>
            </a:r>
            <a:r>
              <a:rPr lang="en-US" sz="1400" i="1" dirty="0">
                <a:ea typeface="ＭＳ Ｐゴシック" pitchFamily="34" charset="-128"/>
              </a:rPr>
              <a:t>host number (IP address w/o network prefix)</a:t>
            </a:r>
            <a:endParaRPr lang="en-US" sz="1400" b="1" dirty="0">
              <a:ea typeface="ＭＳ Ｐゴシック" pitchFamily="34" charset="-128"/>
            </a:endParaRPr>
          </a:p>
        </p:txBody>
      </p:sp>
      <p:pic>
        <p:nvPicPr>
          <p:cNvPr id="5" name="Picture 5" descr="underline_base">
            <a:extLst>
              <a:ext uri="{FF2B5EF4-FFF2-40B4-BE49-F238E27FC236}">
                <a16:creationId xmlns:a16="http://schemas.microsoft.com/office/drawing/2014/main" id="{3864A929-73F4-F04F-9C15-1E2CC93119ED}"/>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8785" y="625312"/>
            <a:ext cx="6085511" cy="1953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8BD1BF36-1178-2747-A7CD-114BD8E24292}"/>
              </a:ext>
            </a:extLst>
          </p:cNvPr>
          <p:cNvSpPr txBox="1"/>
          <p:nvPr/>
        </p:nvSpPr>
        <p:spPr>
          <a:xfrm>
            <a:off x="1096386" y="1708003"/>
            <a:ext cx="1197764" cy="369332"/>
          </a:xfrm>
          <a:prstGeom prst="rect">
            <a:avLst/>
          </a:prstGeom>
          <a:noFill/>
        </p:spPr>
        <p:txBody>
          <a:bodyPr wrap="none" rtlCol="0">
            <a:spAutoFit/>
          </a:bodyPr>
          <a:lstStyle/>
          <a:p>
            <a:r>
              <a:rPr lang="en-US" dirty="0">
                <a:solidFill>
                  <a:srgbClr val="C00000"/>
                </a:solidFill>
                <a:latin typeface="Consolas" panose="020B0609020204030204" pitchFamily="49" charset="0"/>
                <a:cs typeface="Consolas" panose="020B0609020204030204" pitchFamily="49" charset="0"/>
              </a:rPr>
              <a:t>FC00::/7</a:t>
            </a:r>
            <a:endParaRPr lang="en-US" dirty="0"/>
          </a:p>
        </p:txBody>
      </p:sp>
      <p:pic>
        <p:nvPicPr>
          <p:cNvPr id="8" name="Picture 7">
            <a:extLst>
              <a:ext uri="{FF2B5EF4-FFF2-40B4-BE49-F238E27FC236}">
                <a16:creationId xmlns:a16="http://schemas.microsoft.com/office/drawing/2014/main" id="{DDA07CB7-F875-DF4C-BF8D-07F46476E0E6}"/>
              </a:ext>
            </a:extLst>
          </p:cNvPr>
          <p:cNvPicPr>
            <a:picLocks noChangeAspect="1"/>
          </p:cNvPicPr>
          <p:nvPr/>
        </p:nvPicPr>
        <p:blipFill rotWithShape="1">
          <a:blip r:embed="rId7">
            <a:extLst>
              <a:ext uri="{28A0092B-C50C-407E-A947-70E740481C1C}">
                <a14:useLocalDpi xmlns:a14="http://schemas.microsoft.com/office/drawing/2010/main" val="0"/>
              </a:ext>
            </a:extLst>
          </a:blip>
          <a:srcRect t="10000" b="10000"/>
          <a:stretch/>
        </p:blipFill>
        <p:spPr>
          <a:xfrm>
            <a:off x="878704" y="4769937"/>
            <a:ext cx="3996517" cy="365760"/>
          </a:xfrm>
          <a:prstGeom prst="rect">
            <a:avLst/>
          </a:prstGeom>
        </p:spPr>
      </p:pic>
      <p:sp>
        <p:nvSpPr>
          <p:cNvPr id="3" name="Slide Number Placeholder 2">
            <a:extLst>
              <a:ext uri="{FF2B5EF4-FFF2-40B4-BE49-F238E27FC236}">
                <a16:creationId xmlns:a16="http://schemas.microsoft.com/office/drawing/2014/main" id="{09E2B927-9DDE-6F4E-98C3-A97EA15B9847}"/>
              </a:ext>
            </a:extLst>
          </p:cNvPr>
          <p:cNvSpPr>
            <a:spLocks noGrp="1"/>
          </p:cNvSpPr>
          <p:nvPr>
            <p:ph type="sldNum" sz="quarter" idx="12"/>
          </p:nvPr>
        </p:nvSpPr>
        <p:spPr/>
        <p:txBody>
          <a:bodyPr/>
          <a:lstStyle/>
          <a:p>
            <a:pPr>
              <a:defRPr/>
            </a:pPr>
            <a:r>
              <a:rPr lang="en-US"/>
              <a:t>2-</a:t>
            </a:r>
            <a:fld id="{D0626857-DD43-9D46-91D4-DEBFBA1258D1}" type="slidenum">
              <a:rPr lang="en-US" smtClean="0"/>
              <a:pPr>
                <a:defRPr/>
              </a:pPr>
              <a:t>73</a:t>
            </a:fld>
            <a:endParaRPr lang="en-US" sz="1200" dirty="0"/>
          </a:p>
        </p:txBody>
      </p:sp>
      <p:sp>
        <p:nvSpPr>
          <p:cNvPr id="9" name="Left Brace 8">
            <a:extLst>
              <a:ext uri="{FF2B5EF4-FFF2-40B4-BE49-F238E27FC236}">
                <a16:creationId xmlns:a16="http://schemas.microsoft.com/office/drawing/2014/main" id="{0BAD1898-72BD-C34F-81EA-939D40FC1284}"/>
              </a:ext>
            </a:extLst>
          </p:cNvPr>
          <p:cNvSpPr/>
          <p:nvPr/>
        </p:nvSpPr>
        <p:spPr bwMode="auto">
          <a:xfrm rot="5400000">
            <a:off x="2077720" y="4069080"/>
            <a:ext cx="121920" cy="1290320"/>
          </a:xfrm>
          <a:prstGeom prst="leftBr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0" name="Straight Arrow Connector 9">
            <a:extLst>
              <a:ext uri="{FF2B5EF4-FFF2-40B4-BE49-F238E27FC236}">
                <a16:creationId xmlns:a16="http://schemas.microsoft.com/office/drawing/2014/main" id="{106E7EB4-2DB0-5B44-BE0D-51417E138168}"/>
              </a:ext>
            </a:extLst>
          </p:cNvPr>
          <p:cNvCxnSpPr/>
          <p:nvPr/>
        </p:nvCxnSpPr>
        <p:spPr bwMode="auto">
          <a:xfrm flipH="1">
            <a:off x="2976880" y="4612640"/>
            <a:ext cx="1351280" cy="18288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1" name="Straight Arrow Connector 10">
            <a:extLst>
              <a:ext uri="{FF2B5EF4-FFF2-40B4-BE49-F238E27FC236}">
                <a16:creationId xmlns:a16="http://schemas.microsoft.com/office/drawing/2014/main" id="{C6A1B33C-9B52-A347-AD33-06E67CFF0628}"/>
              </a:ext>
            </a:extLst>
          </p:cNvPr>
          <p:cNvCxnSpPr>
            <a:cxnSpLocks/>
          </p:cNvCxnSpPr>
          <p:nvPr/>
        </p:nvCxnSpPr>
        <p:spPr bwMode="auto">
          <a:xfrm flipH="1">
            <a:off x="3241040" y="4693920"/>
            <a:ext cx="3403600" cy="17272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7626351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8AF0E-3C8D-8747-B0B7-D9BB8CC712BB}"/>
              </a:ext>
            </a:extLst>
          </p:cNvPr>
          <p:cNvSpPr>
            <a:spLocks noGrp="1"/>
          </p:cNvSpPr>
          <p:nvPr>
            <p:ph type="title"/>
          </p:nvPr>
        </p:nvSpPr>
        <p:spPr/>
        <p:txBody>
          <a:bodyPr/>
          <a:lstStyle/>
          <a:p>
            <a:r>
              <a:rPr lang="en-US" dirty="0"/>
              <a:t>Examples of ULA</a:t>
            </a:r>
          </a:p>
        </p:txBody>
      </p:sp>
      <p:pic>
        <p:nvPicPr>
          <p:cNvPr id="7" name="Content Placeholder 6" descr="Table&#10;&#10;Description automatically generated">
            <a:extLst>
              <a:ext uri="{FF2B5EF4-FFF2-40B4-BE49-F238E27FC236}">
                <a16:creationId xmlns:a16="http://schemas.microsoft.com/office/drawing/2014/main" id="{4A20F1C0-3CBE-5848-B786-0CEC2B3F35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8348" y="1315465"/>
            <a:ext cx="7772400" cy="1087647"/>
          </a:xfrm>
        </p:spPr>
      </p:pic>
      <p:sp>
        <p:nvSpPr>
          <p:cNvPr id="5" name="Slide Number Placeholder 4">
            <a:extLst>
              <a:ext uri="{FF2B5EF4-FFF2-40B4-BE49-F238E27FC236}">
                <a16:creationId xmlns:a16="http://schemas.microsoft.com/office/drawing/2014/main" id="{28EF6F74-19BA-704A-9CA1-AA7153E5B8F1}"/>
              </a:ext>
            </a:extLst>
          </p:cNvPr>
          <p:cNvSpPr>
            <a:spLocks noGrp="1"/>
          </p:cNvSpPr>
          <p:nvPr>
            <p:ph type="sldNum" sz="quarter" idx="12"/>
          </p:nvPr>
        </p:nvSpPr>
        <p:spPr/>
        <p:txBody>
          <a:bodyPr/>
          <a:lstStyle/>
          <a:p>
            <a:pPr>
              <a:defRPr/>
            </a:pPr>
            <a:r>
              <a:rPr lang="en-US"/>
              <a:t>2-</a:t>
            </a:r>
            <a:fld id="{D0626857-DD43-9D46-91D4-DEBFBA1258D1}" type="slidenum">
              <a:rPr lang="en-US" smtClean="0"/>
              <a:pPr>
                <a:defRPr/>
              </a:pPr>
              <a:t>74</a:t>
            </a:fld>
            <a:endParaRPr lang="en-US" sz="1200" dirty="0"/>
          </a:p>
        </p:txBody>
      </p:sp>
      <p:pic>
        <p:nvPicPr>
          <p:cNvPr id="9" name="Picture 8">
            <a:extLst>
              <a:ext uri="{FF2B5EF4-FFF2-40B4-BE49-F238E27FC236}">
                <a16:creationId xmlns:a16="http://schemas.microsoft.com/office/drawing/2014/main" id="{F4B2E397-00CF-6A41-A6E3-84F2F7DD1B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98681"/>
            <a:ext cx="9144000" cy="951832"/>
          </a:xfrm>
          <a:prstGeom prst="rect">
            <a:avLst/>
          </a:prstGeom>
        </p:spPr>
      </p:pic>
      <p:cxnSp>
        <p:nvCxnSpPr>
          <p:cNvPr id="12" name="Straight Arrow Connector 11">
            <a:extLst>
              <a:ext uri="{FF2B5EF4-FFF2-40B4-BE49-F238E27FC236}">
                <a16:creationId xmlns:a16="http://schemas.microsoft.com/office/drawing/2014/main" id="{26776463-261F-2D4A-871A-6CC1CB20A565}"/>
              </a:ext>
            </a:extLst>
          </p:cNvPr>
          <p:cNvCxnSpPr>
            <a:cxnSpLocks/>
          </p:cNvCxnSpPr>
          <p:nvPr/>
        </p:nvCxnSpPr>
        <p:spPr bwMode="auto">
          <a:xfrm flipH="1">
            <a:off x="1757680" y="3271520"/>
            <a:ext cx="833120" cy="221488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4" name="Straight Arrow Connector 13">
            <a:extLst>
              <a:ext uri="{FF2B5EF4-FFF2-40B4-BE49-F238E27FC236}">
                <a16:creationId xmlns:a16="http://schemas.microsoft.com/office/drawing/2014/main" id="{55139779-2423-9646-87A8-134A07F8F810}"/>
              </a:ext>
            </a:extLst>
          </p:cNvPr>
          <p:cNvCxnSpPr>
            <a:cxnSpLocks/>
          </p:cNvCxnSpPr>
          <p:nvPr/>
        </p:nvCxnSpPr>
        <p:spPr bwMode="auto">
          <a:xfrm>
            <a:off x="6536278" y="4445914"/>
            <a:ext cx="1129651" cy="105301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7" name="Straight Arrow Connector 16">
            <a:extLst>
              <a:ext uri="{FF2B5EF4-FFF2-40B4-BE49-F238E27FC236}">
                <a16:creationId xmlns:a16="http://schemas.microsoft.com/office/drawing/2014/main" id="{F25A329E-1A9A-9147-BAE1-94B6F1466019}"/>
              </a:ext>
            </a:extLst>
          </p:cNvPr>
          <p:cNvCxnSpPr>
            <a:cxnSpLocks/>
            <a:endCxn id="39" idx="1"/>
          </p:cNvCxnSpPr>
          <p:nvPr/>
        </p:nvCxnSpPr>
        <p:spPr bwMode="auto">
          <a:xfrm flipH="1">
            <a:off x="5632270" y="5715000"/>
            <a:ext cx="2285604" cy="36126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8" name="Straight Arrow Connector 17">
            <a:extLst>
              <a:ext uri="{FF2B5EF4-FFF2-40B4-BE49-F238E27FC236}">
                <a16:creationId xmlns:a16="http://schemas.microsoft.com/office/drawing/2014/main" id="{0FCD60F9-9813-8240-BE3D-27748DC6FA47}"/>
              </a:ext>
            </a:extLst>
          </p:cNvPr>
          <p:cNvCxnSpPr>
            <a:cxnSpLocks/>
          </p:cNvCxnSpPr>
          <p:nvPr/>
        </p:nvCxnSpPr>
        <p:spPr bwMode="auto">
          <a:xfrm>
            <a:off x="2453240" y="6119306"/>
            <a:ext cx="2139541" cy="22365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9" name="Rectangle 18">
            <a:extLst>
              <a:ext uri="{FF2B5EF4-FFF2-40B4-BE49-F238E27FC236}">
                <a16:creationId xmlns:a16="http://schemas.microsoft.com/office/drawing/2014/main" id="{C954DE42-2A5B-7D46-86EF-9F637A3CA383}"/>
              </a:ext>
            </a:extLst>
          </p:cNvPr>
          <p:cNvSpPr/>
          <p:nvPr/>
        </p:nvSpPr>
        <p:spPr bwMode="auto">
          <a:xfrm>
            <a:off x="2213263" y="5476009"/>
            <a:ext cx="436419" cy="207818"/>
          </a:xfrm>
          <a:prstGeom prst="rect">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776B7951-7ABB-5C4D-86FF-53705B2900C6}"/>
              </a:ext>
            </a:extLst>
          </p:cNvPr>
          <p:cNvSpPr/>
          <p:nvPr/>
        </p:nvSpPr>
        <p:spPr bwMode="auto">
          <a:xfrm>
            <a:off x="3041072" y="5493327"/>
            <a:ext cx="1510146" cy="200891"/>
          </a:xfrm>
          <a:prstGeom prst="rect">
            <a:avLst/>
          </a:prstGeom>
          <a:noFill/>
          <a:ln w="19050">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03F5FD35-46CD-D24A-803D-CD65211C219C}"/>
              </a:ext>
            </a:extLst>
          </p:cNvPr>
          <p:cNvCxnSpPr>
            <a:cxnSpLocks/>
          </p:cNvCxnSpPr>
          <p:nvPr/>
        </p:nvCxnSpPr>
        <p:spPr bwMode="auto">
          <a:xfrm>
            <a:off x="4592781" y="4613564"/>
            <a:ext cx="0" cy="1361209"/>
          </a:xfrm>
          <a:prstGeom prst="line">
            <a:avLst/>
          </a:prstGeom>
          <a:solidFill>
            <a:schemeClr val="accent1"/>
          </a:solidFill>
          <a:ln w="9525" cap="flat" cmpd="sng" algn="ctr">
            <a:solidFill>
              <a:schemeClr val="accent6">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6" name="Rectangle 15">
            <a:extLst>
              <a:ext uri="{FF2B5EF4-FFF2-40B4-BE49-F238E27FC236}">
                <a16:creationId xmlns:a16="http://schemas.microsoft.com/office/drawing/2014/main" id="{A6568282-26FE-9B43-93A8-E4F8AAB2AED7}"/>
              </a:ext>
            </a:extLst>
          </p:cNvPr>
          <p:cNvSpPr/>
          <p:nvPr/>
        </p:nvSpPr>
        <p:spPr bwMode="auto">
          <a:xfrm>
            <a:off x="0" y="4727864"/>
            <a:ext cx="4592782" cy="1195416"/>
          </a:xfrm>
          <a:prstGeom prst="rect">
            <a:avLst/>
          </a:prstGeom>
          <a:noFill/>
          <a:ln w="28575">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7AE61959-35A3-B14E-B4BD-B2947E52D431}"/>
              </a:ext>
            </a:extLst>
          </p:cNvPr>
          <p:cNvSpPr txBox="1"/>
          <p:nvPr/>
        </p:nvSpPr>
        <p:spPr>
          <a:xfrm>
            <a:off x="1859972" y="6047509"/>
            <a:ext cx="928459" cy="369332"/>
          </a:xfrm>
          <a:prstGeom prst="rect">
            <a:avLst/>
          </a:prstGeom>
          <a:noFill/>
        </p:spPr>
        <p:txBody>
          <a:bodyPr wrap="none" rtlCol="0">
            <a:spAutoFit/>
          </a:bodyPr>
          <a:lstStyle/>
          <a:p>
            <a:r>
              <a:rPr lang="en-US" dirty="0"/>
              <a:t>128bits</a:t>
            </a:r>
          </a:p>
        </p:txBody>
      </p:sp>
      <p:sp>
        <p:nvSpPr>
          <p:cNvPr id="28" name="Rectangle 27">
            <a:extLst>
              <a:ext uri="{FF2B5EF4-FFF2-40B4-BE49-F238E27FC236}">
                <a16:creationId xmlns:a16="http://schemas.microsoft.com/office/drawing/2014/main" id="{D246BA93-50EB-F24E-8F87-17AD55A0C8E3}"/>
              </a:ext>
            </a:extLst>
          </p:cNvPr>
          <p:cNvSpPr/>
          <p:nvPr/>
        </p:nvSpPr>
        <p:spPr bwMode="auto">
          <a:xfrm>
            <a:off x="751608" y="5469081"/>
            <a:ext cx="962892" cy="204355"/>
          </a:xfrm>
          <a:prstGeom prst="rect">
            <a:avLst/>
          </a:prstGeom>
          <a:noFill/>
          <a:ln w="19050">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0D506DD9-ACFA-6B47-87D6-384423B7B906}"/>
              </a:ext>
            </a:extLst>
          </p:cNvPr>
          <p:cNvSpPr/>
          <p:nvPr/>
        </p:nvSpPr>
        <p:spPr bwMode="auto">
          <a:xfrm>
            <a:off x="44458" y="5472545"/>
            <a:ext cx="235527" cy="193963"/>
          </a:xfrm>
          <a:prstGeom prst="rect">
            <a:avLst/>
          </a:prstGeom>
          <a:noFill/>
          <a:ln w="19050">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Right Brace 30">
            <a:extLst>
              <a:ext uri="{FF2B5EF4-FFF2-40B4-BE49-F238E27FC236}">
                <a16:creationId xmlns:a16="http://schemas.microsoft.com/office/drawing/2014/main" id="{865716B0-2DA5-304B-ACE9-D47DBED237A4}"/>
              </a:ext>
            </a:extLst>
          </p:cNvPr>
          <p:cNvSpPr/>
          <p:nvPr/>
        </p:nvSpPr>
        <p:spPr bwMode="auto">
          <a:xfrm rot="5400000">
            <a:off x="2192480" y="3688773"/>
            <a:ext cx="197427" cy="4582392"/>
          </a:xfrm>
          <a:prstGeom prst="rightBrace">
            <a:avLst>
              <a:gd name="adj1" fmla="val 8333"/>
              <a:gd name="adj2" fmla="val 50000"/>
            </a:avLst>
          </a:prstGeom>
          <a:no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56" name="Group 55">
            <a:extLst>
              <a:ext uri="{FF2B5EF4-FFF2-40B4-BE49-F238E27FC236}">
                <a16:creationId xmlns:a16="http://schemas.microsoft.com/office/drawing/2014/main" id="{51BDB615-7000-8644-A0FA-4368DDEC0960}"/>
              </a:ext>
            </a:extLst>
          </p:cNvPr>
          <p:cNvGrpSpPr/>
          <p:nvPr/>
        </p:nvGrpSpPr>
        <p:grpSpPr>
          <a:xfrm>
            <a:off x="4648406" y="6076262"/>
            <a:ext cx="2685351" cy="720434"/>
            <a:chOff x="4648406" y="6076262"/>
            <a:chExt cx="2685351" cy="720434"/>
          </a:xfrm>
        </p:grpSpPr>
        <p:grpSp>
          <p:nvGrpSpPr>
            <p:cNvPr id="40" name="Group 39">
              <a:extLst>
                <a:ext uri="{FF2B5EF4-FFF2-40B4-BE49-F238E27FC236}">
                  <a16:creationId xmlns:a16="http://schemas.microsoft.com/office/drawing/2014/main" id="{04CB70FB-65F4-FE4C-A4D2-DC3D67EB0759}"/>
                </a:ext>
              </a:extLst>
            </p:cNvPr>
            <p:cNvGrpSpPr/>
            <p:nvPr/>
          </p:nvGrpSpPr>
          <p:grpSpPr>
            <a:xfrm>
              <a:off x="4648406" y="6076262"/>
              <a:ext cx="2685351" cy="720434"/>
              <a:chOff x="4835047" y="6137566"/>
              <a:chExt cx="2685351" cy="720434"/>
            </a:xfrm>
          </p:grpSpPr>
          <p:sp>
            <p:nvSpPr>
              <p:cNvPr id="35" name="TextBox 34">
                <a:extLst>
                  <a:ext uri="{FF2B5EF4-FFF2-40B4-BE49-F238E27FC236}">
                    <a16:creationId xmlns:a16="http://schemas.microsoft.com/office/drawing/2014/main" id="{2891191C-40E8-9B4F-BCAE-C0006888262E}"/>
                  </a:ext>
                </a:extLst>
              </p:cNvPr>
              <p:cNvSpPr txBox="1"/>
              <p:nvPr/>
            </p:nvSpPr>
            <p:spPr>
              <a:xfrm>
                <a:off x="4835047" y="6211669"/>
                <a:ext cx="2685351" cy="646331"/>
              </a:xfrm>
              <a:prstGeom prst="rect">
                <a:avLst/>
              </a:prstGeom>
              <a:noFill/>
            </p:spPr>
            <p:txBody>
              <a:bodyPr wrap="none" rtlCol="0">
                <a:spAutoFit/>
              </a:bodyPr>
              <a:lstStyle/>
              <a:p>
                <a:r>
                  <a:rPr lang="en-US" i="1" dirty="0"/>
                  <a:t>fd12:3456:789a:1::1/128</a:t>
                </a:r>
              </a:p>
              <a:p>
                <a:pPr algn="ctr"/>
                <a:r>
                  <a:rPr lang="en-US" i="1" dirty="0"/>
                  <a:t>IPv6 Host Address</a:t>
                </a:r>
                <a:endParaRPr lang="en-US" dirty="0"/>
              </a:p>
            </p:txBody>
          </p:sp>
          <p:sp>
            <p:nvSpPr>
              <p:cNvPr id="20" name="Rectangle 19">
                <a:extLst>
                  <a:ext uri="{FF2B5EF4-FFF2-40B4-BE49-F238E27FC236}">
                    <a16:creationId xmlns:a16="http://schemas.microsoft.com/office/drawing/2014/main" id="{5685F3B4-3C7C-7541-81A6-39BE61149D0B}"/>
                  </a:ext>
                </a:extLst>
              </p:cNvPr>
              <p:cNvSpPr/>
              <p:nvPr/>
            </p:nvSpPr>
            <p:spPr bwMode="auto">
              <a:xfrm>
                <a:off x="6556663" y="6307282"/>
                <a:ext cx="145473" cy="187036"/>
              </a:xfrm>
              <a:prstGeom prst="rect">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23C59DD-C31C-E242-B60A-8D045E386034}"/>
                  </a:ext>
                </a:extLst>
              </p:cNvPr>
              <p:cNvSpPr/>
              <p:nvPr/>
            </p:nvSpPr>
            <p:spPr bwMode="auto">
              <a:xfrm>
                <a:off x="6715991" y="6300355"/>
                <a:ext cx="235527" cy="193963"/>
              </a:xfrm>
              <a:prstGeom prst="rect">
                <a:avLst/>
              </a:prstGeom>
              <a:noFill/>
              <a:ln w="19050">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11CAF67A-9EED-024A-B3B9-34CCFB987C38}"/>
                  </a:ext>
                </a:extLst>
              </p:cNvPr>
              <p:cNvSpPr/>
              <p:nvPr/>
            </p:nvSpPr>
            <p:spPr bwMode="auto">
              <a:xfrm>
                <a:off x="5164281" y="6307282"/>
                <a:ext cx="1381992" cy="197428"/>
              </a:xfrm>
              <a:prstGeom prst="rect">
                <a:avLst/>
              </a:prstGeom>
              <a:noFill/>
              <a:ln w="19050">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2B82651B-B6CB-4E4E-AE8C-9468972D0886}"/>
                  </a:ext>
                </a:extLst>
              </p:cNvPr>
              <p:cNvSpPr/>
              <p:nvPr/>
            </p:nvSpPr>
            <p:spPr bwMode="auto">
              <a:xfrm>
                <a:off x="4925291" y="6307283"/>
                <a:ext cx="235527" cy="193963"/>
              </a:xfrm>
              <a:prstGeom prst="rect">
                <a:avLst/>
              </a:prstGeom>
              <a:noFill/>
              <a:ln w="19050">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Right Brace 38">
                <a:extLst>
                  <a:ext uri="{FF2B5EF4-FFF2-40B4-BE49-F238E27FC236}">
                    <a16:creationId xmlns:a16="http://schemas.microsoft.com/office/drawing/2014/main" id="{17E4CABC-522C-8A4F-80C7-384218F28A21}"/>
                  </a:ext>
                </a:extLst>
              </p:cNvPr>
              <p:cNvSpPr/>
              <p:nvPr/>
            </p:nvSpPr>
            <p:spPr bwMode="auto">
              <a:xfrm rot="16200000">
                <a:off x="5744444" y="5308025"/>
                <a:ext cx="148934" cy="1808016"/>
              </a:xfrm>
              <a:prstGeom prst="rightBrace">
                <a:avLst>
                  <a:gd name="adj1" fmla="val 8333"/>
                  <a:gd name="adj2" fmla="val 50000"/>
                </a:avLst>
              </a:prstGeom>
              <a:no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54" name="Rectangle 53">
              <a:extLst>
                <a:ext uri="{FF2B5EF4-FFF2-40B4-BE49-F238E27FC236}">
                  <a16:creationId xmlns:a16="http://schemas.microsoft.com/office/drawing/2014/main" id="{12FE065E-3724-D447-A211-76E3787D3200}"/>
                </a:ext>
              </a:extLst>
            </p:cNvPr>
            <p:cNvSpPr/>
            <p:nvPr/>
          </p:nvSpPr>
          <p:spPr bwMode="auto">
            <a:xfrm>
              <a:off x="4968240" y="6502400"/>
              <a:ext cx="2052320" cy="264159"/>
            </a:xfrm>
            <a:prstGeom prst="rect">
              <a:avLst/>
            </a:prstGeom>
            <a:no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55" name="Rectangle 54">
            <a:extLst>
              <a:ext uri="{FF2B5EF4-FFF2-40B4-BE49-F238E27FC236}">
                <a16:creationId xmlns:a16="http://schemas.microsoft.com/office/drawing/2014/main" id="{9518F6C7-820C-8D42-BF85-D2AC633E50DE}"/>
              </a:ext>
            </a:extLst>
          </p:cNvPr>
          <p:cNvSpPr/>
          <p:nvPr/>
        </p:nvSpPr>
        <p:spPr bwMode="auto">
          <a:xfrm>
            <a:off x="4615414" y="5476009"/>
            <a:ext cx="1493546" cy="218987"/>
          </a:xfrm>
          <a:prstGeom prst="rect">
            <a:avLst/>
          </a:prstGeom>
          <a:no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3450AB27-0A83-8749-965C-2417075F5D70}"/>
              </a:ext>
            </a:extLst>
          </p:cNvPr>
          <p:cNvSpPr txBox="1"/>
          <p:nvPr/>
        </p:nvSpPr>
        <p:spPr>
          <a:xfrm>
            <a:off x="138265" y="2718606"/>
            <a:ext cx="8329460" cy="1754326"/>
          </a:xfrm>
          <a:prstGeom prst="rect">
            <a:avLst/>
          </a:prstGeom>
          <a:noFill/>
        </p:spPr>
        <p:txBody>
          <a:bodyPr wrap="none" rtlCol="0">
            <a:spAutoFit/>
          </a:bodyPr>
          <a:lstStyle/>
          <a:p>
            <a:r>
              <a:rPr lang="en-US" dirty="0">
                <a:latin typeface="+mn-lt"/>
              </a:rPr>
              <a:t>A </a:t>
            </a:r>
            <a:r>
              <a:rPr lang="en-US" dirty="0">
                <a:solidFill>
                  <a:srgbClr val="C00000"/>
                </a:solidFill>
                <a:latin typeface="+mn-lt"/>
              </a:rPr>
              <a:t>routing prefix </a:t>
            </a:r>
            <a:r>
              <a:rPr lang="en-US" dirty="0">
                <a:latin typeface="+mn-lt"/>
              </a:rPr>
              <a:t>may be constructed by generating a </a:t>
            </a:r>
            <a:r>
              <a:rPr lang="en-US" dirty="0">
                <a:solidFill>
                  <a:srgbClr val="C00000"/>
                </a:solidFill>
                <a:latin typeface="+mn-lt"/>
              </a:rPr>
              <a:t>random 40 bit </a:t>
            </a:r>
            <a:r>
              <a:rPr lang="en-US" dirty="0">
                <a:latin typeface="+mn-lt"/>
              </a:rPr>
              <a:t>hexadecimal string, </a:t>
            </a:r>
          </a:p>
          <a:p>
            <a:r>
              <a:rPr lang="en-US" dirty="0">
                <a:latin typeface="+mn-lt"/>
              </a:rPr>
              <a:t>taken e.g., to be </a:t>
            </a:r>
            <a:r>
              <a:rPr lang="en-US" dirty="0">
                <a:solidFill>
                  <a:schemeClr val="accent1">
                    <a:lumMod val="60000"/>
                    <a:lumOff val="40000"/>
                  </a:schemeClr>
                </a:solidFill>
                <a:latin typeface="+mn-lt"/>
              </a:rPr>
              <a:t>0x123456789a</a:t>
            </a:r>
            <a:r>
              <a:rPr lang="en-US" dirty="0">
                <a:latin typeface="+mn-lt"/>
              </a:rPr>
              <a:t>. The string is appended to the prefix </a:t>
            </a:r>
            <a:r>
              <a:rPr lang="en-US" dirty="0">
                <a:solidFill>
                  <a:srgbClr val="C00000"/>
                </a:solidFill>
                <a:latin typeface="+mn-lt"/>
              </a:rPr>
              <a:t>fd00::/8</a:t>
            </a:r>
            <a:r>
              <a:rPr lang="en-US" dirty="0">
                <a:latin typeface="+mn-lt"/>
              </a:rPr>
              <a:t>. </a:t>
            </a:r>
          </a:p>
          <a:p>
            <a:r>
              <a:rPr lang="en-US" dirty="0">
                <a:latin typeface="+mn-lt"/>
              </a:rPr>
              <a:t>This forms the 8+40=48-bit </a:t>
            </a:r>
            <a:r>
              <a:rPr lang="en-US" dirty="0">
                <a:solidFill>
                  <a:srgbClr val="C00000"/>
                </a:solidFill>
                <a:latin typeface="+mn-lt"/>
              </a:rPr>
              <a:t>routing prefix ”</a:t>
            </a:r>
            <a:r>
              <a:rPr lang="en-US" dirty="0">
                <a:solidFill>
                  <a:srgbClr val="00B050"/>
                </a:solidFill>
                <a:latin typeface="+mn-lt"/>
              </a:rPr>
              <a:t>fd12:3456:789a::/48</a:t>
            </a:r>
            <a:r>
              <a:rPr lang="en-US" dirty="0">
                <a:solidFill>
                  <a:srgbClr val="C00000"/>
                </a:solidFill>
                <a:latin typeface="+mn-lt"/>
              </a:rPr>
              <a:t>”</a:t>
            </a:r>
            <a:r>
              <a:rPr lang="en-US" dirty="0">
                <a:latin typeface="+mn-lt"/>
              </a:rPr>
              <a:t>. </a:t>
            </a:r>
          </a:p>
          <a:p>
            <a:r>
              <a:rPr lang="en-US" dirty="0">
                <a:latin typeface="+mn-lt"/>
              </a:rPr>
              <a:t>With this “48” prefix, 2</a:t>
            </a:r>
            <a:r>
              <a:rPr lang="en-US" baseline="30000" dirty="0">
                <a:solidFill>
                  <a:srgbClr val="C00000"/>
                </a:solidFill>
                <a:latin typeface="+mn-lt"/>
              </a:rPr>
              <a:t>16</a:t>
            </a:r>
            <a:r>
              <a:rPr lang="en-US" dirty="0">
                <a:latin typeface="+mn-lt"/>
              </a:rPr>
              <a:t>=65536 </a:t>
            </a:r>
            <a:r>
              <a:rPr lang="en-US" dirty="0">
                <a:solidFill>
                  <a:srgbClr val="C00000"/>
                </a:solidFill>
                <a:latin typeface="+mn-lt"/>
              </a:rPr>
              <a:t>subnets</a:t>
            </a:r>
            <a:r>
              <a:rPr lang="en-US" dirty="0">
                <a:latin typeface="+mn-lt"/>
              </a:rPr>
              <a:t> of size 2</a:t>
            </a:r>
            <a:r>
              <a:rPr lang="en-US" baseline="30000" dirty="0">
                <a:solidFill>
                  <a:srgbClr val="C00000"/>
                </a:solidFill>
                <a:latin typeface="+mn-lt"/>
              </a:rPr>
              <a:t>64</a:t>
            </a:r>
            <a:r>
              <a:rPr lang="en-US" dirty="0">
                <a:latin typeface="+mn-lt"/>
              </a:rPr>
              <a:t> </a:t>
            </a:r>
            <a:r>
              <a:rPr lang="en-US" dirty="0">
                <a:solidFill>
                  <a:srgbClr val="C00000"/>
                </a:solidFill>
                <a:latin typeface="+mn-lt"/>
              </a:rPr>
              <a:t>hosts addresses </a:t>
            </a:r>
            <a:r>
              <a:rPr lang="en-US" dirty="0">
                <a:latin typeface="+mn-lt"/>
              </a:rPr>
              <a:t>can be configured. </a:t>
            </a:r>
          </a:p>
          <a:p>
            <a:r>
              <a:rPr lang="en-US" dirty="0">
                <a:latin typeface="+mn-lt"/>
              </a:rPr>
              <a:t>And the host address space is fd12:3456:789a::/64 to fd12:3456:789a:ffff::/64. </a:t>
            </a:r>
          </a:p>
          <a:p>
            <a:r>
              <a:rPr lang="en-US" dirty="0">
                <a:latin typeface="+mn-lt"/>
              </a:rPr>
              <a:t>E.g., with subnet ID “</a:t>
            </a:r>
            <a:r>
              <a:rPr lang="en-US" dirty="0">
                <a:solidFill>
                  <a:srgbClr val="C00000"/>
                </a:solidFill>
                <a:latin typeface="+mn-lt"/>
              </a:rPr>
              <a:t>0001</a:t>
            </a:r>
            <a:r>
              <a:rPr lang="en-US" dirty="0">
                <a:latin typeface="+mn-lt"/>
              </a:rPr>
              <a:t>” the subnet would be: </a:t>
            </a:r>
            <a:r>
              <a:rPr lang="en-US" dirty="0">
                <a:solidFill>
                  <a:srgbClr val="C00000"/>
                </a:solidFill>
                <a:latin typeface="+mn-lt"/>
              </a:rPr>
              <a:t>fd12:3456:789a:1::/64</a:t>
            </a:r>
          </a:p>
        </p:txBody>
      </p:sp>
      <p:sp>
        <p:nvSpPr>
          <p:cNvPr id="63" name="Rectangle 62">
            <a:extLst>
              <a:ext uri="{FF2B5EF4-FFF2-40B4-BE49-F238E27FC236}">
                <a16:creationId xmlns:a16="http://schemas.microsoft.com/office/drawing/2014/main" id="{810698C2-C7CA-714C-9015-9411BC374916}"/>
              </a:ext>
            </a:extLst>
          </p:cNvPr>
          <p:cNvSpPr/>
          <p:nvPr/>
        </p:nvSpPr>
        <p:spPr bwMode="auto">
          <a:xfrm>
            <a:off x="51874" y="5394960"/>
            <a:ext cx="1868542" cy="335280"/>
          </a:xfrm>
          <a:prstGeom prst="rect">
            <a:avLst/>
          </a:prstGeom>
          <a:noFill/>
          <a:ln w="19050">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B050"/>
              </a:solidFill>
            </a:endParaRPr>
          </a:p>
        </p:txBody>
      </p:sp>
      <p:cxnSp>
        <p:nvCxnSpPr>
          <p:cNvPr id="68" name="Straight Arrow Connector 67">
            <a:extLst>
              <a:ext uri="{FF2B5EF4-FFF2-40B4-BE49-F238E27FC236}">
                <a16:creationId xmlns:a16="http://schemas.microsoft.com/office/drawing/2014/main" id="{FC40CE77-10C8-924D-BBC9-1131ED74B44C}"/>
              </a:ext>
            </a:extLst>
          </p:cNvPr>
          <p:cNvCxnSpPr/>
          <p:nvPr/>
        </p:nvCxnSpPr>
        <p:spPr bwMode="auto">
          <a:xfrm flipH="1">
            <a:off x="1950720" y="3525520"/>
            <a:ext cx="2336800" cy="197104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2" name="Rectangle 31">
            <a:extLst>
              <a:ext uri="{FF2B5EF4-FFF2-40B4-BE49-F238E27FC236}">
                <a16:creationId xmlns:a16="http://schemas.microsoft.com/office/drawing/2014/main" id="{83E2430A-55E6-FE40-A041-4C3C0050C436}"/>
              </a:ext>
            </a:extLst>
          </p:cNvPr>
          <p:cNvSpPr/>
          <p:nvPr/>
        </p:nvSpPr>
        <p:spPr bwMode="auto">
          <a:xfrm>
            <a:off x="2159876" y="1303283"/>
            <a:ext cx="6122276" cy="1199135"/>
          </a:xfrm>
          <a:prstGeom prst="rect">
            <a:avLst/>
          </a:prstGeom>
          <a:noFill/>
          <a:ln w="28575">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 name="Straight Arrow Connector 3">
            <a:extLst>
              <a:ext uri="{FF2B5EF4-FFF2-40B4-BE49-F238E27FC236}">
                <a16:creationId xmlns:a16="http://schemas.microsoft.com/office/drawing/2014/main" id="{C2E4228E-A53B-E040-A3C9-CD1235D72F54}"/>
              </a:ext>
            </a:extLst>
          </p:cNvPr>
          <p:cNvCxnSpPr>
            <a:cxnSpLocks/>
            <a:endCxn id="6" idx="3"/>
          </p:cNvCxnSpPr>
          <p:nvPr/>
        </p:nvCxnSpPr>
        <p:spPr bwMode="auto">
          <a:xfrm flipH="1" flipV="1">
            <a:off x="4634256" y="5792391"/>
            <a:ext cx="2020544" cy="384890"/>
          </a:xfrm>
          <a:prstGeom prst="straightConnector1">
            <a:avLst/>
          </a:prstGeom>
          <a:solidFill>
            <a:schemeClr val="accent1"/>
          </a:solidFill>
          <a:ln w="9525" cap="flat" cmpd="sng" algn="ctr">
            <a:solidFill>
              <a:srgbClr val="00B0F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6" name="TextBox 5">
            <a:extLst>
              <a:ext uri="{FF2B5EF4-FFF2-40B4-BE49-F238E27FC236}">
                <a16:creationId xmlns:a16="http://schemas.microsoft.com/office/drawing/2014/main" id="{31A9B8D5-BDD4-B545-9DA2-22140DE6242B}"/>
              </a:ext>
            </a:extLst>
          </p:cNvPr>
          <p:cNvSpPr txBox="1"/>
          <p:nvPr/>
        </p:nvSpPr>
        <p:spPr>
          <a:xfrm>
            <a:off x="3088640" y="5669280"/>
            <a:ext cx="1545616" cy="246221"/>
          </a:xfrm>
          <a:prstGeom prst="rect">
            <a:avLst/>
          </a:prstGeom>
          <a:noFill/>
        </p:spPr>
        <p:txBody>
          <a:bodyPr wrap="none" rtlCol="0">
            <a:spAutoFit/>
          </a:bodyPr>
          <a:lstStyle/>
          <a:p>
            <a:r>
              <a:rPr lang="en-US" sz="1000" dirty="0">
                <a:solidFill>
                  <a:srgbClr val="00B0F0"/>
                </a:solidFill>
              </a:rPr>
              <a:t>Also called host number</a:t>
            </a:r>
          </a:p>
        </p:txBody>
      </p:sp>
    </p:spTree>
    <p:extLst>
      <p:ext uri="{BB962C8B-B14F-4D97-AF65-F5344CB8AC3E}">
        <p14:creationId xmlns:p14="http://schemas.microsoft.com/office/powerpoint/2010/main" val="1780443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P spid="28" grpId="0" animBg="1"/>
      <p:bldP spid="36" grpId="0" animBg="1"/>
      <p:bldP spid="55" grpId="0" animBg="1"/>
      <p:bldP spid="6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10;&#10;Description automatically generated">
            <a:extLst>
              <a:ext uri="{FF2B5EF4-FFF2-40B4-BE49-F238E27FC236}">
                <a16:creationId xmlns:a16="http://schemas.microsoft.com/office/drawing/2014/main" id="{26E97910-7F99-774E-993E-31C9D971C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977" y="3607591"/>
            <a:ext cx="7251700" cy="1981200"/>
          </a:xfrm>
          <a:prstGeom prst="rect">
            <a:avLst/>
          </a:prstGeom>
        </p:spPr>
      </p:pic>
      <p:sp>
        <p:nvSpPr>
          <p:cNvPr id="2" name="Title 1">
            <a:extLst>
              <a:ext uri="{FF2B5EF4-FFF2-40B4-BE49-F238E27FC236}">
                <a16:creationId xmlns:a16="http://schemas.microsoft.com/office/drawing/2014/main" id="{36F58ADA-DC05-F14F-8AF5-86D7F46D21C1}"/>
              </a:ext>
            </a:extLst>
          </p:cNvPr>
          <p:cNvSpPr>
            <a:spLocks noGrp="1"/>
          </p:cNvSpPr>
          <p:nvPr>
            <p:ph type="title"/>
          </p:nvPr>
        </p:nvSpPr>
        <p:spPr>
          <a:xfrm>
            <a:off x="533400" y="228600"/>
            <a:ext cx="7772400" cy="773668"/>
          </a:xfrm>
        </p:spPr>
        <p:txBody>
          <a:bodyPr/>
          <a:lstStyle/>
          <a:p>
            <a:r>
              <a:rPr lang="en-US" dirty="0"/>
              <a:t>IPv6 Addressing on a Lab Host</a:t>
            </a:r>
          </a:p>
        </p:txBody>
      </p:sp>
      <p:sp>
        <p:nvSpPr>
          <p:cNvPr id="5" name="Slide Number Placeholder 4">
            <a:extLst>
              <a:ext uri="{FF2B5EF4-FFF2-40B4-BE49-F238E27FC236}">
                <a16:creationId xmlns:a16="http://schemas.microsoft.com/office/drawing/2014/main" id="{CD22818B-FD1C-5944-8760-5106341A4BDA}"/>
              </a:ext>
            </a:extLst>
          </p:cNvPr>
          <p:cNvSpPr>
            <a:spLocks noGrp="1"/>
          </p:cNvSpPr>
          <p:nvPr>
            <p:ph type="sldNum" sz="quarter" idx="12"/>
          </p:nvPr>
        </p:nvSpPr>
        <p:spPr/>
        <p:txBody>
          <a:bodyPr/>
          <a:lstStyle/>
          <a:p>
            <a:pPr>
              <a:defRPr/>
            </a:pPr>
            <a:r>
              <a:rPr lang="en-US"/>
              <a:t>2-</a:t>
            </a:r>
            <a:fld id="{D0626857-DD43-9D46-91D4-DEBFBA1258D1}" type="slidenum">
              <a:rPr lang="en-US" smtClean="0"/>
              <a:pPr>
                <a:defRPr/>
              </a:pPr>
              <a:t>75</a:t>
            </a:fld>
            <a:endParaRPr lang="en-US" sz="1200" dirty="0"/>
          </a:p>
        </p:txBody>
      </p:sp>
      <p:sp>
        <p:nvSpPr>
          <p:cNvPr id="8" name="TextBox 7">
            <a:extLst>
              <a:ext uri="{FF2B5EF4-FFF2-40B4-BE49-F238E27FC236}">
                <a16:creationId xmlns:a16="http://schemas.microsoft.com/office/drawing/2014/main" id="{393034ED-37E7-6B40-8456-2252422C4CDA}"/>
              </a:ext>
            </a:extLst>
          </p:cNvPr>
          <p:cNvSpPr txBox="1"/>
          <p:nvPr/>
        </p:nvSpPr>
        <p:spPr>
          <a:xfrm>
            <a:off x="518497" y="1217183"/>
            <a:ext cx="8625503" cy="1384995"/>
          </a:xfrm>
          <a:prstGeom prst="rect">
            <a:avLst/>
          </a:prstGeom>
          <a:noFill/>
        </p:spPr>
        <p:txBody>
          <a:bodyPr wrap="none" rtlCol="0">
            <a:spAutoFit/>
          </a:bodyPr>
          <a:lstStyle/>
          <a:p>
            <a:r>
              <a:rPr lang="en-US" sz="2800" dirty="0">
                <a:solidFill>
                  <a:srgbClr val="C00000"/>
                </a:solidFill>
              </a:rPr>
              <a:t>Unique unicast address</a:t>
            </a:r>
            <a:r>
              <a:rPr lang="en-US" sz="2800" dirty="0"/>
              <a:t>:</a:t>
            </a:r>
          </a:p>
          <a:p>
            <a:pPr marL="457200" indent="-457200">
              <a:buFont typeface="Arial" panose="020B0604020202020204" pitchFamily="34" charset="0"/>
              <a:buChar char="•"/>
            </a:pPr>
            <a:r>
              <a:rPr lang="en-US" sz="2800" dirty="0"/>
              <a:t>configured on host</a:t>
            </a:r>
          </a:p>
          <a:p>
            <a:pPr marL="457200" indent="-457200">
              <a:buFont typeface="Arial" panose="020B0604020202020204" pitchFamily="34" charset="0"/>
              <a:buChar char="•"/>
            </a:pPr>
            <a:r>
              <a:rPr lang="en-US" sz="2800" dirty="0"/>
              <a:t>routable only inside an administrative domain - AS</a:t>
            </a:r>
          </a:p>
        </p:txBody>
      </p:sp>
      <p:pic>
        <p:nvPicPr>
          <p:cNvPr id="9" name="Picture 5" descr="underline_base">
            <a:extLst>
              <a:ext uri="{FF2B5EF4-FFF2-40B4-BE49-F238E27FC236}">
                <a16:creationId xmlns:a16="http://schemas.microsoft.com/office/drawing/2014/main" id="{3473A4B0-F704-C74D-87B2-DEA9F6B5A86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022" y="998266"/>
            <a:ext cx="7144011" cy="226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1" name="Straight Arrow Connector 10">
            <a:extLst>
              <a:ext uri="{FF2B5EF4-FFF2-40B4-BE49-F238E27FC236}">
                <a16:creationId xmlns:a16="http://schemas.microsoft.com/office/drawing/2014/main" id="{EA2D42B9-5669-C24C-8114-62DFCD86C9CF}"/>
              </a:ext>
            </a:extLst>
          </p:cNvPr>
          <p:cNvCxnSpPr>
            <a:cxnSpLocks/>
          </p:cNvCxnSpPr>
          <p:nvPr/>
        </p:nvCxnSpPr>
        <p:spPr bwMode="auto">
          <a:xfrm>
            <a:off x="922894" y="1655451"/>
            <a:ext cx="0" cy="336849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2" name="Straight Connector 31">
            <a:extLst>
              <a:ext uri="{FF2B5EF4-FFF2-40B4-BE49-F238E27FC236}">
                <a16:creationId xmlns:a16="http://schemas.microsoft.com/office/drawing/2014/main" id="{A9668192-4DA5-3A48-AF79-479989404A33}"/>
              </a:ext>
            </a:extLst>
          </p:cNvPr>
          <p:cNvCxnSpPr>
            <a:cxnSpLocks/>
          </p:cNvCxnSpPr>
          <p:nvPr/>
        </p:nvCxnSpPr>
        <p:spPr bwMode="auto">
          <a:xfrm>
            <a:off x="1377863" y="5064505"/>
            <a:ext cx="3682652"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7" name="TextBox 36">
            <a:extLst>
              <a:ext uri="{FF2B5EF4-FFF2-40B4-BE49-F238E27FC236}">
                <a16:creationId xmlns:a16="http://schemas.microsoft.com/office/drawing/2014/main" id="{450BFDFE-ADF0-E243-82C9-11AD4C52AEEE}"/>
              </a:ext>
            </a:extLst>
          </p:cNvPr>
          <p:cNvSpPr txBox="1"/>
          <p:nvPr/>
        </p:nvSpPr>
        <p:spPr>
          <a:xfrm>
            <a:off x="4572000" y="3059668"/>
            <a:ext cx="2826415" cy="369332"/>
          </a:xfrm>
          <a:prstGeom prst="rect">
            <a:avLst/>
          </a:prstGeom>
          <a:noFill/>
        </p:spPr>
        <p:txBody>
          <a:bodyPr wrap="none" rtlCol="0">
            <a:spAutoFit/>
          </a:bodyPr>
          <a:lstStyle/>
          <a:p>
            <a:r>
              <a:rPr lang="en-US" dirty="0"/>
              <a:t>showing for eth0 interface</a:t>
            </a:r>
          </a:p>
        </p:txBody>
      </p:sp>
      <p:cxnSp>
        <p:nvCxnSpPr>
          <p:cNvPr id="19" name="Straight Connector 18">
            <a:extLst>
              <a:ext uri="{FF2B5EF4-FFF2-40B4-BE49-F238E27FC236}">
                <a16:creationId xmlns:a16="http://schemas.microsoft.com/office/drawing/2014/main" id="{EC1E4060-E7FA-C44C-98F9-3A8CD5A166F8}"/>
              </a:ext>
            </a:extLst>
          </p:cNvPr>
          <p:cNvCxnSpPr>
            <a:cxnSpLocks/>
          </p:cNvCxnSpPr>
          <p:nvPr/>
        </p:nvCxnSpPr>
        <p:spPr bwMode="auto">
          <a:xfrm>
            <a:off x="3407080" y="3980146"/>
            <a:ext cx="563670"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1" name="Straight Arrow Connector 20">
            <a:extLst>
              <a:ext uri="{FF2B5EF4-FFF2-40B4-BE49-F238E27FC236}">
                <a16:creationId xmlns:a16="http://schemas.microsoft.com/office/drawing/2014/main" id="{6B9A6611-C681-9D47-8A6D-194C08929E0F}"/>
              </a:ext>
            </a:extLst>
          </p:cNvPr>
          <p:cNvCxnSpPr>
            <a:cxnSpLocks/>
            <a:stCxn id="37" idx="2"/>
          </p:cNvCxnSpPr>
          <p:nvPr/>
        </p:nvCxnSpPr>
        <p:spPr bwMode="auto">
          <a:xfrm flipH="1">
            <a:off x="3971336" y="3429000"/>
            <a:ext cx="2013872" cy="49164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 name="Rectangle 2">
            <a:extLst>
              <a:ext uri="{FF2B5EF4-FFF2-40B4-BE49-F238E27FC236}">
                <a16:creationId xmlns:a16="http://schemas.microsoft.com/office/drawing/2014/main" id="{7D4864B1-F597-DB47-82F2-A112EE24CD39}"/>
              </a:ext>
            </a:extLst>
          </p:cNvPr>
          <p:cNvSpPr/>
          <p:nvPr/>
        </p:nvSpPr>
        <p:spPr bwMode="auto">
          <a:xfrm>
            <a:off x="1880755" y="4842164"/>
            <a:ext cx="1298863" cy="197427"/>
          </a:xfrm>
          <a:prstGeom prst="rect">
            <a:avLst/>
          </a:prstGeom>
          <a:noFill/>
          <a:ln w="19050">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81E830B-4751-6D46-B502-AE863CD07D1C}"/>
              </a:ext>
            </a:extLst>
          </p:cNvPr>
          <p:cNvSpPr/>
          <p:nvPr/>
        </p:nvSpPr>
        <p:spPr bwMode="auto">
          <a:xfrm>
            <a:off x="3176155" y="4849092"/>
            <a:ext cx="169718" cy="190499"/>
          </a:xfrm>
          <a:prstGeom prst="rect">
            <a:avLst/>
          </a:prstGeom>
          <a:noFill/>
          <a:ln w="19050">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5D85973-FCAD-2748-8269-8EB7BAC3B70F}"/>
              </a:ext>
            </a:extLst>
          </p:cNvPr>
          <p:cNvSpPr/>
          <p:nvPr/>
        </p:nvSpPr>
        <p:spPr bwMode="auto">
          <a:xfrm>
            <a:off x="3366654" y="4856019"/>
            <a:ext cx="238991" cy="183572"/>
          </a:xfrm>
          <a:prstGeom prst="rect">
            <a:avLst/>
          </a:prstGeom>
          <a:noFill/>
          <a:ln w="19050">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5E851120-C601-D440-9082-76B6FFCDF863}"/>
              </a:ext>
            </a:extLst>
          </p:cNvPr>
          <p:cNvSpPr txBox="1"/>
          <p:nvPr/>
        </p:nvSpPr>
        <p:spPr>
          <a:xfrm>
            <a:off x="1510027" y="5673316"/>
            <a:ext cx="1146468" cy="369332"/>
          </a:xfrm>
          <a:prstGeom prst="rect">
            <a:avLst/>
          </a:prstGeom>
          <a:noFill/>
          <a:ln>
            <a:solidFill>
              <a:schemeClr val="accent6">
                <a:lumMod val="60000"/>
                <a:lumOff val="40000"/>
              </a:schemeClr>
            </a:solidFill>
          </a:ln>
        </p:spPr>
        <p:txBody>
          <a:bodyPr wrap="none" rtlCol="0">
            <a:spAutoFit/>
          </a:bodyPr>
          <a:lstStyle/>
          <a:p>
            <a:r>
              <a:rPr lang="en-US" dirty="0">
                <a:solidFill>
                  <a:schemeClr val="accent6">
                    <a:lumMod val="60000"/>
                    <a:lumOff val="40000"/>
                  </a:schemeClr>
                </a:solidFill>
              </a:rPr>
              <a:t>Global ID</a:t>
            </a:r>
          </a:p>
        </p:txBody>
      </p:sp>
      <p:sp>
        <p:nvSpPr>
          <p:cNvPr id="10" name="TextBox 9">
            <a:extLst>
              <a:ext uri="{FF2B5EF4-FFF2-40B4-BE49-F238E27FC236}">
                <a16:creationId xmlns:a16="http://schemas.microsoft.com/office/drawing/2014/main" id="{58B16BE7-D308-484C-9B3B-3A0476C2F706}"/>
              </a:ext>
            </a:extLst>
          </p:cNvPr>
          <p:cNvSpPr txBox="1"/>
          <p:nvPr/>
        </p:nvSpPr>
        <p:spPr>
          <a:xfrm>
            <a:off x="2660073" y="5683827"/>
            <a:ext cx="1210588" cy="369332"/>
          </a:xfrm>
          <a:prstGeom prst="rect">
            <a:avLst/>
          </a:prstGeom>
          <a:noFill/>
          <a:ln>
            <a:solidFill>
              <a:schemeClr val="accent1">
                <a:lumMod val="75000"/>
              </a:schemeClr>
            </a:solidFill>
          </a:ln>
        </p:spPr>
        <p:txBody>
          <a:bodyPr wrap="none" rtlCol="0">
            <a:spAutoFit/>
          </a:bodyPr>
          <a:lstStyle/>
          <a:p>
            <a:r>
              <a:rPr lang="en-US" dirty="0">
                <a:solidFill>
                  <a:schemeClr val="accent1">
                    <a:lumMod val="75000"/>
                  </a:schemeClr>
                </a:solidFill>
              </a:rPr>
              <a:t>Subnet ID</a:t>
            </a:r>
          </a:p>
        </p:txBody>
      </p:sp>
      <p:sp>
        <p:nvSpPr>
          <p:cNvPr id="12" name="TextBox 11">
            <a:extLst>
              <a:ext uri="{FF2B5EF4-FFF2-40B4-BE49-F238E27FC236}">
                <a16:creationId xmlns:a16="http://schemas.microsoft.com/office/drawing/2014/main" id="{041FCD22-B5CE-1742-844C-C53A31DF2A4B}"/>
              </a:ext>
            </a:extLst>
          </p:cNvPr>
          <p:cNvSpPr txBox="1"/>
          <p:nvPr/>
        </p:nvSpPr>
        <p:spPr>
          <a:xfrm>
            <a:off x="3875809" y="5683827"/>
            <a:ext cx="1377300" cy="369332"/>
          </a:xfrm>
          <a:prstGeom prst="rect">
            <a:avLst/>
          </a:prstGeom>
          <a:noFill/>
          <a:ln>
            <a:solidFill>
              <a:srgbClr val="FFC000"/>
            </a:solidFill>
          </a:ln>
        </p:spPr>
        <p:txBody>
          <a:bodyPr wrap="none" rtlCol="0">
            <a:spAutoFit/>
          </a:bodyPr>
          <a:lstStyle/>
          <a:p>
            <a:r>
              <a:rPr lang="en-US" dirty="0">
                <a:solidFill>
                  <a:srgbClr val="FFC000"/>
                </a:solidFill>
              </a:rPr>
              <a:t>Interface ID</a:t>
            </a:r>
          </a:p>
        </p:txBody>
      </p:sp>
      <p:cxnSp>
        <p:nvCxnSpPr>
          <p:cNvPr id="16" name="Straight Arrow Connector 15">
            <a:extLst>
              <a:ext uri="{FF2B5EF4-FFF2-40B4-BE49-F238E27FC236}">
                <a16:creationId xmlns:a16="http://schemas.microsoft.com/office/drawing/2014/main" id="{6EBC1402-10DE-1944-9D83-7A61346E5A24}"/>
              </a:ext>
            </a:extLst>
          </p:cNvPr>
          <p:cNvCxnSpPr>
            <a:cxnSpLocks/>
            <a:stCxn id="3" idx="1"/>
          </p:cNvCxnSpPr>
          <p:nvPr/>
        </p:nvCxnSpPr>
        <p:spPr bwMode="auto">
          <a:xfrm flipH="1">
            <a:off x="1460938" y="4940878"/>
            <a:ext cx="419817" cy="75572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 name="Straight Arrow Connector 21">
            <a:extLst>
              <a:ext uri="{FF2B5EF4-FFF2-40B4-BE49-F238E27FC236}">
                <a16:creationId xmlns:a16="http://schemas.microsoft.com/office/drawing/2014/main" id="{34EF2164-6D1E-AB42-BA90-46CC76E57DE0}"/>
              </a:ext>
            </a:extLst>
          </p:cNvPr>
          <p:cNvCxnSpPr>
            <a:cxnSpLocks/>
          </p:cNvCxnSpPr>
          <p:nvPr/>
        </p:nvCxnSpPr>
        <p:spPr bwMode="auto">
          <a:xfrm>
            <a:off x="3626427" y="5060373"/>
            <a:ext cx="1617518" cy="61999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3" name="TextBox 12">
            <a:extLst>
              <a:ext uri="{FF2B5EF4-FFF2-40B4-BE49-F238E27FC236}">
                <a16:creationId xmlns:a16="http://schemas.microsoft.com/office/drawing/2014/main" id="{D8A826AE-C234-AE42-B5E7-16E862558540}"/>
              </a:ext>
            </a:extLst>
          </p:cNvPr>
          <p:cNvSpPr txBox="1"/>
          <p:nvPr/>
        </p:nvSpPr>
        <p:spPr>
          <a:xfrm>
            <a:off x="5773683" y="4849473"/>
            <a:ext cx="1787669" cy="646331"/>
          </a:xfrm>
          <a:prstGeom prst="rect">
            <a:avLst/>
          </a:prstGeom>
          <a:noFill/>
        </p:spPr>
        <p:txBody>
          <a:bodyPr wrap="none" rtlCol="0">
            <a:spAutoFit/>
          </a:bodyPr>
          <a:lstStyle/>
          <a:p>
            <a:r>
              <a:rPr lang="en-US" dirty="0">
                <a:solidFill>
                  <a:srgbClr val="C00000"/>
                </a:solidFill>
              </a:rPr>
              <a:t>fd</a:t>
            </a:r>
            <a:r>
              <a:rPr lang="en-US" dirty="0"/>
              <a:t>01:2345:6789</a:t>
            </a:r>
          </a:p>
          <a:p>
            <a:r>
              <a:rPr lang="en-US" dirty="0">
                <a:solidFill>
                  <a:srgbClr val="C00000"/>
                </a:solidFill>
              </a:rPr>
              <a:t>11111101</a:t>
            </a:r>
          </a:p>
        </p:txBody>
      </p:sp>
    </p:spTree>
    <p:extLst>
      <p:ext uri="{BB962C8B-B14F-4D97-AF65-F5344CB8AC3E}">
        <p14:creationId xmlns:p14="http://schemas.microsoft.com/office/powerpoint/2010/main" val="3777221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subTnLst>
                                    <p:set>
                                      <p:cBhvr override="childStyle">
                                        <p:cTn dur="1" fill="hold" display="0" masterRel="nextClick" afterEffect="1"/>
                                        <p:tgtEl>
                                          <p:spTgt spid="37"/>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subTnLst>
                                    <p:set>
                                      <p:cBhvr override="childStyle">
                                        <p:cTn dur="1" fill="hold" display="0" masterRel="nextClick" afterEffect="1"/>
                                        <p:tgtEl>
                                          <p:spTgt spid="32"/>
                                        </p:tgtEl>
                                        <p:attrNameLst>
                                          <p:attrName>style.visibility</p:attrName>
                                        </p:attrNameLst>
                                      </p:cBhvr>
                                      <p:to>
                                        <p:strVal val="hidden"/>
                                      </p:to>
                                    </p:set>
                                  </p:sub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Content Placeholder 2"/>
          <p:cNvSpPr>
            <a:spLocks noGrp="1"/>
          </p:cNvSpPr>
          <p:nvPr>
            <p:ph idx="1"/>
          </p:nvPr>
        </p:nvSpPr>
        <p:spPr>
          <a:xfrm>
            <a:off x="324531" y="2137003"/>
            <a:ext cx="7619320" cy="3863747"/>
          </a:xfrm>
        </p:spPr>
        <p:txBody>
          <a:bodyPr>
            <a:normAutofit/>
          </a:bodyPr>
          <a:lstStyle/>
          <a:p>
            <a:r>
              <a:rPr lang="en-US" sz="1500" dirty="0">
                <a:ea typeface="ＭＳ Ｐゴシック" pitchFamily="34" charset="-128"/>
              </a:rPr>
              <a:t>In IPv6, the interface ID is an EUI-64 address</a:t>
            </a:r>
          </a:p>
          <a:p>
            <a:r>
              <a:rPr lang="en-US" sz="1500" dirty="0">
                <a:ea typeface="ＭＳ Ｐゴシック" pitchFamily="34" charset="-128"/>
              </a:rPr>
              <a:t>IEEE EUI-64 is essentially a 8-byte MAC address</a:t>
            </a:r>
          </a:p>
          <a:p>
            <a:r>
              <a:rPr lang="en-US" sz="1500" dirty="0">
                <a:ea typeface="ＭＳ Ｐゴシック" pitchFamily="34" charset="-128"/>
              </a:rPr>
              <a:t>EUI-64 address  is created from a 48-bit MAC address</a:t>
            </a:r>
          </a:p>
          <a:p>
            <a:endParaRPr lang="en-US" sz="1500" dirty="0">
              <a:ea typeface="ＭＳ Ｐゴシック" pitchFamily="34" charset="-128"/>
            </a:endParaRPr>
          </a:p>
          <a:p>
            <a:endParaRPr lang="en-US" sz="1500" dirty="0">
              <a:ea typeface="ＭＳ Ｐゴシック" pitchFamily="34" charset="-128"/>
            </a:endParaRPr>
          </a:p>
          <a:p>
            <a:endParaRPr lang="en-US" sz="1500" dirty="0">
              <a:ea typeface="ＭＳ Ｐゴシック" pitchFamily="34" charset="-128"/>
            </a:endParaRPr>
          </a:p>
          <a:p>
            <a:endParaRPr lang="en-US" sz="1500" dirty="0">
              <a:ea typeface="ＭＳ Ｐゴシック" pitchFamily="34" charset="-128"/>
            </a:endParaRPr>
          </a:p>
          <a:p>
            <a:endParaRPr lang="en-US" sz="1500" dirty="0">
              <a:ea typeface="ＭＳ Ｐゴシック" pitchFamily="34" charset="-128"/>
            </a:endParaRPr>
          </a:p>
          <a:p>
            <a:endParaRPr lang="en-US" sz="1500" dirty="0">
              <a:ea typeface="ＭＳ Ｐゴシック" pitchFamily="34" charset="-128"/>
            </a:endParaRPr>
          </a:p>
          <a:p>
            <a:pPr marL="0" indent="0">
              <a:buNone/>
            </a:pPr>
            <a:endParaRPr lang="en-US" sz="1500" dirty="0">
              <a:ea typeface="ＭＳ Ｐゴシック" pitchFamily="34" charset="-128"/>
            </a:endParaRPr>
          </a:p>
          <a:p>
            <a:pPr marL="0" indent="0">
              <a:buNone/>
            </a:pPr>
            <a:endParaRPr lang="en-US" sz="1500" dirty="0">
              <a:ea typeface="ＭＳ Ｐゴシック" pitchFamily="34" charset="-128"/>
            </a:endParaRPr>
          </a:p>
          <a:p>
            <a:endParaRPr lang="en-US" sz="1500" dirty="0">
              <a:ea typeface="ＭＳ Ｐゴシック" pitchFamily="34" charset="-128"/>
            </a:endParaRPr>
          </a:p>
        </p:txBody>
      </p:sp>
      <p:sp>
        <p:nvSpPr>
          <p:cNvPr id="5123" name="Title 1"/>
          <p:cNvSpPr>
            <a:spLocks noGrp="1"/>
          </p:cNvSpPr>
          <p:nvPr>
            <p:ph type="title"/>
          </p:nvPr>
        </p:nvSpPr>
        <p:spPr>
          <a:xfrm>
            <a:off x="533400" y="228600"/>
            <a:ext cx="7772400" cy="472858"/>
          </a:xfrm>
        </p:spPr>
        <p:txBody>
          <a:bodyPr/>
          <a:lstStyle/>
          <a:p>
            <a:r>
              <a:rPr lang="en-US" dirty="0">
                <a:ea typeface="ＭＳ Ｐゴシック" pitchFamily="34" charset="-128"/>
              </a:rPr>
              <a:t>EUI-64 Address</a:t>
            </a:r>
          </a:p>
        </p:txBody>
      </p:sp>
      <p:sp>
        <p:nvSpPr>
          <p:cNvPr id="2" name="TextBox 1">
            <a:extLst>
              <a:ext uri="{FF2B5EF4-FFF2-40B4-BE49-F238E27FC236}">
                <a16:creationId xmlns:a16="http://schemas.microsoft.com/office/drawing/2014/main" id="{A2DAB361-08E2-7C40-9644-B94C04577670}"/>
              </a:ext>
            </a:extLst>
          </p:cNvPr>
          <p:cNvSpPr txBox="1"/>
          <p:nvPr/>
        </p:nvSpPr>
        <p:spPr>
          <a:xfrm>
            <a:off x="287867" y="3711931"/>
            <a:ext cx="2869229" cy="784830"/>
          </a:xfrm>
          <a:prstGeom prst="rect">
            <a:avLst/>
          </a:prstGeom>
          <a:solidFill>
            <a:schemeClr val="accent5">
              <a:lumMod val="40000"/>
              <a:lumOff val="60000"/>
              <a:alpha val="22000"/>
            </a:schemeClr>
          </a:solidFill>
          <a:ln w="22225">
            <a:solidFill>
              <a:schemeClr val="accent5">
                <a:lumMod val="75000"/>
              </a:schemeClr>
            </a:solidFill>
          </a:ln>
        </p:spPr>
        <p:txBody>
          <a:bodyPr wrap="square" rtlCol="0">
            <a:spAutoFit/>
          </a:bodyPr>
          <a:lstStyle/>
          <a:p>
            <a:r>
              <a:rPr lang="en-US" sz="1500" dirty="0"/>
              <a:t>Rules:</a:t>
            </a:r>
          </a:p>
          <a:p>
            <a:pPr marL="257175" indent="-257175">
              <a:buFont typeface="+mj-lt"/>
              <a:buAutoNum type="arabicPeriod"/>
            </a:pPr>
            <a:r>
              <a:rPr lang="en-US" sz="1500" dirty="0"/>
              <a:t>Insert: FF:FE after 3</a:t>
            </a:r>
            <a:r>
              <a:rPr lang="en-US" sz="1500" baseline="30000" dirty="0"/>
              <a:t>rd</a:t>
            </a:r>
            <a:r>
              <a:rPr lang="en-US" sz="1500" dirty="0"/>
              <a:t> byte</a:t>
            </a:r>
          </a:p>
          <a:p>
            <a:pPr marL="257175" indent="-257175">
              <a:buFont typeface="+mj-lt"/>
              <a:buAutoNum type="arabicPeriod"/>
            </a:pPr>
            <a:r>
              <a:rPr lang="en-US" sz="1500" dirty="0"/>
              <a:t>Invert the 7</a:t>
            </a:r>
            <a:r>
              <a:rPr lang="en-US" sz="1500" baseline="30000" dirty="0"/>
              <a:t>th</a:t>
            </a:r>
            <a:r>
              <a:rPr lang="en-US" sz="1500" dirty="0"/>
              <a:t> bit of 1</a:t>
            </a:r>
            <a:r>
              <a:rPr lang="en-US" sz="1500" baseline="30000" dirty="0"/>
              <a:t>st</a:t>
            </a:r>
            <a:r>
              <a:rPr lang="en-US" sz="1500" dirty="0"/>
              <a:t> byte</a:t>
            </a:r>
          </a:p>
        </p:txBody>
      </p:sp>
      <p:sp>
        <p:nvSpPr>
          <p:cNvPr id="3" name="Slide Number Placeholder 2">
            <a:extLst>
              <a:ext uri="{FF2B5EF4-FFF2-40B4-BE49-F238E27FC236}">
                <a16:creationId xmlns:a16="http://schemas.microsoft.com/office/drawing/2014/main" id="{46D46800-02E6-584A-B3FC-74CAB11ACF92}"/>
              </a:ext>
            </a:extLst>
          </p:cNvPr>
          <p:cNvSpPr>
            <a:spLocks noGrp="1"/>
          </p:cNvSpPr>
          <p:nvPr>
            <p:ph type="sldNum" sz="quarter" idx="12"/>
          </p:nvPr>
        </p:nvSpPr>
        <p:spPr/>
        <p:txBody>
          <a:bodyPr/>
          <a:lstStyle/>
          <a:p>
            <a:fld id="{6DDFBD2C-A080-5A4B-B075-F8D248F9258F}" type="slidenum">
              <a:rPr lang="en-US" smtClean="0"/>
              <a:t>76</a:t>
            </a:fld>
            <a:endParaRPr lang="en-US" dirty="0"/>
          </a:p>
        </p:txBody>
      </p:sp>
      <p:grpSp>
        <p:nvGrpSpPr>
          <p:cNvPr id="5" name="Group 4">
            <a:extLst>
              <a:ext uri="{FF2B5EF4-FFF2-40B4-BE49-F238E27FC236}">
                <a16:creationId xmlns:a16="http://schemas.microsoft.com/office/drawing/2014/main" id="{16E55522-2432-D14C-B4C2-35D1317BB02F}"/>
              </a:ext>
            </a:extLst>
          </p:cNvPr>
          <p:cNvGrpSpPr/>
          <p:nvPr/>
        </p:nvGrpSpPr>
        <p:grpSpPr>
          <a:xfrm>
            <a:off x="4341387" y="3924392"/>
            <a:ext cx="1249680" cy="304800"/>
            <a:chOff x="7386320" y="528320"/>
            <a:chExt cx="1666240" cy="406400"/>
          </a:xfrm>
        </p:grpSpPr>
        <p:sp>
          <p:nvSpPr>
            <p:cNvPr id="4" name="Rectangle 3">
              <a:extLst>
                <a:ext uri="{FF2B5EF4-FFF2-40B4-BE49-F238E27FC236}">
                  <a16:creationId xmlns:a16="http://schemas.microsoft.com/office/drawing/2014/main" id="{B01E5252-9335-5D4B-B327-7562124C4A94}"/>
                </a:ext>
              </a:extLst>
            </p:cNvPr>
            <p:cNvSpPr/>
            <p:nvPr/>
          </p:nvSpPr>
          <p:spPr>
            <a:xfrm>
              <a:off x="7386320" y="528320"/>
              <a:ext cx="558800" cy="406400"/>
            </a:xfrm>
            <a:prstGeom prst="rect">
              <a:avLst/>
            </a:prstGeom>
            <a:solidFill>
              <a:srgbClr val="CCFFFF"/>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latin typeface="Consolas" panose="020B0609020204030204" pitchFamily="49" charset="0"/>
                  <a:cs typeface="Consolas" panose="020B0609020204030204" pitchFamily="49" charset="0"/>
                </a:rPr>
                <a:t>C8</a:t>
              </a:r>
              <a:endParaRPr lang="en-US" b="1" dirty="0">
                <a:solidFill>
                  <a:schemeClr val="tx1"/>
                </a:solidFill>
                <a:latin typeface="Consolas" panose="020B0609020204030204" pitchFamily="49" charset="0"/>
                <a:cs typeface="Consolas" panose="020B0609020204030204" pitchFamily="49" charset="0"/>
              </a:endParaRPr>
            </a:p>
          </p:txBody>
        </p:sp>
        <p:sp>
          <p:nvSpPr>
            <p:cNvPr id="8" name="Rectangle 7">
              <a:extLst>
                <a:ext uri="{FF2B5EF4-FFF2-40B4-BE49-F238E27FC236}">
                  <a16:creationId xmlns:a16="http://schemas.microsoft.com/office/drawing/2014/main" id="{1B0C3262-BE81-B640-A328-959194FA7C58}"/>
                </a:ext>
              </a:extLst>
            </p:cNvPr>
            <p:cNvSpPr/>
            <p:nvPr/>
          </p:nvSpPr>
          <p:spPr>
            <a:xfrm>
              <a:off x="7934960" y="528320"/>
              <a:ext cx="558800" cy="406400"/>
            </a:xfrm>
            <a:prstGeom prst="rect">
              <a:avLst/>
            </a:prstGeom>
            <a:solidFill>
              <a:srgbClr val="CCFFFF"/>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latin typeface="Consolas" panose="020B0609020204030204" pitchFamily="49" charset="0"/>
                  <a:cs typeface="Consolas" panose="020B0609020204030204" pitchFamily="49" charset="0"/>
                </a:rPr>
                <a:t>2A</a:t>
              </a:r>
              <a:endParaRPr lang="en-US" b="1" dirty="0">
                <a:solidFill>
                  <a:schemeClr val="tx1"/>
                </a:solidFill>
                <a:latin typeface="Consolas" panose="020B0609020204030204" pitchFamily="49" charset="0"/>
                <a:cs typeface="Consolas" panose="020B0609020204030204" pitchFamily="49" charset="0"/>
              </a:endParaRPr>
            </a:p>
          </p:txBody>
        </p:sp>
        <p:sp>
          <p:nvSpPr>
            <p:cNvPr id="9" name="Rectangle 8">
              <a:extLst>
                <a:ext uri="{FF2B5EF4-FFF2-40B4-BE49-F238E27FC236}">
                  <a16:creationId xmlns:a16="http://schemas.microsoft.com/office/drawing/2014/main" id="{E42059B0-4775-6E43-AFF8-FEA51AC1B905}"/>
                </a:ext>
              </a:extLst>
            </p:cNvPr>
            <p:cNvSpPr/>
            <p:nvPr/>
          </p:nvSpPr>
          <p:spPr>
            <a:xfrm>
              <a:off x="8493760" y="528320"/>
              <a:ext cx="558800" cy="406400"/>
            </a:xfrm>
            <a:prstGeom prst="rect">
              <a:avLst/>
            </a:prstGeom>
            <a:solidFill>
              <a:srgbClr val="CCFFFF"/>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latin typeface="Consolas" panose="020B0609020204030204" pitchFamily="49" charset="0"/>
                  <a:cs typeface="Consolas" panose="020B0609020204030204" pitchFamily="49" charset="0"/>
                </a:rPr>
                <a:t>14</a:t>
              </a:r>
              <a:endParaRPr lang="en-US" b="1" dirty="0">
                <a:solidFill>
                  <a:schemeClr val="tx1"/>
                </a:solidFill>
                <a:latin typeface="Consolas" panose="020B0609020204030204" pitchFamily="49" charset="0"/>
                <a:cs typeface="Consolas" panose="020B0609020204030204" pitchFamily="49" charset="0"/>
              </a:endParaRPr>
            </a:p>
          </p:txBody>
        </p:sp>
      </p:grpSp>
      <p:grpSp>
        <p:nvGrpSpPr>
          <p:cNvPr id="11" name="Group 10">
            <a:extLst>
              <a:ext uri="{FF2B5EF4-FFF2-40B4-BE49-F238E27FC236}">
                <a16:creationId xmlns:a16="http://schemas.microsoft.com/office/drawing/2014/main" id="{2CD3686A-FE04-304D-B495-D92BA9AAEC5A}"/>
              </a:ext>
            </a:extLst>
          </p:cNvPr>
          <p:cNvGrpSpPr/>
          <p:nvPr/>
        </p:nvGrpSpPr>
        <p:grpSpPr>
          <a:xfrm>
            <a:off x="5591067" y="3924392"/>
            <a:ext cx="1249680" cy="304800"/>
            <a:chOff x="7386320" y="528320"/>
            <a:chExt cx="1666240" cy="406400"/>
          </a:xfrm>
        </p:grpSpPr>
        <p:sp>
          <p:nvSpPr>
            <p:cNvPr id="12" name="Rectangle 11">
              <a:extLst>
                <a:ext uri="{FF2B5EF4-FFF2-40B4-BE49-F238E27FC236}">
                  <a16:creationId xmlns:a16="http://schemas.microsoft.com/office/drawing/2014/main" id="{DB22150B-82C0-9A48-A560-4125E1B4FCA2}"/>
                </a:ext>
              </a:extLst>
            </p:cNvPr>
            <p:cNvSpPr/>
            <p:nvPr/>
          </p:nvSpPr>
          <p:spPr>
            <a:xfrm>
              <a:off x="7386320" y="528320"/>
              <a:ext cx="558800" cy="406400"/>
            </a:xfrm>
            <a:prstGeom prst="rect">
              <a:avLst/>
            </a:prstGeom>
            <a:solidFill>
              <a:srgbClr val="CCFFFF"/>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latin typeface="Consolas" panose="020B0609020204030204" pitchFamily="49" charset="0"/>
                  <a:cs typeface="Consolas" panose="020B0609020204030204" pitchFamily="49" charset="0"/>
                </a:rPr>
                <a:t>C8</a:t>
              </a:r>
              <a:endParaRPr lang="en-US" b="1" dirty="0">
                <a:solidFill>
                  <a:schemeClr val="tx1"/>
                </a:solidFill>
                <a:latin typeface="Consolas" panose="020B0609020204030204" pitchFamily="49" charset="0"/>
                <a:cs typeface="Consolas" panose="020B0609020204030204" pitchFamily="49" charset="0"/>
              </a:endParaRPr>
            </a:p>
          </p:txBody>
        </p:sp>
        <p:sp>
          <p:nvSpPr>
            <p:cNvPr id="13" name="Rectangle 12">
              <a:extLst>
                <a:ext uri="{FF2B5EF4-FFF2-40B4-BE49-F238E27FC236}">
                  <a16:creationId xmlns:a16="http://schemas.microsoft.com/office/drawing/2014/main" id="{16A7FA88-8007-D642-BA1C-A8B442C0C645}"/>
                </a:ext>
              </a:extLst>
            </p:cNvPr>
            <p:cNvSpPr/>
            <p:nvPr/>
          </p:nvSpPr>
          <p:spPr>
            <a:xfrm>
              <a:off x="7934960" y="528320"/>
              <a:ext cx="558800" cy="406400"/>
            </a:xfrm>
            <a:prstGeom prst="rect">
              <a:avLst/>
            </a:prstGeom>
            <a:solidFill>
              <a:srgbClr val="CCFFFF"/>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latin typeface="Consolas" panose="020B0609020204030204" pitchFamily="49" charset="0"/>
                  <a:cs typeface="Consolas" panose="020B0609020204030204" pitchFamily="49" charset="0"/>
                </a:rPr>
                <a:t>2A</a:t>
              </a:r>
              <a:endParaRPr lang="en-US" b="1" dirty="0">
                <a:solidFill>
                  <a:schemeClr val="tx1"/>
                </a:solidFill>
                <a:latin typeface="Consolas" panose="020B0609020204030204" pitchFamily="49" charset="0"/>
                <a:cs typeface="Consolas" panose="020B0609020204030204" pitchFamily="49" charset="0"/>
              </a:endParaRPr>
            </a:p>
          </p:txBody>
        </p:sp>
        <p:sp>
          <p:nvSpPr>
            <p:cNvPr id="14" name="Rectangle 13">
              <a:extLst>
                <a:ext uri="{FF2B5EF4-FFF2-40B4-BE49-F238E27FC236}">
                  <a16:creationId xmlns:a16="http://schemas.microsoft.com/office/drawing/2014/main" id="{26AA6281-6F11-5C45-B058-2737DC7C71E4}"/>
                </a:ext>
              </a:extLst>
            </p:cNvPr>
            <p:cNvSpPr/>
            <p:nvPr/>
          </p:nvSpPr>
          <p:spPr>
            <a:xfrm>
              <a:off x="8493760" y="528320"/>
              <a:ext cx="558800" cy="406400"/>
            </a:xfrm>
            <a:prstGeom prst="rect">
              <a:avLst/>
            </a:prstGeom>
            <a:solidFill>
              <a:srgbClr val="CCFFFF"/>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latin typeface="Consolas" panose="020B0609020204030204" pitchFamily="49" charset="0"/>
                  <a:cs typeface="Consolas" panose="020B0609020204030204" pitchFamily="49" charset="0"/>
                </a:rPr>
                <a:t>14</a:t>
              </a:r>
              <a:endParaRPr lang="en-US" b="1" dirty="0">
                <a:solidFill>
                  <a:schemeClr val="tx1"/>
                </a:solidFill>
                <a:latin typeface="Consolas" panose="020B0609020204030204" pitchFamily="49" charset="0"/>
                <a:cs typeface="Consolas" panose="020B0609020204030204" pitchFamily="49" charset="0"/>
              </a:endParaRPr>
            </a:p>
          </p:txBody>
        </p:sp>
      </p:grpSp>
      <p:grpSp>
        <p:nvGrpSpPr>
          <p:cNvPr id="6" name="Group 5">
            <a:extLst>
              <a:ext uri="{FF2B5EF4-FFF2-40B4-BE49-F238E27FC236}">
                <a16:creationId xmlns:a16="http://schemas.microsoft.com/office/drawing/2014/main" id="{E8FC73F9-6AF9-A145-8EF8-99ED109E6448}"/>
              </a:ext>
            </a:extLst>
          </p:cNvPr>
          <p:cNvGrpSpPr/>
          <p:nvPr/>
        </p:nvGrpSpPr>
        <p:grpSpPr>
          <a:xfrm>
            <a:off x="5179587" y="3238592"/>
            <a:ext cx="830580" cy="304800"/>
            <a:chOff x="7691120" y="2072640"/>
            <a:chExt cx="1107440" cy="406400"/>
          </a:xfrm>
        </p:grpSpPr>
        <p:sp>
          <p:nvSpPr>
            <p:cNvPr id="16" name="Rectangle 15">
              <a:extLst>
                <a:ext uri="{FF2B5EF4-FFF2-40B4-BE49-F238E27FC236}">
                  <a16:creationId xmlns:a16="http://schemas.microsoft.com/office/drawing/2014/main" id="{3E4E3866-C5BE-454E-BCDC-DF2BC0CB790A}"/>
                </a:ext>
              </a:extLst>
            </p:cNvPr>
            <p:cNvSpPr/>
            <p:nvPr/>
          </p:nvSpPr>
          <p:spPr>
            <a:xfrm>
              <a:off x="7691120" y="2072640"/>
              <a:ext cx="558800" cy="406400"/>
            </a:xfrm>
            <a:prstGeom prst="rect">
              <a:avLst/>
            </a:prstGeom>
            <a:solidFill>
              <a:srgbClr val="FF99CC"/>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latin typeface="Consolas" panose="020B0609020204030204" pitchFamily="49" charset="0"/>
                  <a:cs typeface="Consolas" panose="020B0609020204030204" pitchFamily="49" charset="0"/>
                </a:rPr>
                <a:t>FF</a:t>
              </a:r>
              <a:endParaRPr lang="en-US" b="1" dirty="0">
                <a:solidFill>
                  <a:schemeClr val="tx1"/>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E3DAB18E-0985-9740-A239-5B50DBAC8B2D}"/>
                </a:ext>
              </a:extLst>
            </p:cNvPr>
            <p:cNvSpPr/>
            <p:nvPr/>
          </p:nvSpPr>
          <p:spPr>
            <a:xfrm>
              <a:off x="8239760" y="2072640"/>
              <a:ext cx="558800" cy="406400"/>
            </a:xfrm>
            <a:prstGeom prst="rect">
              <a:avLst/>
            </a:prstGeom>
            <a:solidFill>
              <a:srgbClr val="FF99CC"/>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latin typeface="Consolas" panose="020B0609020204030204" pitchFamily="49" charset="0"/>
                  <a:cs typeface="Consolas" panose="020B0609020204030204" pitchFamily="49" charset="0"/>
                </a:rPr>
                <a:t>FE</a:t>
              </a:r>
              <a:endParaRPr lang="en-US" b="1" dirty="0">
                <a:solidFill>
                  <a:schemeClr val="tx1"/>
                </a:solidFill>
                <a:latin typeface="Consolas" panose="020B0609020204030204" pitchFamily="49" charset="0"/>
                <a:cs typeface="Consolas" panose="020B0609020204030204" pitchFamily="49" charset="0"/>
              </a:endParaRPr>
            </a:p>
          </p:txBody>
        </p:sp>
      </p:grpSp>
      <p:sp>
        <p:nvSpPr>
          <p:cNvPr id="19" name="TextBox 18">
            <a:extLst>
              <a:ext uri="{FF2B5EF4-FFF2-40B4-BE49-F238E27FC236}">
                <a16:creationId xmlns:a16="http://schemas.microsoft.com/office/drawing/2014/main" id="{64C7FFB6-765C-3E41-A31D-EAF49A09601F}"/>
              </a:ext>
            </a:extLst>
          </p:cNvPr>
          <p:cNvSpPr txBox="1"/>
          <p:nvPr/>
        </p:nvSpPr>
        <p:spPr>
          <a:xfrm>
            <a:off x="7503058" y="3933111"/>
            <a:ext cx="1689309" cy="369332"/>
          </a:xfrm>
          <a:prstGeom prst="rect">
            <a:avLst/>
          </a:prstGeom>
          <a:noFill/>
        </p:spPr>
        <p:txBody>
          <a:bodyPr wrap="none" rtlCol="0">
            <a:spAutoFit/>
          </a:bodyPr>
          <a:lstStyle/>
          <a:p>
            <a:r>
              <a:rPr lang="en-US" b="1" dirty="0"/>
              <a:t>MAC Address</a:t>
            </a:r>
          </a:p>
        </p:txBody>
      </p:sp>
      <p:grpSp>
        <p:nvGrpSpPr>
          <p:cNvPr id="48" name="Group 47">
            <a:extLst>
              <a:ext uri="{FF2B5EF4-FFF2-40B4-BE49-F238E27FC236}">
                <a16:creationId xmlns:a16="http://schemas.microsoft.com/office/drawing/2014/main" id="{2EF66D2A-7EF3-D74D-8AC9-718C056D1CFD}"/>
              </a:ext>
            </a:extLst>
          </p:cNvPr>
          <p:cNvGrpSpPr/>
          <p:nvPr/>
        </p:nvGrpSpPr>
        <p:grpSpPr>
          <a:xfrm>
            <a:off x="3302717" y="4224112"/>
            <a:ext cx="1331667" cy="742949"/>
            <a:chOff x="5266267" y="3386667"/>
            <a:chExt cx="1775556" cy="990599"/>
          </a:xfrm>
        </p:grpSpPr>
        <p:grpSp>
          <p:nvGrpSpPr>
            <p:cNvPr id="21" name="Group 20">
              <a:extLst>
                <a:ext uri="{FF2B5EF4-FFF2-40B4-BE49-F238E27FC236}">
                  <a16:creationId xmlns:a16="http://schemas.microsoft.com/office/drawing/2014/main" id="{E7C3D626-E629-2440-A18A-203C478243DE}"/>
                </a:ext>
              </a:extLst>
            </p:cNvPr>
            <p:cNvGrpSpPr/>
            <p:nvPr/>
          </p:nvGrpSpPr>
          <p:grpSpPr>
            <a:xfrm>
              <a:off x="5276322" y="4069291"/>
              <a:ext cx="1757362" cy="307975"/>
              <a:chOff x="4592639" y="6616700"/>
              <a:chExt cx="1757362" cy="307975"/>
            </a:xfrm>
          </p:grpSpPr>
          <p:sp>
            <p:nvSpPr>
              <p:cNvPr id="20" name="Rectangle 19">
                <a:extLst>
                  <a:ext uri="{FF2B5EF4-FFF2-40B4-BE49-F238E27FC236}">
                    <a16:creationId xmlns:a16="http://schemas.microsoft.com/office/drawing/2014/main" id="{7FB93957-A014-0C49-B834-F6B8DC694B6E}"/>
                  </a:ext>
                </a:extLst>
              </p:cNvPr>
              <p:cNvSpPr/>
              <p:nvPr/>
            </p:nvSpPr>
            <p:spPr>
              <a:xfrm>
                <a:off x="4592639" y="6616700"/>
                <a:ext cx="220662" cy="3079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cs typeface="Consolas" panose="020B0609020204030204" pitchFamily="49" charset="0"/>
                  </a:rPr>
                  <a:t>1</a:t>
                </a:r>
              </a:p>
            </p:txBody>
          </p:sp>
          <p:sp>
            <p:nvSpPr>
              <p:cNvPr id="27" name="Rectangle 26">
                <a:extLst>
                  <a:ext uri="{FF2B5EF4-FFF2-40B4-BE49-F238E27FC236}">
                    <a16:creationId xmlns:a16="http://schemas.microsoft.com/office/drawing/2014/main" id="{80E75BE2-3D0B-8942-B907-C54BA2630F25}"/>
                  </a:ext>
                </a:extLst>
              </p:cNvPr>
              <p:cNvSpPr/>
              <p:nvPr/>
            </p:nvSpPr>
            <p:spPr>
              <a:xfrm>
                <a:off x="4811714" y="6616700"/>
                <a:ext cx="220662" cy="3079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cs typeface="Consolas" panose="020B0609020204030204" pitchFamily="49" charset="0"/>
                  </a:rPr>
                  <a:t>1</a:t>
                </a:r>
              </a:p>
            </p:txBody>
          </p:sp>
          <p:sp>
            <p:nvSpPr>
              <p:cNvPr id="28" name="Rectangle 27">
                <a:extLst>
                  <a:ext uri="{FF2B5EF4-FFF2-40B4-BE49-F238E27FC236}">
                    <a16:creationId xmlns:a16="http://schemas.microsoft.com/office/drawing/2014/main" id="{3CE1AD02-FA84-5345-83AD-095F372F4AF0}"/>
                  </a:ext>
                </a:extLst>
              </p:cNvPr>
              <p:cNvSpPr/>
              <p:nvPr/>
            </p:nvSpPr>
            <p:spPr>
              <a:xfrm>
                <a:off x="5030789" y="6616700"/>
                <a:ext cx="220662" cy="3079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cs typeface="Consolas" panose="020B0609020204030204" pitchFamily="49" charset="0"/>
                  </a:rPr>
                  <a:t>0</a:t>
                </a:r>
              </a:p>
            </p:txBody>
          </p:sp>
          <p:sp>
            <p:nvSpPr>
              <p:cNvPr id="29" name="Rectangle 28">
                <a:extLst>
                  <a:ext uri="{FF2B5EF4-FFF2-40B4-BE49-F238E27FC236}">
                    <a16:creationId xmlns:a16="http://schemas.microsoft.com/office/drawing/2014/main" id="{4DFF2829-8DB6-C649-9D76-200A16745F2A}"/>
                  </a:ext>
                </a:extLst>
              </p:cNvPr>
              <p:cNvSpPr/>
              <p:nvPr/>
            </p:nvSpPr>
            <p:spPr>
              <a:xfrm>
                <a:off x="5249864" y="6616700"/>
                <a:ext cx="220662" cy="3079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cs typeface="Consolas" panose="020B0609020204030204" pitchFamily="49" charset="0"/>
                  </a:rPr>
                  <a:t>0</a:t>
                </a:r>
              </a:p>
            </p:txBody>
          </p:sp>
          <p:sp>
            <p:nvSpPr>
              <p:cNvPr id="30" name="Rectangle 29">
                <a:extLst>
                  <a:ext uri="{FF2B5EF4-FFF2-40B4-BE49-F238E27FC236}">
                    <a16:creationId xmlns:a16="http://schemas.microsoft.com/office/drawing/2014/main" id="{D152F8AD-5404-F345-9B93-46C77A0F37AE}"/>
                  </a:ext>
                </a:extLst>
              </p:cNvPr>
              <p:cNvSpPr/>
              <p:nvPr/>
            </p:nvSpPr>
            <p:spPr>
              <a:xfrm>
                <a:off x="5468939" y="6616700"/>
                <a:ext cx="220662" cy="3079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cs typeface="Consolas" panose="020B0609020204030204" pitchFamily="49" charset="0"/>
                  </a:rPr>
                  <a:t>1</a:t>
                </a:r>
              </a:p>
            </p:txBody>
          </p:sp>
          <p:sp>
            <p:nvSpPr>
              <p:cNvPr id="31" name="Rectangle 30">
                <a:extLst>
                  <a:ext uri="{FF2B5EF4-FFF2-40B4-BE49-F238E27FC236}">
                    <a16:creationId xmlns:a16="http://schemas.microsoft.com/office/drawing/2014/main" id="{DD4FD7E3-BE9E-474F-A8DA-DB6D975ED2C0}"/>
                  </a:ext>
                </a:extLst>
              </p:cNvPr>
              <p:cNvSpPr/>
              <p:nvPr/>
            </p:nvSpPr>
            <p:spPr>
              <a:xfrm>
                <a:off x="5688014" y="6616700"/>
                <a:ext cx="220662" cy="3079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cs typeface="Consolas" panose="020B0609020204030204" pitchFamily="49" charset="0"/>
                  </a:rPr>
                  <a:t>0</a:t>
                </a:r>
              </a:p>
            </p:txBody>
          </p:sp>
          <p:sp>
            <p:nvSpPr>
              <p:cNvPr id="32" name="Rectangle 31">
                <a:extLst>
                  <a:ext uri="{FF2B5EF4-FFF2-40B4-BE49-F238E27FC236}">
                    <a16:creationId xmlns:a16="http://schemas.microsoft.com/office/drawing/2014/main" id="{3DCE827B-5FE1-1044-8A16-8BFA8D66DAA6}"/>
                  </a:ext>
                </a:extLst>
              </p:cNvPr>
              <p:cNvSpPr/>
              <p:nvPr/>
            </p:nvSpPr>
            <p:spPr>
              <a:xfrm>
                <a:off x="5907089" y="6616700"/>
                <a:ext cx="220662" cy="3079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cs typeface="Consolas" panose="020B0609020204030204" pitchFamily="49" charset="0"/>
                  </a:rPr>
                  <a:t>0</a:t>
                </a:r>
              </a:p>
            </p:txBody>
          </p:sp>
          <p:sp>
            <p:nvSpPr>
              <p:cNvPr id="33" name="Rectangle 32">
                <a:extLst>
                  <a:ext uri="{FF2B5EF4-FFF2-40B4-BE49-F238E27FC236}">
                    <a16:creationId xmlns:a16="http://schemas.microsoft.com/office/drawing/2014/main" id="{40C4CE39-1EB6-7248-9479-5547F4AB6C2B}"/>
                  </a:ext>
                </a:extLst>
              </p:cNvPr>
              <p:cNvSpPr/>
              <p:nvPr/>
            </p:nvSpPr>
            <p:spPr>
              <a:xfrm>
                <a:off x="6129339" y="6616700"/>
                <a:ext cx="220662" cy="3079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cs typeface="Consolas" panose="020B0609020204030204" pitchFamily="49" charset="0"/>
                  </a:rPr>
                  <a:t>0</a:t>
                </a:r>
              </a:p>
            </p:txBody>
          </p:sp>
        </p:grpSp>
        <p:cxnSp>
          <p:nvCxnSpPr>
            <p:cNvPr id="26" name="Straight Connector 25">
              <a:extLst>
                <a:ext uri="{FF2B5EF4-FFF2-40B4-BE49-F238E27FC236}">
                  <a16:creationId xmlns:a16="http://schemas.microsoft.com/office/drawing/2014/main" id="{A782DAD3-D4C8-884A-9CC8-F29EEC4394C2}"/>
                </a:ext>
              </a:extLst>
            </p:cNvPr>
            <p:cNvCxnSpPr>
              <a:cxnSpLocks/>
            </p:cNvCxnSpPr>
            <p:nvPr/>
          </p:nvCxnSpPr>
          <p:spPr>
            <a:xfrm flipV="1">
              <a:off x="5266267" y="3386667"/>
              <a:ext cx="855133" cy="6858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D4E9C7F-98B9-8C44-8AFC-C9D4E6154FFA}"/>
                </a:ext>
              </a:extLst>
            </p:cNvPr>
            <p:cNvCxnSpPr>
              <a:cxnSpLocks/>
            </p:cNvCxnSpPr>
            <p:nvPr/>
          </p:nvCxnSpPr>
          <p:spPr>
            <a:xfrm flipH="1" flipV="1">
              <a:off x="6663269" y="3395135"/>
              <a:ext cx="378554" cy="67724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98458B35-28DF-A04E-890B-852950C05C7A}"/>
              </a:ext>
            </a:extLst>
          </p:cNvPr>
          <p:cNvSpPr/>
          <p:nvPr/>
        </p:nvSpPr>
        <p:spPr>
          <a:xfrm>
            <a:off x="4296799" y="4734445"/>
            <a:ext cx="165497" cy="230981"/>
          </a:xfrm>
          <a:prstGeom prst="rect">
            <a:avLst/>
          </a:prstGeom>
          <a:solidFill>
            <a:srgbClr val="CC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cs typeface="Consolas" panose="020B0609020204030204" pitchFamily="49" charset="0"/>
              </a:rPr>
              <a:t>0</a:t>
            </a:r>
          </a:p>
        </p:txBody>
      </p:sp>
      <p:sp>
        <p:nvSpPr>
          <p:cNvPr id="35" name="Rectangle 34">
            <a:extLst>
              <a:ext uri="{FF2B5EF4-FFF2-40B4-BE49-F238E27FC236}">
                <a16:creationId xmlns:a16="http://schemas.microsoft.com/office/drawing/2014/main" id="{2225BC59-8AA2-0F41-A675-A378AB7027E9}"/>
              </a:ext>
            </a:extLst>
          </p:cNvPr>
          <p:cNvSpPr/>
          <p:nvPr/>
        </p:nvSpPr>
        <p:spPr>
          <a:xfrm>
            <a:off x="4296799" y="4734445"/>
            <a:ext cx="165497" cy="230981"/>
          </a:xfrm>
          <a:prstGeom prst="rect">
            <a:avLst/>
          </a:prstGeom>
          <a:solidFill>
            <a:srgbClr val="FFCC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cs typeface="Consolas" panose="020B0609020204030204" pitchFamily="49" charset="0"/>
              </a:rPr>
              <a:t>1</a:t>
            </a:r>
          </a:p>
        </p:txBody>
      </p:sp>
      <p:sp>
        <p:nvSpPr>
          <p:cNvPr id="54" name="Rectangle 53">
            <a:extLst>
              <a:ext uri="{FF2B5EF4-FFF2-40B4-BE49-F238E27FC236}">
                <a16:creationId xmlns:a16="http://schemas.microsoft.com/office/drawing/2014/main" id="{2C3B8F2E-A32F-6C44-992B-013E1EE84E6B}"/>
              </a:ext>
            </a:extLst>
          </p:cNvPr>
          <p:cNvSpPr/>
          <p:nvPr/>
        </p:nvSpPr>
        <p:spPr>
          <a:xfrm>
            <a:off x="3923702" y="3925570"/>
            <a:ext cx="419100" cy="304800"/>
          </a:xfrm>
          <a:prstGeom prst="rect">
            <a:avLst/>
          </a:prstGeom>
          <a:solidFill>
            <a:srgbClr val="FFCC0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latin typeface="Consolas" panose="020B0609020204030204" pitchFamily="49" charset="0"/>
                <a:cs typeface="Consolas" panose="020B0609020204030204" pitchFamily="49" charset="0"/>
              </a:rPr>
              <a:t>CA</a:t>
            </a:r>
            <a:endParaRPr lang="en-US" b="1" dirty="0">
              <a:solidFill>
                <a:schemeClr val="tx1"/>
              </a:solidFill>
              <a:latin typeface="Consolas" panose="020B0609020204030204" pitchFamily="49" charset="0"/>
              <a:cs typeface="Consolas" panose="020B0609020204030204" pitchFamily="49" charset="0"/>
            </a:endParaRPr>
          </a:p>
        </p:txBody>
      </p:sp>
      <p:sp>
        <p:nvSpPr>
          <p:cNvPr id="57" name="TextBox 56">
            <a:extLst>
              <a:ext uri="{FF2B5EF4-FFF2-40B4-BE49-F238E27FC236}">
                <a16:creationId xmlns:a16="http://schemas.microsoft.com/office/drawing/2014/main" id="{E6935C66-5776-E94F-88EA-E4052FA1B48A}"/>
              </a:ext>
            </a:extLst>
          </p:cNvPr>
          <p:cNvSpPr txBox="1"/>
          <p:nvPr/>
        </p:nvSpPr>
        <p:spPr>
          <a:xfrm>
            <a:off x="7398186" y="3792503"/>
            <a:ext cx="1745814" cy="646331"/>
          </a:xfrm>
          <a:prstGeom prst="rect">
            <a:avLst/>
          </a:prstGeom>
          <a:solidFill>
            <a:schemeClr val="bg1"/>
          </a:solidFill>
        </p:spPr>
        <p:txBody>
          <a:bodyPr wrap="square" rtlCol="0">
            <a:spAutoFit/>
          </a:bodyPr>
          <a:lstStyle/>
          <a:p>
            <a:r>
              <a:rPr lang="en-US" b="1" dirty="0"/>
              <a:t>EUI-64 Identifier</a:t>
            </a:r>
          </a:p>
        </p:txBody>
      </p:sp>
      <p:sp>
        <p:nvSpPr>
          <p:cNvPr id="50" name="Rectangle 49">
            <a:extLst>
              <a:ext uri="{FF2B5EF4-FFF2-40B4-BE49-F238E27FC236}">
                <a16:creationId xmlns:a16="http://schemas.microsoft.com/office/drawing/2014/main" id="{5CDE4727-4B3A-FF4E-864A-AB6247885EDB}"/>
              </a:ext>
            </a:extLst>
          </p:cNvPr>
          <p:cNvSpPr/>
          <p:nvPr/>
        </p:nvSpPr>
        <p:spPr>
          <a:xfrm>
            <a:off x="3200401" y="4243917"/>
            <a:ext cx="1744133" cy="8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5" descr="underline_base">
            <a:extLst>
              <a:ext uri="{FF2B5EF4-FFF2-40B4-BE49-F238E27FC236}">
                <a16:creationId xmlns:a16="http://schemas.microsoft.com/office/drawing/2014/main" id="{6AA78291-7F36-954E-88BD-CC89BBE72C1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080" y="822902"/>
            <a:ext cx="3862191" cy="1290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546291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decel="50000" fill="hold" nodeType="clickEffect">
                                      <p:stCondLst>
                                        <p:cond delay="0"/>
                                      </p:stCondLst>
                                      <p:childTnLst>
                                        <p:animMotion origin="layout" path="M 0.02252 -0.00047 L 0.04518 0.00046 " pathEditMode="relative" rAng="0" ptsTypes="AA">
                                          <p:cBhvr>
                                            <p:cTn id="10" dur="3000" fill="hold"/>
                                            <p:tgtEl>
                                              <p:spTgt spid="11"/>
                                            </p:tgtEl>
                                            <p:attrNameLst>
                                              <p:attrName>ppt_x</p:attrName>
                                              <p:attrName>ppt_y</p:attrName>
                                            </p:attrNameLst>
                                          </p:cBhvr>
                                          <p:rCtr x="1133" y="46"/>
                                        </p:animMotion>
                                      </p:childTnLst>
                                    </p:cTn>
                                  </p:par>
                                  <p:par>
                                    <p:cTn id="11" presetID="0" presetClass="path" presetSubtype="0" decel="50000" fill="hold" nodeType="withEffect">
                                      <p:stCondLst>
                                        <p:cond delay="0"/>
                                      </p:stCondLst>
                                      <p:childTnLst>
                                        <p:animMotion origin="layout" path="M -0.02357 4.07407E-6 L -0.0457 4.07407E-6 " pathEditMode="relative" rAng="0" ptsTypes="AA">
                                          <p:cBhvr>
                                            <p:cTn id="12" dur="2000" fill="hold"/>
                                            <p:tgtEl>
                                              <p:spTgt spid="5"/>
                                            </p:tgtEl>
                                            <p:attrNameLst>
                                              <p:attrName>ppt_x</p:attrName>
                                              <p:attrName>ppt_y</p:attrName>
                                            </p:attrNameLst>
                                          </p:cBhvr>
                                          <p:rCtr x="-1107" y="0"/>
                                        </p:animMotion>
                                      </p:childTnLst>
                                    </p:cTn>
                                  </p:par>
                                </p:childTnLst>
                              </p:cTn>
                            </p:par>
                            <p:par>
                              <p:cTn id="13" fill="hold">
                                <p:stCondLst>
                                  <p:cond delay="3000"/>
                                </p:stCondLst>
                                <p:childTnLst>
                                  <p:par>
                                    <p:cTn id="14" presetID="0" presetClass="path" presetSubtype="0" fill="hold" nodeType="afterEffect" p14:presetBounceEnd="50000">
                                      <p:stCondLst>
                                        <p:cond delay="0"/>
                                      </p:stCondLst>
                                      <p:childTnLst>
                                        <p:animMotion origin="layout" path="M -0.0007 0.02917 L -0.00018 0.10093 " pathEditMode="relative" rAng="0" ptsTypes="AA" p14:bounceEnd="50000">
                                          <p:cBhvr>
                                            <p:cTn id="15" dur="2000" fill="hold"/>
                                            <p:tgtEl>
                                              <p:spTgt spid="6"/>
                                            </p:tgtEl>
                                            <p:attrNameLst>
                                              <p:attrName>ppt_x</p:attrName>
                                              <p:attrName>ppt_y</p:attrName>
                                            </p:attrNameLst>
                                          </p:cBhvr>
                                          <p:rCtr x="17" y="3588"/>
                                        </p:animMotion>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wipe(up)">
                                          <p:cBhvr>
                                            <p:cTn id="20" dur="500"/>
                                            <p:tgtEl>
                                              <p:spTgt spid="48"/>
                                            </p:tgtEl>
                                          </p:cBhvr>
                                        </p:animEffec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3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5"/>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5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54" grpId="0" animBg="1"/>
          <p:bldP spid="57" grpId="0" animBg="1"/>
          <p:bldP spid="50"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decel="50000" fill="hold" nodeType="clickEffect">
                                      <p:stCondLst>
                                        <p:cond delay="0"/>
                                      </p:stCondLst>
                                      <p:childTnLst>
                                        <p:animMotion origin="layout" path="M 0.02252 -0.00047 L 0.04518 0.00046 " pathEditMode="relative" rAng="0" ptsTypes="AA">
                                          <p:cBhvr>
                                            <p:cTn id="10" dur="3000" fill="hold"/>
                                            <p:tgtEl>
                                              <p:spTgt spid="11"/>
                                            </p:tgtEl>
                                            <p:attrNameLst>
                                              <p:attrName>ppt_x</p:attrName>
                                              <p:attrName>ppt_y</p:attrName>
                                            </p:attrNameLst>
                                          </p:cBhvr>
                                          <p:rCtr x="1133" y="46"/>
                                        </p:animMotion>
                                      </p:childTnLst>
                                    </p:cTn>
                                  </p:par>
                                  <p:par>
                                    <p:cTn id="11" presetID="0" presetClass="path" presetSubtype="0" decel="50000" fill="hold" nodeType="withEffect">
                                      <p:stCondLst>
                                        <p:cond delay="0"/>
                                      </p:stCondLst>
                                      <p:childTnLst>
                                        <p:animMotion origin="layout" path="M -0.02357 4.07407E-6 L -0.0457 4.07407E-6 " pathEditMode="relative" rAng="0" ptsTypes="AA">
                                          <p:cBhvr>
                                            <p:cTn id="12" dur="2000" fill="hold"/>
                                            <p:tgtEl>
                                              <p:spTgt spid="5"/>
                                            </p:tgtEl>
                                            <p:attrNameLst>
                                              <p:attrName>ppt_x</p:attrName>
                                              <p:attrName>ppt_y</p:attrName>
                                            </p:attrNameLst>
                                          </p:cBhvr>
                                          <p:rCtr x="-1107" y="0"/>
                                        </p:animMotion>
                                      </p:childTnLst>
                                    </p:cTn>
                                  </p:par>
                                </p:childTnLst>
                              </p:cTn>
                            </p:par>
                            <p:par>
                              <p:cTn id="13" fill="hold">
                                <p:stCondLst>
                                  <p:cond delay="3000"/>
                                </p:stCondLst>
                                <p:childTnLst>
                                  <p:par>
                                    <p:cTn id="14" presetID="0" presetClass="path" presetSubtype="0" fill="hold" nodeType="afterEffect">
                                      <p:stCondLst>
                                        <p:cond delay="0"/>
                                      </p:stCondLst>
                                      <p:childTnLst>
                                        <p:animMotion origin="layout" path="M -0.0007 0.02917 L -0.00018 0.10093 " pathEditMode="relative" rAng="0" ptsTypes="AA">
                                          <p:cBhvr>
                                            <p:cTn id="15" dur="2000" fill="hold"/>
                                            <p:tgtEl>
                                              <p:spTgt spid="6"/>
                                            </p:tgtEl>
                                            <p:attrNameLst>
                                              <p:attrName>ppt_x</p:attrName>
                                              <p:attrName>ppt_y</p:attrName>
                                            </p:attrNameLst>
                                          </p:cBhvr>
                                          <p:rCtr x="17" y="3588"/>
                                        </p:animMotion>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wipe(up)">
                                          <p:cBhvr>
                                            <p:cTn id="20" dur="500"/>
                                            <p:tgtEl>
                                              <p:spTgt spid="48"/>
                                            </p:tgtEl>
                                          </p:cBhvr>
                                        </p:animEffec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3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5"/>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5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54" grpId="0" animBg="1"/>
          <p:bldP spid="57" grpId="0" animBg="1"/>
          <p:bldP spid="50" grpId="0" animBg="1"/>
        </p:bldLst>
      </p:timing>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itle 1"/>
          <p:cNvSpPr>
            <a:spLocks noGrp="1"/>
          </p:cNvSpPr>
          <p:nvPr>
            <p:ph type="title"/>
          </p:nvPr>
        </p:nvSpPr>
        <p:spPr>
          <a:xfrm>
            <a:off x="533400" y="228600"/>
            <a:ext cx="7772400" cy="748430"/>
          </a:xfrm>
        </p:spPr>
        <p:txBody>
          <a:bodyPr/>
          <a:lstStyle/>
          <a:p>
            <a:r>
              <a:rPr lang="en-US" dirty="0">
                <a:ea typeface="ＭＳ Ｐゴシック" pitchFamily="34" charset="-128"/>
              </a:rPr>
              <a:t>EUI-64 Address</a:t>
            </a:r>
          </a:p>
        </p:txBody>
      </p:sp>
      <p:sp>
        <p:nvSpPr>
          <p:cNvPr id="5124" name="Content Placeholder 2"/>
          <p:cNvSpPr>
            <a:spLocks noGrp="1"/>
          </p:cNvSpPr>
          <p:nvPr>
            <p:ph idx="1"/>
          </p:nvPr>
        </p:nvSpPr>
        <p:spPr>
          <a:xfrm>
            <a:off x="324531" y="2137003"/>
            <a:ext cx="7619320" cy="3863747"/>
          </a:xfrm>
        </p:spPr>
        <p:txBody>
          <a:bodyPr>
            <a:normAutofit/>
          </a:bodyPr>
          <a:lstStyle/>
          <a:p>
            <a:endParaRPr lang="en-US" sz="1500" dirty="0">
              <a:ea typeface="ＭＳ Ｐゴシック" pitchFamily="34" charset="-128"/>
            </a:endParaRPr>
          </a:p>
          <a:p>
            <a:endParaRPr lang="en-US" sz="1500" dirty="0">
              <a:ea typeface="ＭＳ Ｐゴシック" pitchFamily="34" charset="-128"/>
            </a:endParaRPr>
          </a:p>
          <a:p>
            <a:endParaRPr lang="en-US" sz="1500" dirty="0">
              <a:ea typeface="ＭＳ Ｐゴシック" pitchFamily="34" charset="-128"/>
            </a:endParaRPr>
          </a:p>
          <a:p>
            <a:endParaRPr lang="en-US" sz="1500" dirty="0">
              <a:ea typeface="ＭＳ Ｐゴシック" pitchFamily="34" charset="-128"/>
            </a:endParaRPr>
          </a:p>
          <a:p>
            <a:endParaRPr lang="en-US" sz="1500" dirty="0">
              <a:ea typeface="ＭＳ Ｐゴシック" pitchFamily="34" charset="-128"/>
            </a:endParaRPr>
          </a:p>
          <a:p>
            <a:endParaRPr lang="en-US" sz="1500" dirty="0">
              <a:ea typeface="ＭＳ Ｐゴシック" pitchFamily="34" charset="-128"/>
            </a:endParaRPr>
          </a:p>
          <a:p>
            <a:endParaRPr lang="en-US" sz="1500" dirty="0">
              <a:ea typeface="ＭＳ Ｐゴシック" pitchFamily="34" charset="-128"/>
            </a:endParaRPr>
          </a:p>
          <a:p>
            <a:endParaRPr lang="en-US" sz="1500" dirty="0">
              <a:ea typeface="ＭＳ Ｐゴシック" pitchFamily="34" charset="-128"/>
            </a:endParaRPr>
          </a:p>
          <a:p>
            <a:pPr marL="0" indent="0">
              <a:buNone/>
            </a:pPr>
            <a:endParaRPr lang="en-US" sz="1500" dirty="0">
              <a:ea typeface="ＭＳ Ｐゴシック" pitchFamily="34" charset="-128"/>
            </a:endParaRPr>
          </a:p>
        </p:txBody>
      </p:sp>
      <p:graphicFrame>
        <p:nvGraphicFramePr>
          <p:cNvPr id="5122" name="Object 2"/>
          <p:cNvGraphicFramePr>
            <a:graphicFrameLocks noChangeAspect="1"/>
          </p:cNvGraphicFramePr>
          <p:nvPr/>
        </p:nvGraphicFramePr>
        <p:xfrm>
          <a:off x="3364348" y="2513860"/>
          <a:ext cx="6396038" cy="2756297"/>
        </p:xfrm>
        <a:graphic>
          <a:graphicData uri="http://schemas.openxmlformats.org/presentationml/2006/ole">
            <mc:AlternateContent xmlns:mc="http://schemas.openxmlformats.org/markup-compatibility/2006">
              <mc:Choice xmlns:v="urn:schemas-microsoft-com:vml" Requires="v">
                <p:oleObj spid="_x0000_s141363" name="Visio" r:id="rId4" imgW="8866271" imgH="4075226" progId="Visio.Drawing.11">
                  <p:embed/>
                </p:oleObj>
              </mc:Choice>
              <mc:Fallback>
                <p:oleObj name="Visio" r:id="rId4" imgW="8866271" imgH="4075226" progId="Visio.Drawing.11">
                  <p:embed/>
                  <p:pic>
                    <p:nvPicPr>
                      <p:cNvPr id="5122" name="Object 2"/>
                      <p:cNvPicPr>
                        <a:picLocks noChangeAspect="1" noChangeArrowheads="1"/>
                      </p:cNvPicPr>
                      <p:nvPr/>
                    </p:nvPicPr>
                    <p:blipFill>
                      <a:blip r:embed="rId5"/>
                      <a:srcRect/>
                      <a:stretch>
                        <a:fillRect/>
                      </a:stretch>
                    </p:blipFill>
                    <p:spPr bwMode="auto">
                      <a:xfrm>
                        <a:off x="3364348" y="2513860"/>
                        <a:ext cx="6396038" cy="27562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 name="Slide Number Placeholder 2">
            <a:extLst>
              <a:ext uri="{FF2B5EF4-FFF2-40B4-BE49-F238E27FC236}">
                <a16:creationId xmlns:a16="http://schemas.microsoft.com/office/drawing/2014/main" id="{46D46800-02E6-584A-B3FC-74CAB11ACF92}"/>
              </a:ext>
            </a:extLst>
          </p:cNvPr>
          <p:cNvSpPr>
            <a:spLocks noGrp="1"/>
          </p:cNvSpPr>
          <p:nvPr>
            <p:ph type="sldNum" sz="quarter" idx="12"/>
          </p:nvPr>
        </p:nvSpPr>
        <p:spPr/>
        <p:txBody>
          <a:bodyPr/>
          <a:lstStyle/>
          <a:p>
            <a:fld id="{6DDFBD2C-A080-5A4B-B075-F8D248F9258F}" type="slidenum">
              <a:rPr lang="en-US" smtClean="0"/>
              <a:t>77</a:t>
            </a:fld>
            <a:endParaRPr lang="en-US"/>
          </a:p>
        </p:txBody>
      </p:sp>
      <p:sp>
        <p:nvSpPr>
          <p:cNvPr id="9" name="TextBox 8">
            <a:extLst>
              <a:ext uri="{FF2B5EF4-FFF2-40B4-BE49-F238E27FC236}">
                <a16:creationId xmlns:a16="http://schemas.microsoft.com/office/drawing/2014/main" id="{1015681F-5F6E-D94F-860E-9FED866234FA}"/>
              </a:ext>
            </a:extLst>
          </p:cNvPr>
          <p:cNvSpPr txBox="1"/>
          <p:nvPr/>
        </p:nvSpPr>
        <p:spPr>
          <a:xfrm>
            <a:off x="287867" y="3711931"/>
            <a:ext cx="2869229" cy="784830"/>
          </a:xfrm>
          <a:prstGeom prst="rect">
            <a:avLst/>
          </a:prstGeom>
          <a:solidFill>
            <a:schemeClr val="accent5">
              <a:lumMod val="40000"/>
              <a:lumOff val="60000"/>
              <a:alpha val="22000"/>
            </a:schemeClr>
          </a:solidFill>
          <a:ln w="22225">
            <a:solidFill>
              <a:schemeClr val="accent5">
                <a:lumMod val="75000"/>
              </a:schemeClr>
            </a:solidFill>
          </a:ln>
        </p:spPr>
        <p:txBody>
          <a:bodyPr wrap="square" rtlCol="0">
            <a:spAutoFit/>
          </a:bodyPr>
          <a:lstStyle/>
          <a:p>
            <a:r>
              <a:rPr lang="en-US" sz="1500" dirty="0"/>
              <a:t>Rules:</a:t>
            </a:r>
          </a:p>
          <a:p>
            <a:pPr marL="257175" indent="-257175">
              <a:buFont typeface="+mj-lt"/>
              <a:buAutoNum type="arabicPeriod"/>
            </a:pPr>
            <a:r>
              <a:rPr lang="en-US" sz="1500" dirty="0"/>
              <a:t>Insert: FF:FE after 3</a:t>
            </a:r>
            <a:r>
              <a:rPr lang="en-US" sz="1500" baseline="30000" dirty="0"/>
              <a:t>rd</a:t>
            </a:r>
            <a:r>
              <a:rPr lang="en-US" sz="1500" dirty="0"/>
              <a:t> byte</a:t>
            </a:r>
          </a:p>
          <a:p>
            <a:pPr marL="257175" indent="-257175">
              <a:buFont typeface="+mj-lt"/>
              <a:buAutoNum type="arabicPeriod"/>
            </a:pPr>
            <a:r>
              <a:rPr lang="en-US" sz="1500" dirty="0"/>
              <a:t>Invert 7</a:t>
            </a:r>
            <a:r>
              <a:rPr lang="en-US" sz="1500" baseline="30000" dirty="0"/>
              <a:t>th</a:t>
            </a:r>
            <a:r>
              <a:rPr lang="en-US" sz="1500" dirty="0"/>
              <a:t> bit of 1</a:t>
            </a:r>
            <a:r>
              <a:rPr lang="en-US" sz="1500" baseline="30000" dirty="0"/>
              <a:t>st</a:t>
            </a:r>
            <a:r>
              <a:rPr lang="en-US" sz="1500" dirty="0"/>
              <a:t> byte</a:t>
            </a:r>
          </a:p>
        </p:txBody>
      </p:sp>
      <p:pic>
        <p:nvPicPr>
          <p:cNvPr id="7" name="Picture 5" descr="underline_base">
            <a:extLst>
              <a:ext uri="{FF2B5EF4-FFF2-40B4-BE49-F238E27FC236}">
                <a16:creationId xmlns:a16="http://schemas.microsoft.com/office/drawing/2014/main" id="{95A27B47-4DE4-294F-A475-824174628CB0}"/>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393" y="973214"/>
            <a:ext cx="3862191" cy="1290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13016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B3B94-02F1-C843-BB43-FC58080D4DC4}"/>
              </a:ext>
            </a:extLst>
          </p:cNvPr>
          <p:cNvSpPr>
            <a:spLocks noGrp="1"/>
          </p:cNvSpPr>
          <p:nvPr>
            <p:ph type="title"/>
          </p:nvPr>
        </p:nvSpPr>
        <p:spPr>
          <a:xfrm>
            <a:off x="533400" y="228600"/>
            <a:ext cx="7772400" cy="560540"/>
          </a:xfrm>
        </p:spPr>
        <p:txBody>
          <a:bodyPr/>
          <a:lstStyle/>
          <a:p>
            <a:r>
              <a:rPr lang="en-US" dirty="0"/>
              <a:t>Alternatives to EUI-64</a:t>
            </a:r>
          </a:p>
        </p:txBody>
      </p:sp>
      <p:sp>
        <p:nvSpPr>
          <p:cNvPr id="3" name="Content Placeholder 2">
            <a:extLst>
              <a:ext uri="{FF2B5EF4-FFF2-40B4-BE49-F238E27FC236}">
                <a16:creationId xmlns:a16="http://schemas.microsoft.com/office/drawing/2014/main" id="{647AE255-4D08-934E-B88E-71D6BC7375A3}"/>
              </a:ext>
            </a:extLst>
          </p:cNvPr>
          <p:cNvSpPr>
            <a:spLocks noGrp="1"/>
          </p:cNvSpPr>
          <p:nvPr>
            <p:ph idx="1"/>
          </p:nvPr>
        </p:nvSpPr>
        <p:spPr/>
        <p:txBody>
          <a:bodyPr/>
          <a:lstStyle/>
          <a:p>
            <a:r>
              <a:rPr lang="en-US" dirty="0"/>
              <a:t>In IPv6, interface identifiers are always automatically generated</a:t>
            </a:r>
          </a:p>
          <a:p>
            <a:r>
              <a:rPr lang="en-US" dirty="0"/>
              <a:t>There exist alternative methods (to EUI-64):</a:t>
            </a:r>
          </a:p>
          <a:p>
            <a:pPr lvl="1"/>
            <a:r>
              <a:rPr lang="en-US" dirty="0"/>
              <a:t>Cryptographically generated addresses </a:t>
            </a:r>
          </a:p>
          <a:p>
            <a:pPr lvl="1"/>
            <a:r>
              <a:rPr lang="en-US" dirty="0"/>
              <a:t>Randomly generated </a:t>
            </a:r>
          </a:p>
          <a:p>
            <a:pPr lvl="1"/>
            <a:endParaRPr lang="en-US" dirty="0"/>
          </a:p>
          <a:p>
            <a:r>
              <a:rPr lang="en-US" dirty="0"/>
              <a:t>The motivation for these alternatives are privacy and security concerns</a:t>
            </a:r>
          </a:p>
          <a:p>
            <a:pPr lvl="1"/>
            <a:r>
              <a:rPr lang="en-US" dirty="0"/>
              <a:t>In EUI-64 the Interface Id is fixed when a system is moving to a different subnet</a:t>
            </a:r>
          </a:p>
          <a:p>
            <a:pPr lvl="1"/>
            <a:r>
              <a:rPr lang="en-US" dirty="0"/>
              <a:t>This gives away information about the system</a:t>
            </a:r>
          </a:p>
          <a:p>
            <a:pPr lvl="1"/>
            <a:endParaRPr lang="en-US" dirty="0"/>
          </a:p>
        </p:txBody>
      </p:sp>
      <p:sp>
        <p:nvSpPr>
          <p:cNvPr id="4" name="Slide Number Placeholder 3">
            <a:extLst>
              <a:ext uri="{FF2B5EF4-FFF2-40B4-BE49-F238E27FC236}">
                <a16:creationId xmlns:a16="http://schemas.microsoft.com/office/drawing/2014/main" id="{8B5CCD97-0CC2-7A45-BE37-48F677E52F9B}"/>
              </a:ext>
            </a:extLst>
          </p:cNvPr>
          <p:cNvSpPr>
            <a:spLocks noGrp="1"/>
          </p:cNvSpPr>
          <p:nvPr>
            <p:ph type="sldNum" sz="quarter" idx="12"/>
          </p:nvPr>
        </p:nvSpPr>
        <p:spPr/>
        <p:txBody>
          <a:bodyPr/>
          <a:lstStyle/>
          <a:p>
            <a:fld id="{6DDFBD2C-A080-5A4B-B075-F8D248F9258F}" type="slidenum">
              <a:rPr lang="en-US" smtClean="0"/>
              <a:t>78</a:t>
            </a:fld>
            <a:endParaRPr lang="en-US"/>
          </a:p>
        </p:txBody>
      </p:sp>
      <p:pic>
        <p:nvPicPr>
          <p:cNvPr id="5" name="Picture 5" descr="underline_base">
            <a:extLst>
              <a:ext uri="{FF2B5EF4-FFF2-40B4-BE49-F238E27FC236}">
                <a16:creationId xmlns:a16="http://schemas.microsoft.com/office/drawing/2014/main" id="{EC479A97-C5C5-D743-94EC-29D2DEE81C9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1" y="835428"/>
            <a:ext cx="5002059" cy="789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63659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2"/>
          <p:cNvSpPr>
            <a:spLocks noGrp="1" noChangeArrowheads="1"/>
          </p:cNvSpPr>
          <p:nvPr>
            <p:ph type="title"/>
          </p:nvPr>
        </p:nvSpPr>
        <p:spPr>
          <a:xfrm>
            <a:off x="152400" y="141249"/>
            <a:ext cx="8991600" cy="914400"/>
          </a:xfrm>
        </p:spPr>
        <p:txBody>
          <a:bodyPr>
            <a:noAutofit/>
          </a:bodyPr>
          <a:lstStyle/>
          <a:p>
            <a:r>
              <a:rPr lang="en-US" sz="3200" dirty="0">
                <a:ea typeface="ＭＳ Ｐゴシック" pitchFamily="34" charset="-128"/>
              </a:rPr>
              <a:t>ICMP Neighbor Solicitation</a:t>
            </a:r>
            <a:br>
              <a:rPr lang="en-US" sz="3200" dirty="0">
                <a:ea typeface="ＭＳ Ｐゴシック" pitchFamily="34" charset="-128"/>
              </a:rPr>
            </a:br>
            <a:r>
              <a:rPr lang="en-US" sz="3200" dirty="0">
                <a:ea typeface="ＭＳ Ｐゴシック" pitchFamily="34" charset="-128"/>
              </a:rPr>
              <a:t>ICMP Neighbor Advertisement</a:t>
            </a:r>
          </a:p>
        </p:txBody>
      </p:sp>
      <p:sp>
        <p:nvSpPr>
          <p:cNvPr id="13317" name="Rectangle 3"/>
          <p:cNvSpPr>
            <a:spLocks noGrp="1" noChangeArrowheads="1"/>
          </p:cNvSpPr>
          <p:nvPr>
            <p:ph type="body" sz="half" idx="1"/>
          </p:nvPr>
        </p:nvSpPr>
        <p:spPr>
          <a:xfrm>
            <a:off x="73572" y="1679654"/>
            <a:ext cx="3518714" cy="4983905"/>
          </a:xfrm>
        </p:spPr>
        <p:txBody>
          <a:bodyPr/>
          <a:lstStyle/>
          <a:p>
            <a:pPr>
              <a:buFontTx/>
              <a:buNone/>
            </a:pPr>
            <a:r>
              <a:rPr lang="en-US" sz="2400" dirty="0">
                <a:ea typeface="ＭＳ Ｐゴシック" pitchFamily="34" charset="-128"/>
              </a:rPr>
              <a:t>Function: </a:t>
            </a:r>
          </a:p>
          <a:p>
            <a:r>
              <a:rPr lang="en-US" sz="2400" dirty="0">
                <a:ea typeface="ＭＳ Ｐゴシック" pitchFamily="34" charset="-128"/>
              </a:rPr>
              <a:t>Used in Neighbor Discovery Protocol (NDP) - replacement for ARP</a:t>
            </a:r>
          </a:p>
          <a:p>
            <a:r>
              <a:rPr lang="en-US" sz="2400" dirty="0">
                <a:ea typeface="ＭＳ Ｐゴシック" pitchFamily="34" charset="-128"/>
              </a:rPr>
              <a:t>Duplicate Address Detection</a:t>
            </a:r>
          </a:p>
          <a:p>
            <a:pPr marL="0" indent="0">
              <a:buNone/>
            </a:pPr>
            <a:endParaRPr lang="en-US" sz="1500" dirty="0">
              <a:ea typeface="ＭＳ Ｐゴシック" pitchFamily="34" charset="-128"/>
            </a:endParaRPr>
          </a:p>
          <a:p>
            <a:r>
              <a:rPr lang="en-US" dirty="0">
                <a:ea typeface="ＭＳ Ｐゴシック" pitchFamily="34" charset="-128"/>
              </a:rPr>
              <a:t>Messages are sent via </a:t>
            </a:r>
          </a:p>
          <a:p>
            <a:pPr lvl="1"/>
            <a:r>
              <a:rPr lang="en-US" dirty="0">
                <a:solidFill>
                  <a:srgbClr val="C00000"/>
                </a:solidFill>
                <a:ea typeface="ＭＳ Ｐゴシック" pitchFamily="34" charset="-128"/>
              </a:rPr>
              <a:t>solicited node multicast </a:t>
            </a:r>
            <a:r>
              <a:rPr lang="en-US" dirty="0">
                <a:ea typeface="ＭＳ Ｐゴシック" pitchFamily="34" charset="-128"/>
              </a:rPr>
              <a:t>for NDP</a:t>
            </a:r>
          </a:p>
          <a:p>
            <a:pPr lvl="1"/>
            <a:r>
              <a:rPr lang="en-US" dirty="0">
                <a:solidFill>
                  <a:srgbClr val="C00000"/>
                </a:solidFill>
                <a:ea typeface="ＭＳ Ｐゴシック" pitchFamily="34" charset="-128"/>
              </a:rPr>
              <a:t>unicast</a:t>
            </a:r>
            <a:r>
              <a:rPr lang="en-US" dirty="0">
                <a:ea typeface="ＭＳ Ｐゴシック" pitchFamily="34" charset="-128"/>
              </a:rPr>
              <a:t> (for address validation) </a:t>
            </a:r>
          </a:p>
        </p:txBody>
      </p:sp>
      <p:graphicFrame>
        <p:nvGraphicFramePr>
          <p:cNvPr id="13314" name="Object 7"/>
          <p:cNvGraphicFramePr>
            <a:graphicFrameLocks noGrp="1" noChangeAspect="1"/>
          </p:cNvGraphicFramePr>
          <p:nvPr>
            <p:ph sz="half" idx="2"/>
          </p:nvPr>
        </p:nvGraphicFramePr>
        <p:xfrm>
          <a:off x="4162425" y="1885950"/>
          <a:ext cx="3715941" cy="3839766"/>
        </p:xfrm>
        <a:graphic>
          <a:graphicData uri="http://schemas.openxmlformats.org/presentationml/2006/ole">
            <mc:AlternateContent xmlns:mc="http://schemas.openxmlformats.org/markup-compatibility/2006">
              <mc:Choice xmlns:v="urn:schemas-microsoft-com:vml" Requires="v">
                <p:oleObj spid="_x0000_s142387" name="Visio" r:id="rId4" imgW="3712417" imgH="3836700" progId="Visio.Drawing.11">
                  <p:embed/>
                </p:oleObj>
              </mc:Choice>
              <mc:Fallback>
                <p:oleObj name="Visio" r:id="rId4" imgW="3712417" imgH="3836700" progId="Visio.Drawing.11">
                  <p:embed/>
                  <p:pic>
                    <p:nvPicPr>
                      <p:cNvPr id="13314"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2425" y="1885950"/>
                        <a:ext cx="3715941" cy="3839766"/>
                      </a:xfrm>
                      <a:prstGeom prst="rect">
                        <a:avLst/>
                      </a:prstGeom>
                      <a:noFill/>
                      <a:extLst>
                        <a:ext uri="{909E8E84-426E-40dd-AFC4-6F175D3DCCD1}">
                          <a14:hiddenFill xmlns="" xmlns:a14="http://schemas.microsoft.com/office/drawing/2010/main">
                            <a:solidFill>
                              <a:srgbClr val="000000"/>
                            </a:solidFill>
                          </a14:hiddenFill>
                        </a:ext>
                      </a:extLst>
                    </p:spPr>
                  </p:pic>
                </p:oleObj>
              </mc:Fallback>
            </mc:AlternateContent>
          </a:graphicData>
        </a:graphic>
      </p:graphicFrame>
      <p:sp>
        <p:nvSpPr>
          <p:cNvPr id="2" name="Slide Number Placeholder 1">
            <a:extLst>
              <a:ext uri="{FF2B5EF4-FFF2-40B4-BE49-F238E27FC236}">
                <a16:creationId xmlns:a16="http://schemas.microsoft.com/office/drawing/2014/main" id="{D588729B-A992-9F47-BB4D-EA406EE1C118}"/>
              </a:ext>
            </a:extLst>
          </p:cNvPr>
          <p:cNvSpPr>
            <a:spLocks noGrp="1"/>
          </p:cNvSpPr>
          <p:nvPr>
            <p:ph type="sldNum" sz="quarter" idx="10"/>
          </p:nvPr>
        </p:nvSpPr>
        <p:spPr/>
        <p:txBody>
          <a:bodyPr/>
          <a:lstStyle/>
          <a:p>
            <a:pPr>
              <a:defRPr/>
            </a:pPr>
            <a:endParaRPr lang="en-US" dirty="0"/>
          </a:p>
        </p:txBody>
      </p:sp>
      <p:pic>
        <p:nvPicPr>
          <p:cNvPr id="6" name="Picture 5" descr="underline_base">
            <a:extLst>
              <a:ext uri="{FF2B5EF4-FFF2-40B4-BE49-F238E27FC236}">
                <a16:creationId xmlns:a16="http://schemas.microsoft.com/office/drawing/2014/main" id="{9D095CB3-9B8C-5448-9CCB-E8DDDC89B625}"/>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820" y="1177312"/>
            <a:ext cx="5056449" cy="1550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1275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F13A-E246-EA40-B13B-21806AACB48A}"/>
              </a:ext>
            </a:extLst>
          </p:cNvPr>
          <p:cNvSpPr>
            <a:spLocks noGrp="1"/>
          </p:cNvSpPr>
          <p:nvPr>
            <p:ph type="title"/>
          </p:nvPr>
        </p:nvSpPr>
        <p:spPr>
          <a:xfrm>
            <a:off x="533400" y="228600"/>
            <a:ext cx="7772400" cy="696433"/>
          </a:xfrm>
        </p:spPr>
        <p:txBody>
          <a:bodyPr/>
          <a:lstStyle/>
          <a:p>
            <a:r>
              <a:rPr lang="en-US" dirty="0"/>
              <a:t>Different Types of “Links”</a:t>
            </a:r>
          </a:p>
        </p:txBody>
      </p:sp>
      <p:sp>
        <p:nvSpPr>
          <p:cNvPr id="3" name="Content Placeholder 2">
            <a:extLst>
              <a:ext uri="{FF2B5EF4-FFF2-40B4-BE49-F238E27FC236}">
                <a16:creationId xmlns:a16="http://schemas.microsoft.com/office/drawing/2014/main" id="{74CBE30B-0D80-8B45-A664-1CB24AB7657E}"/>
              </a:ext>
            </a:extLst>
          </p:cNvPr>
          <p:cNvSpPr>
            <a:spLocks noGrp="1"/>
          </p:cNvSpPr>
          <p:nvPr>
            <p:ph sz="half" idx="1"/>
          </p:nvPr>
        </p:nvSpPr>
        <p:spPr>
          <a:xfrm>
            <a:off x="533400" y="1317754"/>
            <a:ext cx="8118231" cy="4995364"/>
          </a:xfrm>
        </p:spPr>
        <p:txBody>
          <a:bodyPr/>
          <a:lstStyle/>
          <a:p>
            <a:r>
              <a:rPr lang="en-US" dirty="0"/>
              <a:t>point to point link</a:t>
            </a:r>
          </a:p>
          <a:p>
            <a:pPr lvl="1"/>
            <a:r>
              <a:rPr lang="en-US" dirty="0"/>
              <a:t>nodes/devices are directly connected</a:t>
            </a:r>
          </a:p>
          <a:p>
            <a:pPr lvl="1"/>
            <a:r>
              <a:rPr lang="en-US" dirty="0"/>
              <a:t>link can be wired or wireless</a:t>
            </a:r>
          </a:p>
          <a:p>
            <a:pPr lvl="1"/>
            <a:r>
              <a:rPr lang="en-US" dirty="0"/>
              <a:t>usually don’t use an address to connect to receiving side</a:t>
            </a:r>
          </a:p>
          <a:p>
            <a:r>
              <a:rPr lang="en-US" dirty="0"/>
              <a:t>broadcast link - multipoint</a:t>
            </a:r>
          </a:p>
          <a:p>
            <a:pPr lvl="1"/>
            <a:r>
              <a:rPr lang="en-US" dirty="0"/>
              <a:t>nodes/devices are connected via a common link that is shared</a:t>
            </a:r>
          </a:p>
          <a:p>
            <a:pPr lvl="1"/>
            <a:r>
              <a:rPr lang="en-US" dirty="0"/>
              <a:t>link can be wired or wireless</a:t>
            </a:r>
          </a:p>
          <a:p>
            <a:pPr lvl="1"/>
            <a:r>
              <a:rPr lang="en-US" dirty="0"/>
              <a:t>devices/nodes sharing a common link/channel of communications constitute a </a:t>
            </a:r>
            <a:r>
              <a:rPr lang="en-US" dirty="0">
                <a:solidFill>
                  <a:srgbClr val="C00000"/>
                </a:solidFill>
              </a:rPr>
              <a:t>Local Area Network (LAN)</a:t>
            </a:r>
          </a:p>
          <a:p>
            <a:pPr lvl="1"/>
            <a:r>
              <a:rPr lang="en-US" dirty="0"/>
              <a:t>every device has to have an </a:t>
            </a:r>
            <a:r>
              <a:rPr lang="en-US" dirty="0">
                <a:solidFill>
                  <a:srgbClr val="C00000"/>
                </a:solidFill>
              </a:rPr>
              <a:t>address</a:t>
            </a:r>
            <a:r>
              <a:rPr lang="en-US" dirty="0"/>
              <a:t> (referred to as hardware or link layer address) where it can be reached physically on the shared link</a:t>
            </a:r>
          </a:p>
        </p:txBody>
      </p:sp>
      <p:sp>
        <p:nvSpPr>
          <p:cNvPr id="5" name="Footer Placeholder 4">
            <a:extLst>
              <a:ext uri="{FF2B5EF4-FFF2-40B4-BE49-F238E27FC236}">
                <a16:creationId xmlns:a16="http://schemas.microsoft.com/office/drawing/2014/main" id="{4AE42D3B-2CCB-F846-B5DA-7A4A7E19881F}"/>
              </a:ext>
            </a:extLst>
          </p:cNvPr>
          <p:cNvSpPr>
            <a:spLocks noGrp="1"/>
          </p:cNvSpPr>
          <p:nvPr>
            <p:ph type="ftr" sz="quarter" idx="11"/>
          </p:nvPr>
        </p:nvSpPr>
        <p:spPr/>
        <p:txBody>
          <a:bodyPr/>
          <a:lstStyle/>
          <a:p>
            <a:pPr>
              <a:defRPr/>
            </a:pPr>
            <a:r>
              <a:rPr lang="en-US"/>
              <a:t>Data Link Layer</a:t>
            </a:r>
            <a:endParaRPr lang="en-US" dirty="0"/>
          </a:p>
        </p:txBody>
      </p:sp>
      <p:sp>
        <p:nvSpPr>
          <p:cNvPr id="6" name="Slide Number Placeholder 5">
            <a:extLst>
              <a:ext uri="{FF2B5EF4-FFF2-40B4-BE49-F238E27FC236}">
                <a16:creationId xmlns:a16="http://schemas.microsoft.com/office/drawing/2014/main" id="{3E24141B-2267-C440-A428-23B68073ABB9}"/>
              </a:ext>
            </a:extLst>
          </p:cNvPr>
          <p:cNvSpPr>
            <a:spLocks noGrp="1"/>
          </p:cNvSpPr>
          <p:nvPr>
            <p:ph type="sldNum" sz="quarter" idx="12"/>
          </p:nvPr>
        </p:nvSpPr>
        <p:spPr/>
        <p:txBody>
          <a:bodyPr/>
          <a:lstStyle/>
          <a:p>
            <a:pPr>
              <a:defRPr/>
            </a:pPr>
            <a:r>
              <a:rPr lang="en-US"/>
              <a:t>5-</a:t>
            </a:r>
            <a:fld id="{9AB7E571-4613-BD47-B8AF-E4769FE4BBE2}" type="slidenum">
              <a:rPr lang="en-US" smtClean="0"/>
              <a:pPr>
                <a:defRPr/>
              </a:pPr>
              <a:t>8</a:t>
            </a:fld>
            <a:endParaRPr lang="en-US" dirty="0"/>
          </a:p>
        </p:txBody>
      </p:sp>
      <p:pic>
        <p:nvPicPr>
          <p:cNvPr id="7" name="Picture 5" descr="underline_base">
            <a:extLst>
              <a:ext uri="{FF2B5EF4-FFF2-40B4-BE49-F238E27FC236}">
                <a16:creationId xmlns:a16="http://schemas.microsoft.com/office/drawing/2014/main" id="{C3F1AFA3-BFEF-0048-AF25-47AC94B08155}"/>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453" y="879845"/>
            <a:ext cx="5942013" cy="173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7775107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3"/>
          <p:cNvSpPr>
            <a:spLocks noGrp="1" noChangeArrowheads="1"/>
          </p:cNvSpPr>
          <p:nvPr>
            <p:ph idx="1"/>
          </p:nvPr>
        </p:nvSpPr>
        <p:spPr>
          <a:xfrm>
            <a:off x="314960" y="1209040"/>
            <a:ext cx="4746250" cy="4277890"/>
          </a:xfrm>
        </p:spPr>
        <p:txBody>
          <a:bodyPr>
            <a:normAutofit/>
          </a:bodyPr>
          <a:lstStyle/>
          <a:p>
            <a:pPr>
              <a:lnSpc>
                <a:spcPct val="110000"/>
              </a:lnSpc>
              <a:spcBef>
                <a:spcPts val="600"/>
              </a:spcBef>
              <a:buFontTx/>
              <a:buNone/>
            </a:pPr>
            <a:r>
              <a:rPr lang="en-US" sz="2400" dirty="0">
                <a:ea typeface="ＭＳ Ｐゴシック" pitchFamily="34" charset="-128"/>
              </a:rPr>
              <a:t>Suppose H1 looks for the MAC address of H3</a:t>
            </a:r>
          </a:p>
          <a:p>
            <a:pPr>
              <a:lnSpc>
                <a:spcPct val="110000"/>
              </a:lnSpc>
              <a:spcBef>
                <a:spcPts val="600"/>
              </a:spcBef>
              <a:buFontTx/>
              <a:buNone/>
            </a:pPr>
            <a:r>
              <a:rPr lang="en-US" sz="2400" dirty="0">
                <a:ea typeface="ＭＳ Ｐゴシック" pitchFamily="34" charset="-128"/>
              </a:rPr>
              <a:t>Without </a:t>
            </a:r>
            <a:r>
              <a:rPr lang="en-US" sz="2400" dirty="0">
                <a:solidFill>
                  <a:srgbClr val="C00000"/>
                </a:solidFill>
                <a:ea typeface="ＭＳ Ｐゴシック" pitchFamily="34" charset="-128"/>
              </a:rPr>
              <a:t>broadcast,</a:t>
            </a:r>
            <a:r>
              <a:rPr lang="en-US" sz="2400" dirty="0">
                <a:ea typeface="ＭＳ Ｐゴシック" pitchFamily="34" charset="-128"/>
              </a:rPr>
              <a:t> how can H1 reach H3?</a:t>
            </a:r>
          </a:p>
          <a:p>
            <a:pPr>
              <a:lnSpc>
                <a:spcPct val="110000"/>
              </a:lnSpc>
              <a:spcBef>
                <a:spcPts val="600"/>
              </a:spcBef>
              <a:buFontTx/>
              <a:buNone/>
            </a:pPr>
            <a:r>
              <a:rPr lang="en-US" sz="2400" dirty="0">
                <a:ea typeface="ＭＳ Ｐゴシック" pitchFamily="34" charset="-128"/>
              </a:rPr>
              <a:t>-&gt; Neighbor Solicitation </a:t>
            </a:r>
          </a:p>
          <a:p>
            <a:pPr>
              <a:lnSpc>
                <a:spcPct val="110000"/>
              </a:lnSpc>
              <a:spcBef>
                <a:spcPts val="600"/>
              </a:spcBef>
              <a:buFontTx/>
              <a:buNone/>
            </a:pPr>
            <a:r>
              <a:rPr lang="en-US" sz="2400" dirty="0">
                <a:ea typeface="ＭＳ Ｐゴシック" pitchFamily="34" charset="-128"/>
              </a:rPr>
              <a:t>- </a:t>
            </a:r>
            <a:r>
              <a:rPr lang="en-US" sz="2000" dirty="0">
                <a:ea typeface="ＭＳ Ｐゴシック" pitchFamily="34" charset="-128"/>
              </a:rPr>
              <a:t>a </a:t>
            </a:r>
            <a:r>
              <a:rPr lang="en-US" sz="2000" dirty="0">
                <a:solidFill>
                  <a:srgbClr val="C00000"/>
                </a:solidFill>
                <a:ea typeface="ＭＳ Ｐゴシック" pitchFamily="34" charset="-128"/>
              </a:rPr>
              <a:t>solicited node </a:t>
            </a:r>
            <a:r>
              <a:rPr lang="en-US" sz="2000" i="1" dirty="0">
                <a:solidFill>
                  <a:srgbClr val="C00000"/>
                </a:solidFill>
                <a:ea typeface="ＭＳ Ｐゴシック" pitchFamily="34" charset="-128"/>
              </a:rPr>
              <a:t>multicast message</a:t>
            </a:r>
          </a:p>
          <a:p>
            <a:pPr marL="0" indent="0">
              <a:lnSpc>
                <a:spcPct val="110000"/>
              </a:lnSpc>
              <a:spcBef>
                <a:spcPts val="600"/>
              </a:spcBef>
              <a:buFontTx/>
              <a:buNone/>
            </a:pPr>
            <a:r>
              <a:rPr lang="en-US" sz="2000" dirty="0">
                <a:ea typeface="ＭＳ Ｐゴシック" pitchFamily="34" charset="-128"/>
              </a:rPr>
              <a:t>- it’s address is an </a:t>
            </a:r>
            <a:r>
              <a:rPr lang="en-US" sz="1800" i="1" dirty="0">
                <a:solidFill>
                  <a:srgbClr val="C00000"/>
                </a:solidFill>
                <a:ea typeface="ＭＳ Ｐゴシック" pitchFamily="34" charset="-128"/>
              </a:rPr>
              <a:t>all nodes</a:t>
            </a:r>
            <a:r>
              <a:rPr lang="en-US" sz="1800" dirty="0">
                <a:solidFill>
                  <a:srgbClr val="C00000"/>
                </a:solidFill>
                <a:ea typeface="ＭＳ Ｐゴシック" pitchFamily="34" charset="-128"/>
              </a:rPr>
              <a:t> multicast address with prefix = 104 –&gt; ff02::1:ff00:00/104</a:t>
            </a:r>
          </a:p>
          <a:p>
            <a:pPr marL="0" indent="0">
              <a:lnSpc>
                <a:spcPct val="110000"/>
              </a:lnSpc>
              <a:spcBef>
                <a:spcPts val="600"/>
              </a:spcBef>
              <a:buFontTx/>
              <a:buNone/>
            </a:pPr>
            <a:r>
              <a:rPr lang="en-US" sz="1800" dirty="0">
                <a:ea typeface="ＭＳ Ｐゴシック" pitchFamily="34" charset="-128"/>
              </a:rPr>
              <a:t>- the</a:t>
            </a:r>
            <a:r>
              <a:rPr lang="en-US" sz="1800" dirty="0">
                <a:solidFill>
                  <a:srgbClr val="C00000"/>
                </a:solidFill>
                <a:ea typeface="ＭＳ Ｐゴシック" pitchFamily="34" charset="-128"/>
              </a:rPr>
              <a:t> </a:t>
            </a:r>
            <a:r>
              <a:rPr lang="en-US" sz="1800" dirty="0">
                <a:ea typeface="ＭＳ Ｐゴシック" pitchFamily="34" charset="-128"/>
              </a:rPr>
              <a:t>message address has the 3 last bytes extracted from solicited node’s IP address</a:t>
            </a:r>
          </a:p>
        </p:txBody>
      </p:sp>
      <p:sp>
        <p:nvSpPr>
          <p:cNvPr id="13316" name="Rectangle 2"/>
          <p:cNvSpPr>
            <a:spLocks noGrp="1" noChangeArrowheads="1"/>
          </p:cNvSpPr>
          <p:nvPr>
            <p:ph type="title"/>
          </p:nvPr>
        </p:nvSpPr>
        <p:spPr>
          <a:xfrm>
            <a:off x="533400" y="228600"/>
            <a:ext cx="7772400" cy="751114"/>
          </a:xfrm>
        </p:spPr>
        <p:txBody>
          <a:bodyPr>
            <a:normAutofit fontScale="90000"/>
          </a:bodyPr>
          <a:lstStyle/>
          <a:p>
            <a:r>
              <a:rPr lang="en-US" dirty="0">
                <a:ea typeface="ＭＳ Ｐゴシック" pitchFamily="34" charset="-128"/>
              </a:rPr>
              <a:t>Solicited node multicast address</a:t>
            </a:r>
          </a:p>
        </p:txBody>
      </p:sp>
      <p:sp>
        <p:nvSpPr>
          <p:cNvPr id="2" name="Slide Number Placeholder 1">
            <a:extLst>
              <a:ext uri="{FF2B5EF4-FFF2-40B4-BE49-F238E27FC236}">
                <a16:creationId xmlns:a16="http://schemas.microsoft.com/office/drawing/2014/main" id="{A6FBABCE-A098-464C-80CF-77D22235B750}"/>
              </a:ext>
            </a:extLst>
          </p:cNvPr>
          <p:cNvSpPr>
            <a:spLocks noGrp="1"/>
          </p:cNvSpPr>
          <p:nvPr>
            <p:ph type="sldNum" sz="quarter" idx="12"/>
          </p:nvPr>
        </p:nvSpPr>
        <p:spPr/>
        <p:txBody>
          <a:bodyPr/>
          <a:lstStyle/>
          <a:p>
            <a:fld id="{6DDFBD2C-A080-5A4B-B075-F8D248F9258F}" type="slidenum">
              <a:rPr lang="en-US" smtClean="0"/>
              <a:t>80</a:t>
            </a:fld>
            <a:endParaRPr lang="en-US"/>
          </a:p>
        </p:txBody>
      </p:sp>
      <p:graphicFrame>
        <p:nvGraphicFramePr>
          <p:cNvPr id="5" name="Object 7"/>
          <p:cNvGraphicFramePr>
            <a:graphicFrameLocks noChangeAspect="1"/>
          </p:cNvGraphicFramePr>
          <p:nvPr/>
        </p:nvGraphicFramePr>
        <p:xfrm>
          <a:off x="5680710" y="2078831"/>
          <a:ext cx="3303270" cy="3413344"/>
        </p:xfrm>
        <a:graphic>
          <a:graphicData uri="http://schemas.openxmlformats.org/presentationml/2006/ole">
            <mc:AlternateContent xmlns:mc="http://schemas.openxmlformats.org/markup-compatibility/2006">
              <mc:Choice xmlns:v="urn:schemas-microsoft-com:vml" Requires="v">
                <p:oleObj spid="_x0000_s143411" name="Visio" r:id="rId4" imgW="3712417" imgH="3836700" progId="Visio.Drawing.11">
                  <p:embed/>
                </p:oleObj>
              </mc:Choice>
              <mc:Fallback>
                <p:oleObj name="Visio" r:id="rId4" imgW="3712417" imgH="3836700" progId="Visio.Drawing.11">
                  <p:embed/>
                  <p:pic>
                    <p:nvPicPr>
                      <p:cNvPr id="5"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0710" y="2078831"/>
                        <a:ext cx="3303270" cy="3413344"/>
                      </a:xfrm>
                      <a:prstGeom prst="rect">
                        <a:avLst/>
                      </a:prstGeom>
                      <a:solidFill>
                        <a:schemeClr val="bg1"/>
                      </a:solidFill>
                      <a:extLst>
                        <a:ext uri="{909E8E84-426E-40dd-AFC4-6F175D3DCCD1}">
                          <a14:hiddenFill xmlns="" xmlns:a14="http://schemas.microsoft.com/office/drawing/2010/main">
                            <a:solidFill>
                              <a:srgbClr val="000000"/>
                            </a:solidFill>
                          </a14:hiddenFill>
                        </a:ext>
                      </a:extLst>
                    </p:spPr>
                  </p:pic>
                </p:oleObj>
              </mc:Fallback>
            </mc:AlternateContent>
          </a:graphicData>
        </a:graphic>
      </p:graphicFrame>
      <p:pic>
        <p:nvPicPr>
          <p:cNvPr id="6" name="Picture 5" descr="underline_base">
            <a:extLst>
              <a:ext uri="{FF2B5EF4-FFF2-40B4-BE49-F238E27FC236}">
                <a16:creationId xmlns:a16="http://schemas.microsoft.com/office/drawing/2014/main" id="{5D465935-CEF0-2842-85AC-A5BF99B0E579}"/>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832" y="876867"/>
            <a:ext cx="6767682" cy="1550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3640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3"/>
          <p:cNvSpPr>
            <a:spLocks noGrp="1" noChangeArrowheads="1"/>
          </p:cNvSpPr>
          <p:nvPr>
            <p:ph idx="1"/>
          </p:nvPr>
        </p:nvSpPr>
        <p:spPr>
          <a:xfrm>
            <a:off x="249709" y="1812222"/>
            <a:ext cx="5120640" cy="3405902"/>
          </a:xfrm>
        </p:spPr>
        <p:txBody>
          <a:bodyPr>
            <a:normAutofit/>
          </a:bodyPr>
          <a:lstStyle/>
          <a:p>
            <a:pPr>
              <a:buFontTx/>
              <a:buNone/>
            </a:pPr>
            <a:r>
              <a:rPr lang="en-US" sz="1800" dirty="0">
                <a:ea typeface="ＭＳ Ｐゴシック" pitchFamily="34" charset="-128"/>
              </a:rPr>
              <a:t>Suppose H1 looks for the MAC address of H3</a:t>
            </a:r>
          </a:p>
          <a:p>
            <a:pPr>
              <a:buFontTx/>
              <a:buNone/>
            </a:pPr>
            <a:r>
              <a:rPr lang="en-US" sz="1800" dirty="0">
                <a:solidFill>
                  <a:srgbClr val="C00000"/>
                </a:solidFill>
                <a:ea typeface="ＭＳ Ｐゴシック" pitchFamily="34" charset="-128"/>
              </a:rPr>
              <a:t>Problem: </a:t>
            </a:r>
            <a:r>
              <a:rPr lang="en-US" sz="1800" dirty="0">
                <a:ea typeface="ＭＳ Ｐゴシック" pitchFamily="34" charset="-128"/>
              </a:rPr>
              <a:t>How can H1 reach H3 without broadcast?</a:t>
            </a:r>
          </a:p>
          <a:p>
            <a:pPr>
              <a:buFontTx/>
              <a:buNone/>
            </a:pPr>
            <a:endParaRPr lang="en-US" sz="1800" dirty="0">
              <a:ea typeface="ＭＳ Ｐゴシック" pitchFamily="34" charset="-128"/>
            </a:endParaRPr>
          </a:p>
          <a:p>
            <a:pPr>
              <a:buFont typeface="+mj-lt"/>
              <a:buAutoNum type="arabicPeriod"/>
            </a:pPr>
            <a:r>
              <a:rPr lang="en-US" sz="1800" dirty="0">
                <a:ea typeface="ＭＳ Ｐゴシック" pitchFamily="34" charset="-128"/>
              </a:rPr>
              <a:t>When H3 configures its IPv6 unicast address, it starts listening to messages sent to its </a:t>
            </a:r>
            <a:r>
              <a:rPr lang="en-US" sz="1800" dirty="0">
                <a:solidFill>
                  <a:srgbClr val="C00000"/>
                </a:solidFill>
                <a:ea typeface="ＭＳ Ｐゴシック" pitchFamily="34" charset="-128"/>
              </a:rPr>
              <a:t>solicited multicast address</a:t>
            </a:r>
          </a:p>
          <a:p>
            <a:pPr>
              <a:buFont typeface="+mj-lt"/>
              <a:buAutoNum type="arabicPeriod"/>
            </a:pPr>
            <a:r>
              <a:rPr lang="en-US" sz="1800" dirty="0">
                <a:ea typeface="ＭＳ Ｐゴシック" pitchFamily="34" charset="-128"/>
              </a:rPr>
              <a:t>When H1 looks for the MAC address of H3, it sends a Neighbor Solicitation to the </a:t>
            </a:r>
            <a:r>
              <a:rPr lang="en-US" sz="1800" dirty="0">
                <a:solidFill>
                  <a:srgbClr val="C00000"/>
                </a:solidFill>
                <a:ea typeface="ＭＳ Ｐゴシック" pitchFamily="34" charset="-128"/>
              </a:rPr>
              <a:t>solicited multicast address</a:t>
            </a:r>
            <a:r>
              <a:rPr lang="en-US" sz="1800" dirty="0">
                <a:ea typeface="ＭＳ Ｐゴシック" pitchFamily="34" charset="-128"/>
              </a:rPr>
              <a:t> derived from H3’s IPv6 address</a:t>
            </a:r>
            <a:endParaRPr lang="en-US" sz="1500" dirty="0">
              <a:ea typeface="ＭＳ Ｐゴシック" pitchFamily="34" charset="-128"/>
            </a:endParaRPr>
          </a:p>
          <a:p>
            <a:endParaRPr lang="en-US" sz="1500" b="1" dirty="0">
              <a:ea typeface="ＭＳ Ｐゴシック" pitchFamily="34" charset="-128"/>
            </a:endParaRPr>
          </a:p>
        </p:txBody>
      </p:sp>
      <p:sp>
        <p:nvSpPr>
          <p:cNvPr id="13316" name="Rectangle 2"/>
          <p:cNvSpPr>
            <a:spLocks noGrp="1" noChangeArrowheads="1"/>
          </p:cNvSpPr>
          <p:nvPr>
            <p:ph type="title"/>
          </p:nvPr>
        </p:nvSpPr>
        <p:spPr>
          <a:xfrm>
            <a:off x="533400" y="228600"/>
            <a:ext cx="7772400" cy="672737"/>
          </a:xfrm>
        </p:spPr>
        <p:txBody>
          <a:bodyPr>
            <a:normAutofit fontScale="90000"/>
          </a:bodyPr>
          <a:lstStyle/>
          <a:p>
            <a:r>
              <a:rPr lang="en-US" dirty="0">
                <a:ea typeface="ＭＳ Ｐゴシック" pitchFamily="34" charset="-128"/>
              </a:rPr>
              <a:t>Solicited node multicast address</a:t>
            </a:r>
          </a:p>
        </p:txBody>
      </p:sp>
      <p:sp>
        <p:nvSpPr>
          <p:cNvPr id="2" name="Slide Number Placeholder 1">
            <a:extLst>
              <a:ext uri="{FF2B5EF4-FFF2-40B4-BE49-F238E27FC236}">
                <a16:creationId xmlns:a16="http://schemas.microsoft.com/office/drawing/2014/main" id="{A6FBABCE-A098-464C-80CF-77D22235B750}"/>
              </a:ext>
            </a:extLst>
          </p:cNvPr>
          <p:cNvSpPr>
            <a:spLocks noGrp="1"/>
          </p:cNvSpPr>
          <p:nvPr>
            <p:ph type="sldNum" sz="quarter" idx="12"/>
          </p:nvPr>
        </p:nvSpPr>
        <p:spPr/>
        <p:txBody>
          <a:bodyPr/>
          <a:lstStyle/>
          <a:p>
            <a:fld id="{6DDFBD2C-A080-5A4B-B075-F8D248F9258F}" type="slidenum">
              <a:rPr lang="en-US" smtClean="0"/>
              <a:t>81</a:t>
            </a:fld>
            <a:endParaRPr lang="en-US"/>
          </a:p>
        </p:txBody>
      </p:sp>
      <p:graphicFrame>
        <p:nvGraphicFramePr>
          <p:cNvPr id="5" name="Object 7"/>
          <p:cNvGraphicFramePr>
            <a:graphicFrameLocks noChangeAspect="1"/>
          </p:cNvGraphicFramePr>
          <p:nvPr/>
        </p:nvGraphicFramePr>
        <p:xfrm>
          <a:off x="5680710" y="2078831"/>
          <a:ext cx="3303270" cy="3413344"/>
        </p:xfrm>
        <a:graphic>
          <a:graphicData uri="http://schemas.openxmlformats.org/presentationml/2006/ole">
            <mc:AlternateContent xmlns:mc="http://schemas.openxmlformats.org/markup-compatibility/2006">
              <mc:Choice xmlns:v="urn:schemas-microsoft-com:vml" Requires="v">
                <p:oleObj spid="_x0000_s144435" name="Visio" r:id="rId4" imgW="3712417" imgH="3836700" progId="Visio.Drawing.11">
                  <p:embed/>
                </p:oleObj>
              </mc:Choice>
              <mc:Fallback>
                <p:oleObj name="Visio" r:id="rId4" imgW="3712417" imgH="3836700" progId="Visio.Drawing.11">
                  <p:embed/>
                  <p:pic>
                    <p:nvPicPr>
                      <p:cNvPr id="5"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0710" y="2078831"/>
                        <a:ext cx="3303270" cy="3413344"/>
                      </a:xfrm>
                      <a:prstGeom prst="rect">
                        <a:avLst/>
                      </a:prstGeom>
                      <a:solidFill>
                        <a:schemeClr val="bg1"/>
                      </a:solidFill>
                      <a:extLst>
                        <a:ext uri="{909E8E84-426E-40dd-AFC4-6F175D3DCCD1}">
                          <a14:hiddenFill xmlns="" xmlns:a14="http://schemas.microsoft.com/office/drawing/2010/main">
                            <a:solidFill>
                              <a:srgbClr val="000000"/>
                            </a:solidFill>
                          </a14:hiddenFill>
                        </a:ext>
                      </a:extLst>
                    </p:spPr>
                  </p:pic>
                </p:oleObj>
              </mc:Fallback>
            </mc:AlternateContent>
          </a:graphicData>
        </a:graphic>
      </p:graphicFrame>
      <p:pic>
        <p:nvPicPr>
          <p:cNvPr id="6" name="Picture 5" descr="underline_base">
            <a:extLst>
              <a:ext uri="{FF2B5EF4-FFF2-40B4-BE49-F238E27FC236}">
                <a16:creationId xmlns:a16="http://schemas.microsoft.com/office/drawing/2014/main" id="{36805400-1BEF-F04B-AB06-9DBB6BC2751F}"/>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9769" y="876866"/>
            <a:ext cx="6597865" cy="155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87878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2"/>
          <p:cNvGraphicFramePr>
            <a:graphicFrameLocks noChangeAspect="1"/>
          </p:cNvGraphicFramePr>
          <p:nvPr/>
        </p:nvGraphicFramePr>
        <p:xfrm>
          <a:off x="1204912" y="1868091"/>
          <a:ext cx="6738938" cy="2989659"/>
        </p:xfrm>
        <a:graphic>
          <a:graphicData uri="http://schemas.openxmlformats.org/presentationml/2006/ole">
            <mc:AlternateContent xmlns:mc="http://schemas.openxmlformats.org/markup-compatibility/2006">
              <mc:Choice xmlns:v="urn:schemas-microsoft-com:vml" Requires="v">
                <p:oleObj spid="_x0000_s145459" name="Visio" r:id="rId4" imgW="7519075" imgH="3608550" progId="Visio.Drawing.11">
                  <p:embed/>
                </p:oleObj>
              </mc:Choice>
              <mc:Fallback>
                <p:oleObj name="Visio" r:id="rId4" imgW="7519075" imgH="3608550" progId="Visio.Drawing.11">
                  <p:embed/>
                  <p:pic>
                    <p:nvPicPr>
                      <p:cNvPr id="614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4912" y="1868091"/>
                        <a:ext cx="6738938" cy="298965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147" name="Title 1"/>
          <p:cNvSpPr>
            <a:spLocks noGrp="1"/>
          </p:cNvSpPr>
          <p:nvPr>
            <p:ph type="title"/>
          </p:nvPr>
        </p:nvSpPr>
        <p:spPr>
          <a:xfrm>
            <a:off x="331940" y="178496"/>
            <a:ext cx="8480119" cy="548014"/>
          </a:xfrm>
        </p:spPr>
        <p:txBody>
          <a:bodyPr/>
          <a:lstStyle/>
          <a:p>
            <a:pPr>
              <a:tabLst>
                <a:tab pos="7659291" algn="r"/>
              </a:tabLst>
            </a:pPr>
            <a:r>
              <a:rPr lang="en-US" dirty="0">
                <a:ea typeface="ＭＳ Ｐゴシック" pitchFamily="34" charset="-128"/>
              </a:rPr>
              <a:t>IPv6 Multicast  Address 	</a:t>
            </a:r>
            <a:r>
              <a:rPr lang="en-US" sz="3600" dirty="0">
                <a:solidFill>
                  <a:srgbClr val="C00000"/>
                </a:solidFill>
                <a:ea typeface="ＭＳ Ｐゴシック" pitchFamily="34" charset="-128"/>
              </a:rPr>
              <a:t>(</a:t>
            </a:r>
            <a:r>
              <a:rPr lang="en-US" sz="3600" dirty="0">
                <a:solidFill>
                  <a:srgbClr val="C00000"/>
                </a:solidFill>
                <a:latin typeface="Consolas" panose="020B0609020204030204" pitchFamily="49" charset="0"/>
                <a:cs typeface="Consolas" panose="020B0609020204030204" pitchFamily="49" charset="0"/>
              </a:rPr>
              <a:t>FF00::/8)</a:t>
            </a:r>
            <a:r>
              <a:rPr lang="en-US" sz="3600" dirty="0">
                <a:solidFill>
                  <a:srgbClr val="C00000"/>
                </a:solidFill>
                <a:ea typeface="ＭＳ Ｐゴシック" pitchFamily="34" charset="-128"/>
              </a:rPr>
              <a:t> </a:t>
            </a:r>
            <a:endParaRPr lang="en-US" dirty="0">
              <a:solidFill>
                <a:srgbClr val="C00000"/>
              </a:solidFill>
              <a:ea typeface="ＭＳ Ｐゴシック" pitchFamily="34" charset="-128"/>
            </a:endParaRPr>
          </a:p>
        </p:txBody>
      </p:sp>
      <p:sp>
        <p:nvSpPr>
          <p:cNvPr id="6148" name="Content Placeholder 2"/>
          <p:cNvSpPr>
            <a:spLocks noGrp="1"/>
          </p:cNvSpPr>
          <p:nvPr>
            <p:ph idx="1"/>
          </p:nvPr>
        </p:nvSpPr>
        <p:spPr>
          <a:xfrm>
            <a:off x="393003" y="3010943"/>
            <a:ext cx="8750997" cy="3703007"/>
          </a:xfrm>
        </p:spPr>
        <p:txBody>
          <a:bodyPr>
            <a:normAutofit fontScale="92500" lnSpcReduction="20000"/>
          </a:bodyPr>
          <a:lstStyle/>
          <a:p>
            <a:pPr>
              <a:tabLst>
                <a:tab pos="1371600" algn="l"/>
                <a:tab pos="2657475" algn="l"/>
                <a:tab pos="4245769" algn="l"/>
              </a:tabLst>
            </a:pPr>
            <a:r>
              <a:rPr lang="en-US" sz="2400" dirty="0">
                <a:ea typeface="ＭＳ Ｐゴシック" pitchFamily="34" charset="-128"/>
              </a:rPr>
              <a:t>Four flags:  </a:t>
            </a:r>
            <a:r>
              <a:rPr lang="en-US" sz="2400" dirty="0">
                <a:solidFill>
                  <a:srgbClr val="C00000"/>
                </a:solidFill>
                <a:ea typeface="ＭＳ Ｐゴシック" pitchFamily="34" charset="-128"/>
                <a:cs typeface="Courier New" pitchFamily="49" charset="0"/>
              </a:rPr>
              <a:t>0RPT</a:t>
            </a:r>
          </a:p>
          <a:p>
            <a:pPr marL="942975" lvl="2" indent="-342900">
              <a:buFontTx/>
              <a:buAutoNum type="arabicPeriod"/>
              <a:tabLst>
                <a:tab pos="1371600" algn="l"/>
                <a:tab pos="2657475" algn="l"/>
                <a:tab pos="4245769" algn="l"/>
              </a:tabLst>
            </a:pPr>
            <a:r>
              <a:rPr lang="en-US" dirty="0">
                <a:solidFill>
                  <a:srgbClr val="C00000"/>
                </a:solidFill>
                <a:latin typeface="+mn-lt"/>
                <a:ea typeface="ＭＳ Ｐゴシック" pitchFamily="34" charset="-128"/>
                <a:cs typeface="Courier New" pitchFamily="49" charset="0"/>
              </a:rPr>
              <a:t>0</a:t>
            </a:r>
            <a:r>
              <a:rPr lang="en-US" dirty="0">
                <a:latin typeface="+mn-lt"/>
                <a:ea typeface="ＭＳ Ｐゴシック" pitchFamily="34" charset="-128"/>
              </a:rPr>
              <a:t>: first flag is always zero - reserved</a:t>
            </a:r>
          </a:p>
          <a:p>
            <a:pPr marL="942975" lvl="2" indent="-342900">
              <a:buFontTx/>
              <a:buAutoNum type="arabicPeriod"/>
              <a:tabLst>
                <a:tab pos="1371600" algn="l"/>
                <a:tab pos="2657475" algn="l"/>
                <a:tab pos="4245769" algn="l"/>
              </a:tabLst>
            </a:pPr>
            <a:r>
              <a:rPr lang="en-US" dirty="0">
                <a:solidFill>
                  <a:srgbClr val="C00000"/>
                </a:solidFill>
                <a:latin typeface="+mn-lt"/>
                <a:ea typeface="ＭＳ Ｐゴシック" pitchFamily="34" charset="-128"/>
                <a:cs typeface="Courier New" pitchFamily="49" charset="0"/>
              </a:rPr>
              <a:t>R=1</a:t>
            </a:r>
            <a:r>
              <a:rPr lang="en-US" dirty="0">
                <a:latin typeface="+mn-lt"/>
                <a:ea typeface="ＭＳ Ｐゴシック" pitchFamily="34" charset="-128"/>
              </a:rPr>
              <a:t>: Group ID contains address of rendezvous point</a:t>
            </a:r>
          </a:p>
          <a:p>
            <a:pPr marL="942975" lvl="2" indent="-342900">
              <a:buFontTx/>
              <a:buAutoNum type="arabicPeriod"/>
              <a:tabLst>
                <a:tab pos="1371600" algn="l"/>
                <a:tab pos="2657475" algn="l"/>
                <a:tab pos="4245769" algn="l"/>
              </a:tabLst>
            </a:pPr>
            <a:r>
              <a:rPr lang="en-US" dirty="0">
                <a:solidFill>
                  <a:srgbClr val="C00000"/>
                </a:solidFill>
                <a:latin typeface="+mn-lt"/>
                <a:ea typeface="ＭＳ Ｐゴシック" pitchFamily="34" charset="-128"/>
                <a:cs typeface="Courier New" pitchFamily="49" charset="0"/>
              </a:rPr>
              <a:t>P=1</a:t>
            </a:r>
            <a:r>
              <a:rPr lang="en-US" dirty="0">
                <a:latin typeface="+mn-lt"/>
                <a:ea typeface="ＭＳ Ｐゴシック" pitchFamily="34" charset="-128"/>
              </a:rPr>
              <a:t>: Group ID based on network prefix</a:t>
            </a:r>
          </a:p>
          <a:p>
            <a:pPr marL="942975" lvl="2" indent="-342900">
              <a:buFontTx/>
              <a:buAutoNum type="arabicPeriod"/>
              <a:tabLst>
                <a:tab pos="1371600" algn="l"/>
                <a:tab pos="2657475" algn="l"/>
                <a:tab pos="4245769" algn="l"/>
              </a:tabLst>
            </a:pPr>
            <a:r>
              <a:rPr lang="en-US" dirty="0">
                <a:solidFill>
                  <a:srgbClr val="C00000"/>
                </a:solidFill>
                <a:latin typeface="+mn-lt"/>
                <a:ea typeface="ＭＳ Ｐゴシック" pitchFamily="34" charset="-128"/>
                <a:cs typeface="Courier New" pitchFamily="49" charset="0"/>
              </a:rPr>
              <a:t>T=0</a:t>
            </a:r>
            <a:r>
              <a:rPr lang="en-US" dirty="0">
                <a:latin typeface="+mn-lt"/>
                <a:ea typeface="ＭＳ Ｐゴシック" pitchFamily="34" charset="-128"/>
              </a:rPr>
              <a:t>: well known multicast address (otherwise dynamically assigned)</a:t>
            </a:r>
          </a:p>
          <a:p>
            <a:pPr>
              <a:tabLst>
                <a:tab pos="1371600" algn="l"/>
                <a:tab pos="2657475" algn="l"/>
                <a:tab pos="4245769" algn="l"/>
              </a:tabLst>
            </a:pPr>
            <a:r>
              <a:rPr lang="en-US" sz="2400" dirty="0">
                <a:ea typeface="ＭＳ Ｐゴシック" pitchFamily="34" charset="-128"/>
              </a:rPr>
              <a:t>Scope defines area of validity of group ID (local to global)</a:t>
            </a:r>
          </a:p>
          <a:p>
            <a:pPr>
              <a:tabLst>
                <a:tab pos="1371600" algn="l"/>
                <a:tab pos="2657475" algn="l"/>
                <a:tab pos="4245769" algn="l"/>
              </a:tabLst>
            </a:pPr>
            <a:r>
              <a:rPr lang="en-US" sz="2400" dirty="0">
                <a:ea typeface="ＭＳ Ｐゴシック" pitchFamily="34" charset="-128"/>
              </a:rPr>
              <a:t>Predefined multicast addresses exist (scope identified)</a:t>
            </a:r>
          </a:p>
          <a:p>
            <a:pPr marL="942975" lvl="2" indent="-342900">
              <a:tabLst>
                <a:tab pos="1371600" algn="l"/>
                <a:tab pos="2657475" algn="l"/>
                <a:tab pos="4245769" algn="l"/>
              </a:tabLst>
            </a:pPr>
            <a:r>
              <a:rPr lang="en-US" dirty="0">
                <a:solidFill>
                  <a:srgbClr val="C00000"/>
                </a:solidFill>
                <a:latin typeface="+mn-lt"/>
                <a:ea typeface="ＭＳ Ｐゴシック" pitchFamily="34" charset="-128"/>
                <a:cs typeface="Courier New" pitchFamily="49" charset="0"/>
              </a:rPr>
              <a:t>FFx2::/16 link local, </a:t>
            </a:r>
            <a:r>
              <a:rPr lang="en-US" dirty="0">
                <a:latin typeface="+mn-lt"/>
                <a:ea typeface="ＭＳ Ｐゴシック" pitchFamily="34" charset="-128"/>
                <a:cs typeface="Courier New" pitchFamily="49" charset="0"/>
              </a:rPr>
              <a:t>e.g., on a local single segment: a</a:t>
            </a:r>
            <a:r>
              <a:rPr lang="en-US" dirty="0">
                <a:latin typeface="+mn-lt"/>
                <a:ea typeface="ＭＳ Ｐゴシック" pitchFamily="34" charset="-128"/>
              </a:rPr>
              <a:t>ll routers: FF02::2, </a:t>
            </a:r>
            <a:r>
              <a:rPr lang="en-US" dirty="0">
                <a:latin typeface="+mn-lt"/>
                <a:ea typeface="ＭＳ Ｐゴシック" pitchFamily="34" charset="-128"/>
                <a:cs typeface="Courier New" pitchFamily="49" charset="0"/>
              </a:rPr>
              <a:t>all nodes: FF02::1 (used for Neighbor </a:t>
            </a:r>
            <a:r>
              <a:rPr lang="en-US">
                <a:latin typeface="+mn-lt"/>
                <a:ea typeface="ＭＳ Ｐゴシック" pitchFamily="34" charset="-128"/>
                <a:cs typeface="Courier New" pitchFamily="49" charset="0"/>
              </a:rPr>
              <a:t>Discovery Protocol)</a:t>
            </a:r>
            <a:endParaRPr lang="en-US" dirty="0">
              <a:latin typeface="+mn-lt"/>
              <a:ea typeface="ＭＳ Ｐゴシック" pitchFamily="34" charset="-128"/>
              <a:cs typeface="Courier New" pitchFamily="49" charset="0"/>
            </a:endParaRPr>
          </a:p>
          <a:p>
            <a:pPr marL="942975" lvl="2" indent="-342900">
              <a:tabLst>
                <a:tab pos="1371600" algn="l"/>
                <a:tab pos="2657475" algn="l"/>
                <a:tab pos="4245769" algn="l"/>
              </a:tabLst>
            </a:pPr>
            <a:r>
              <a:rPr lang="en-US" dirty="0">
                <a:solidFill>
                  <a:srgbClr val="C00000"/>
                </a:solidFill>
                <a:latin typeface="+mn-lt"/>
                <a:ea typeface="ＭＳ Ｐゴシック" pitchFamily="34" charset="-128"/>
                <a:cs typeface="Courier New" pitchFamily="49" charset="0"/>
              </a:rPr>
              <a:t>FFx1::/16 loopback </a:t>
            </a:r>
            <a:r>
              <a:rPr lang="en-US" dirty="0">
                <a:latin typeface="+mn-lt"/>
                <a:ea typeface="ＭＳ Ｐゴシック" pitchFamily="34" charset="-128"/>
                <a:cs typeface="Courier New" pitchFamily="49" charset="0"/>
              </a:rPr>
              <a:t>(like 127.0.0.0/8 in IPv4)</a:t>
            </a:r>
            <a:r>
              <a:rPr lang="en-US" dirty="0">
                <a:solidFill>
                  <a:srgbClr val="C00000"/>
                </a:solidFill>
                <a:latin typeface="+mn-lt"/>
                <a:ea typeface="ＭＳ Ｐゴシック" pitchFamily="34" charset="-128"/>
                <a:cs typeface="Courier New" pitchFamily="49" charset="0"/>
              </a:rPr>
              <a:t> </a:t>
            </a:r>
          </a:p>
          <a:p>
            <a:pPr marL="942975" lvl="2" indent="-342900">
              <a:tabLst>
                <a:tab pos="1371600" algn="l"/>
                <a:tab pos="2657475" algn="l"/>
                <a:tab pos="4245769" algn="l"/>
              </a:tabLst>
            </a:pPr>
            <a:r>
              <a:rPr lang="en-US" dirty="0">
                <a:solidFill>
                  <a:srgbClr val="C00000"/>
                </a:solidFill>
                <a:latin typeface="+mn-lt"/>
                <a:ea typeface="ＭＳ Ｐゴシック" pitchFamily="34" charset="-128"/>
                <a:cs typeface="Courier New" pitchFamily="49" charset="0"/>
              </a:rPr>
              <a:t>FFx8::/16 private networks (unique local – multicast across whole network)</a:t>
            </a:r>
          </a:p>
          <a:p>
            <a:pPr marL="942975" lvl="2" indent="-342900">
              <a:tabLst>
                <a:tab pos="1371600" algn="l"/>
                <a:tab pos="2657475" algn="l"/>
                <a:tab pos="4245769" algn="l"/>
              </a:tabLst>
            </a:pPr>
            <a:r>
              <a:rPr lang="en-US" dirty="0" err="1">
                <a:solidFill>
                  <a:srgbClr val="C00000"/>
                </a:solidFill>
                <a:latin typeface="+mn-lt"/>
                <a:ea typeface="ＭＳ Ｐゴシック" pitchFamily="34" charset="-128"/>
                <a:cs typeface="Courier New" pitchFamily="49" charset="0"/>
              </a:rPr>
              <a:t>FFxE</a:t>
            </a:r>
            <a:r>
              <a:rPr lang="en-US" dirty="0">
                <a:solidFill>
                  <a:srgbClr val="C00000"/>
                </a:solidFill>
                <a:latin typeface="+mn-lt"/>
                <a:ea typeface="ＭＳ Ｐゴシック" pitchFamily="34" charset="-128"/>
                <a:cs typeface="Courier New" pitchFamily="49" charset="0"/>
              </a:rPr>
              <a:t>::/16 global routed over Internet – global multicast</a:t>
            </a:r>
          </a:p>
        </p:txBody>
      </p:sp>
      <p:pic>
        <p:nvPicPr>
          <p:cNvPr id="5" name="Picture 5" descr="underline_base">
            <a:extLst>
              <a:ext uri="{FF2B5EF4-FFF2-40B4-BE49-F238E27FC236}">
                <a16:creationId xmlns:a16="http://schemas.microsoft.com/office/drawing/2014/main" id="{72AC3A9E-58EE-0940-9EF7-B0E840CC45F0}"/>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9080" y="822902"/>
            <a:ext cx="7832942" cy="1666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E7A3112A-9683-E349-BA72-850CACF5EB34}"/>
              </a:ext>
            </a:extLst>
          </p:cNvPr>
          <p:cNvSpPr txBox="1"/>
          <p:nvPr/>
        </p:nvSpPr>
        <p:spPr>
          <a:xfrm>
            <a:off x="764088" y="1465545"/>
            <a:ext cx="1197764" cy="369332"/>
          </a:xfrm>
          <a:prstGeom prst="rect">
            <a:avLst/>
          </a:prstGeom>
          <a:noFill/>
        </p:spPr>
        <p:txBody>
          <a:bodyPr wrap="none" rtlCol="0">
            <a:spAutoFit/>
          </a:bodyPr>
          <a:lstStyle/>
          <a:p>
            <a:r>
              <a:rPr lang="en-US" dirty="0">
                <a:solidFill>
                  <a:srgbClr val="C00000"/>
                </a:solidFill>
                <a:latin typeface="Consolas" panose="020B0609020204030204" pitchFamily="49" charset="0"/>
                <a:cs typeface="Consolas" panose="020B0609020204030204" pitchFamily="49" charset="0"/>
              </a:rPr>
              <a:t>FF00::/8</a:t>
            </a:r>
            <a:endParaRPr lang="en-US" dirty="0"/>
          </a:p>
        </p:txBody>
      </p:sp>
      <p:cxnSp>
        <p:nvCxnSpPr>
          <p:cNvPr id="4" name="Straight Arrow Connector 3">
            <a:extLst>
              <a:ext uri="{FF2B5EF4-FFF2-40B4-BE49-F238E27FC236}">
                <a16:creationId xmlns:a16="http://schemas.microsoft.com/office/drawing/2014/main" id="{FF151595-75F3-2E4F-9336-B5D48E4A5562}"/>
              </a:ext>
            </a:extLst>
          </p:cNvPr>
          <p:cNvCxnSpPr>
            <a:cxnSpLocks/>
          </p:cNvCxnSpPr>
          <p:nvPr/>
        </p:nvCxnSpPr>
        <p:spPr bwMode="auto">
          <a:xfrm>
            <a:off x="1503123" y="1841326"/>
            <a:ext cx="275573" cy="43841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 name="Slide Number Placeholder 2">
            <a:extLst>
              <a:ext uri="{FF2B5EF4-FFF2-40B4-BE49-F238E27FC236}">
                <a16:creationId xmlns:a16="http://schemas.microsoft.com/office/drawing/2014/main" id="{7DD76047-2819-F34B-8CD8-CA10742D6A76}"/>
              </a:ext>
            </a:extLst>
          </p:cNvPr>
          <p:cNvSpPr>
            <a:spLocks noGrp="1"/>
          </p:cNvSpPr>
          <p:nvPr>
            <p:ph type="sldNum" sz="quarter" idx="12"/>
          </p:nvPr>
        </p:nvSpPr>
        <p:spPr/>
        <p:txBody>
          <a:bodyPr/>
          <a:lstStyle/>
          <a:p>
            <a:pPr>
              <a:defRPr/>
            </a:pPr>
            <a:r>
              <a:rPr lang="en-US"/>
              <a:t>2-</a:t>
            </a:r>
            <a:fld id="{D0626857-DD43-9D46-91D4-DEBFBA1258D1}" type="slidenum">
              <a:rPr lang="en-US" smtClean="0"/>
              <a:pPr>
                <a:defRPr/>
              </a:pPr>
              <a:t>82</a:t>
            </a:fld>
            <a:endParaRPr lang="en-US" sz="1200" dirty="0"/>
          </a:p>
        </p:txBody>
      </p:sp>
    </p:spTree>
    <p:extLst>
      <p:ext uri="{BB962C8B-B14F-4D97-AF65-F5344CB8AC3E}">
        <p14:creationId xmlns:p14="http://schemas.microsoft.com/office/powerpoint/2010/main" val="14892153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3"/>
          <p:cNvSpPr>
            <a:spLocks noGrp="1" noChangeArrowheads="1"/>
          </p:cNvSpPr>
          <p:nvPr>
            <p:ph idx="1"/>
          </p:nvPr>
        </p:nvSpPr>
        <p:spPr>
          <a:xfrm>
            <a:off x="472440" y="1224280"/>
            <a:ext cx="7772400" cy="1986280"/>
          </a:xfrm>
        </p:spPr>
        <p:txBody>
          <a:bodyPr>
            <a:normAutofit fontScale="62500" lnSpcReduction="20000"/>
          </a:bodyPr>
          <a:lstStyle/>
          <a:p>
            <a:pPr marL="0" indent="0">
              <a:lnSpc>
                <a:spcPct val="120000"/>
              </a:lnSpc>
              <a:spcBef>
                <a:spcPts val="600"/>
              </a:spcBef>
              <a:buNone/>
            </a:pPr>
            <a:r>
              <a:rPr lang="en-US" dirty="0">
                <a:solidFill>
                  <a:srgbClr val="C00000"/>
                </a:solidFill>
                <a:ea typeface="ＭＳ Ｐゴシック" pitchFamily="34" charset="-128"/>
              </a:rPr>
              <a:t>A solicited node multicast address of </a:t>
            </a:r>
            <a:r>
              <a:rPr lang="en-US" dirty="0">
                <a:ea typeface="ＭＳ Ｐゴシック" pitchFamily="34" charset="-128"/>
              </a:rPr>
              <a:t>an IPv6 host is derived from a host’s unicast (or anycast) IPv6 address and the all nodes local multicast prefix</a:t>
            </a:r>
          </a:p>
          <a:p>
            <a:pPr lvl="1">
              <a:lnSpc>
                <a:spcPct val="120000"/>
              </a:lnSpc>
              <a:spcBef>
                <a:spcPts val="600"/>
              </a:spcBef>
            </a:pPr>
            <a:r>
              <a:rPr lang="en-US" sz="2600" dirty="0">
                <a:ea typeface="ＭＳ Ｐゴシック" pitchFamily="34" charset="-128"/>
              </a:rPr>
              <a:t>all nodes </a:t>
            </a:r>
            <a:r>
              <a:rPr lang="en-US" sz="2600" dirty="0">
                <a:solidFill>
                  <a:srgbClr val="C00000"/>
                </a:solidFill>
                <a:ea typeface="ＭＳ Ｐゴシック" pitchFamily="34" charset="-128"/>
              </a:rPr>
              <a:t>local </a:t>
            </a:r>
            <a:r>
              <a:rPr lang="en-US" sz="2600" dirty="0">
                <a:ea typeface="ＭＳ Ｐゴシック" pitchFamily="34" charset="-128"/>
              </a:rPr>
              <a:t>multicast prefix: </a:t>
            </a:r>
            <a:r>
              <a:rPr lang="en-US" sz="2600" u="sng" dirty="0">
                <a:solidFill>
                  <a:srgbClr val="C00000"/>
                </a:solidFill>
                <a:latin typeface="Consolas" panose="020B0609020204030204" pitchFamily="49" charset="0"/>
                <a:ea typeface="ＭＳ Ｐゴシック" pitchFamily="34" charset="-128"/>
                <a:cs typeface="Consolas" panose="020B0609020204030204" pitchFamily="49" charset="0"/>
              </a:rPr>
              <a:t>FF02::1:FF</a:t>
            </a:r>
            <a:r>
              <a:rPr lang="en-US" sz="2600" dirty="0">
                <a:solidFill>
                  <a:schemeClr val="accent1">
                    <a:lumMod val="60000"/>
                    <a:lumOff val="40000"/>
                  </a:schemeClr>
                </a:solidFill>
                <a:latin typeface="Consolas" panose="020B0609020204030204" pitchFamily="49" charset="0"/>
                <a:ea typeface="ＭＳ Ｐゴシック" pitchFamily="34" charset="-128"/>
                <a:cs typeface="Consolas" panose="020B0609020204030204" pitchFamily="49" charset="0"/>
              </a:rPr>
              <a:t>00:0</a:t>
            </a:r>
            <a:r>
              <a:rPr lang="en-US" sz="2600" dirty="0">
                <a:solidFill>
                  <a:srgbClr val="C00000"/>
                </a:solidFill>
                <a:latin typeface="Consolas" panose="020B0609020204030204" pitchFamily="49" charset="0"/>
                <a:ea typeface="ＭＳ Ｐゴシック" pitchFamily="34" charset="-128"/>
                <a:cs typeface="Consolas" panose="020B0609020204030204" pitchFamily="49" charset="0"/>
              </a:rPr>
              <a:t>/104</a:t>
            </a:r>
          </a:p>
          <a:p>
            <a:pPr lvl="1">
              <a:lnSpc>
                <a:spcPct val="120000"/>
              </a:lnSpc>
              <a:spcBef>
                <a:spcPts val="600"/>
              </a:spcBef>
            </a:pPr>
            <a:r>
              <a:rPr lang="en-US" sz="2600" dirty="0">
                <a:ea typeface="ＭＳ Ｐゴシック" pitchFamily="34" charset="-128"/>
              </a:rPr>
              <a:t>plus last 3 bytes from unicast address</a:t>
            </a:r>
          </a:p>
          <a:p>
            <a:pPr lvl="1"/>
            <a:endParaRPr lang="en-US" sz="1200" dirty="0">
              <a:ea typeface="ＭＳ Ｐゴシック" pitchFamily="34" charset="-128"/>
            </a:endParaRPr>
          </a:p>
          <a:p>
            <a:endParaRPr lang="en-US" sz="1500" dirty="0">
              <a:ea typeface="ＭＳ Ｐゴシック" pitchFamily="34" charset="-128"/>
            </a:endParaRPr>
          </a:p>
          <a:p>
            <a:pPr>
              <a:buFontTx/>
              <a:buNone/>
            </a:pPr>
            <a:r>
              <a:rPr lang="en-US" sz="1500" dirty="0">
                <a:ea typeface="ＭＳ Ｐゴシック" pitchFamily="34" charset="-128"/>
              </a:rPr>
              <a:t>	</a:t>
            </a:r>
          </a:p>
          <a:p>
            <a:endParaRPr lang="en-US" sz="1500" b="1" dirty="0">
              <a:ea typeface="ＭＳ Ｐゴシック" pitchFamily="34" charset="-128"/>
            </a:endParaRPr>
          </a:p>
        </p:txBody>
      </p:sp>
      <p:sp>
        <p:nvSpPr>
          <p:cNvPr id="13316" name="Rectangle 2"/>
          <p:cNvSpPr>
            <a:spLocks noGrp="1" noChangeArrowheads="1"/>
          </p:cNvSpPr>
          <p:nvPr>
            <p:ph type="title"/>
          </p:nvPr>
        </p:nvSpPr>
        <p:spPr>
          <a:xfrm>
            <a:off x="533400" y="228600"/>
            <a:ext cx="7772400" cy="515983"/>
          </a:xfrm>
        </p:spPr>
        <p:txBody>
          <a:bodyPr>
            <a:normAutofit fontScale="90000"/>
          </a:bodyPr>
          <a:lstStyle/>
          <a:p>
            <a:r>
              <a:rPr lang="en-US" dirty="0">
                <a:ea typeface="ＭＳ Ｐゴシック" pitchFamily="34" charset="-128"/>
              </a:rPr>
              <a:t>Solicited node multicast address</a:t>
            </a:r>
          </a:p>
        </p:txBody>
      </p:sp>
      <p:sp>
        <p:nvSpPr>
          <p:cNvPr id="2" name="Slide Number Placeholder 1">
            <a:extLst>
              <a:ext uri="{FF2B5EF4-FFF2-40B4-BE49-F238E27FC236}">
                <a16:creationId xmlns:a16="http://schemas.microsoft.com/office/drawing/2014/main" id="{A6FBABCE-A098-464C-80CF-77D22235B750}"/>
              </a:ext>
            </a:extLst>
          </p:cNvPr>
          <p:cNvSpPr>
            <a:spLocks noGrp="1"/>
          </p:cNvSpPr>
          <p:nvPr>
            <p:ph type="sldNum" sz="quarter" idx="12"/>
          </p:nvPr>
        </p:nvSpPr>
        <p:spPr>
          <a:xfrm>
            <a:off x="6815302" y="6328707"/>
            <a:ext cx="2057400" cy="273844"/>
          </a:xfrm>
        </p:spPr>
        <p:txBody>
          <a:bodyPr/>
          <a:lstStyle/>
          <a:p>
            <a:fld id="{6DDFBD2C-A080-5A4B-B075-F8D248F9258F}" type="slidenum">
              <a:rPr lang="en-US" smtClean="0"/>
              <a:t>83</a:t>
            </a:fld>
            <a:endParaRPr lang="en-US" dirty="0"/>
          </a:p>
        </p:txBody>
      </p:sp>
      <p:sp>
        <p:nvSpPr>
          <p:cNvPr id="6" name="Rectangle 4">
            <a:extLst>
              <a:ext uri="{FF2B5EF4-FFF2-40B4-BE49-F238E27FC236}">
                <a16:creationId xmlns:a16="http://schemas.microsoft.com/office/drawing/2014/main" id="{9D206DC1-86A2-894B-B85E-B3BE479298DB}"/>
              </a:ext>
            </a:extLst>
          </p:cNvPr>
          <p:cNvSpPr>
            <a:spLocks noChangeArrowheads="1"/>
          </p:cNvSpPr>
          <p:nvPr/>
        </p:nvSpPr>
        <p:spPr bwMode="auto">
          <a:xfrm>
            <a:off x="2325190" y="4146868"/>
            <a:ext cx="4065938" cy="320629"/>
          </a:xfrm>
          <a:prstGeom prst="rect">
            <a:avLst/>
          </a:prstGeom>
          <a:solidFill>
            <a:schemeClr val="accent6">
              <a:lumMod val="40000"/>
              <a:lumOff val="60000"/>
            </a:schemeClr>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r>
              <a:rPr lang="en-US" b="1" dirty="0">
                <a:latin typeface="Consolas" panose="020B0609020204030204" pitchFamily="49" charset="0"/>
                <a:cs typeface="Consolas" panose="020B0609020204030204" pitchFamily="49" charset="0"/>
              </a:rPr>
              <a:t>1B00:0408:135D:FD0B:0D4B:2607:F2</a:t>
            </a:r>
            <a:endParaRPr lang="en-US" b="1" dirty="0">
              <a:latin typeface="Consolas" panose="020B0609020204030204" pitchFamily="49" charset="0"/>
              <a:ea typeface="ＭＳ Ｐゴシック" pitchFamily="-108" charset="-128"/>
              <a:cs typeface="Consolas" panose="020B0609020204030204" pitchFamily="49" charset="0"/>
            </a:endParaRPr>
          </a:p>
        </p:txBody>
      </p:sp>
      <p:sp>
        <p:nvSpPr>
          <p:cNvPr id="7" name="Rectangle 4">
            <a:extLst>
              <a:ext uri="{FF2B5EF4-FFF2-40B4-BE49-F238E27FC236}">
                <a16:creationId xmlns:a16="http://schemas.microsoft.com/office/drawing/2014/main" id="{E7D2EB9C-1FE9-B84E-AD41-5CE6E9E23AD5}"/>
              </a:ext>
            </a:extLst>
          </p:cNvPr>
          <p:cNvSpPr>
            <a:spLocks noChangeArrowheads="1"/>
          </p:cNvSpPr>
          <p:nvPr/>
        </p:nvSpPr>
        <p:spPr bwMode="auto">
          <a:xfrm>
            <a:off x="6417254" y="4120742"/>
            <a:ext cx="1133077" cy="372881"/>
          </a:xfrm>
          <a:prstGeom prst="rect">
            <a:avLst/>
          </a:prstGeom>
          <a:solidFill>
            <a:schemeClr val="accent1">
              <a:lumMod val="40000"/>
              <a:lumOff val="60000"/>
            </a:schemeClr>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r>
              <a:rPr lang="en-US" b="1" dirty="0">
                <a:latin typeface="Consolas" panose="020B0609020204030204" pitchFamily="49" charset="0"/>
                <a:cs typeface="Consolas" panose="020B0609020204030204" pitchFamily="49" charset="0"/>
              </a:rPr>
              <a:t>C0:92C7</a:t>
            </a:r>
            <a:endParaRPr lang="en-US" b="1" dirty="0">
              <a:latin typeface="Consolas" panose="020B0609020204030204" pitchFamily="49" charset="0"/>
              <a:ea typeface="ＭＳ Ｐゴシック" pitchFamily="-108" charset="-128"/>
              <a:cs typeface="Consolas" panose="020B0609020204030204" pitchFamily="49" charset="0"/>
            </a:endParaRPr>
          </a:p>
        </p:txBody>
      </p:sp>
      <p:cxnSp>
        <p:nvCxnSpPr>
          <p:cNvPr id="12" name="Straight Arrow Connector 10">
            <a:extLst>
              <a:ext uri="{FF2B5EF4-FFF2-40B4-BE49-F238E27FC236}">
                <a16:creationId xmlns:a16="http://schemas.microsoft.com/office/drawing/2014/main" id="{D0404A03-C4D6-8A41-B43D-E5537BC56E70}"/>
              </a:ext>
            </a:extLst>
          </p:cNvPr>
          <p:cNvCxnSpPr>
            <a:cxnSpLocks noChangeShapeType="1"/>
          </p:cNvCxnSpPr>
          <p:nvPr/>
        </p:nvCxnSpPr>
        <p:spPr bwMode="auto">
          <a:xfrm>
            <a:off x="2325189" y="3975689"/>
            <a:ext cx="4030771" cy="0"/>
          </a:xfrm>
          <a:prstGeom prst="straightConnector1">
            <a:avLst/>
          </a:prstGeom>
          <a:noFill/>
          <a:ln w="9525">
            <a:solidFill>
              <a:schemeClr val="tx1"/>
            </a:solidFill>
            <a:round/>
            <a:headEnd type="arrow" w="med" len="med"/>
            <a:tailEnd type="arrow" w="med" len="med"/>
          </a:ln>
        </p:spPr>
      </p:cxnSp>
      <p:sp>
        <p:nvSpPr>
          <p:cNvPr id="13" name="TextBox 12">
            <a:extLst>
              <a:ext uri="{FF2B5EF4-FFF2-40B4-BE49-F238E27FC236}">
                <a16:creationId xmlns:a16="http://schemas.microsoft.com/office/drawing/2014/main" id="{FBA97FCF-AAC3-7E47-9D4D-F968E996BF65}"/>
              </a:ext>
            </a:extLst>
          </p:cNvPr>
          <p:cNvSpPr txBox="1"/>
          <p:nvPr/>
        </p:nvSpPr>
        <p:spPr>
          <a:xfrm>
            <a:off x="4228221" y="3685544"/>
            <a:ext cx="683634" cy="253916"/>
          </a:xfrm>
          <a:prstGeom prst="rect">
            <a:avLst/>
          </a:prstGeom>
          <a:solidFill>
            <a:schemeClr val="bg1"/>
          </a:solidFill>
        </p:spPr>
        <p:txBody>
          <a:bodyPr wrap="square">
            <a:spAutoFit/>
          </a:bodyPr>
          <a:lstStyle/>
          <a:p>
            <a:pPr algn="ctr">
              <a:defRPr/>
            </a:pPr>
            <a:r>
              <a:rPr lang="en-US" sz="1050" dirty="0">
                <a:latin typeface="+mj-lt"/>
              </a:rPr>
              <a:t>13 bytes</a:t>
            </a:r>
            <a:endParaRPr lang="en-US" dirty="0">
              <a:latin typeface="+mj-lt"/>
            </a:endParaRPr>
          </a:p>
        </p:txBody>
      </p:sp>
      <p:cxnSp>
        <p:nvCxnSpPr>
          <p:cNvPr id="14" name="Straight Arrow Connector 10">
            <a:extLst>
              <a:ext uri="{FF2B5EF4-FFF2-40B4-BE49-F238E27FC236}">
                <a16:creationId xmlns:a16="http://schemas.microsoft.com/office/drawing/2014/main" id="{F8D1C745-4B6E-ED46-84E1-27978E9668C3}"/>
              </a:ext>
            </a:extLst>
          </p:cNvPr>
          <p:cNvCxnSpPr>
            <a:cxnSpLocks noChangeShapeType="1"/>
          </p:cNvCxnSpPr>
          <p:nvPr/>
        </p:nvCxnSpPr>
        <p:spPr bwMode="auto">
          <a:xfrm>
            <a:off x="6347167" y="3973532"/>
            <a:ext cx="1157219" cy="0"/>
          </a:xfrm>
          <a:prstGeom prst="straightConnector1">
            <a:avLst/>
          </a:prstGeom>
          <a:noFill/>
          <a:ln w="9525">
            <a:solidFill>
              <a:schemeClr val="tx1"/>
            </a:solidFill>
            <a:round/>
            <a:headEnd type="arrow" w="med" len="med"/>
            <a:tailEnd type="arrow" w="med" len="med"/>
          </a:ln>
        </p:spPr>
      </p:cxnSp>
      <p:sp>
        <p:nvSpPr>
          <p:cNvPr id="15" name="TextBox 14">
            <a:extLst>
              <a:ext uri="{FF2B5EF4-FFF2-40B4-BE49-F238E27FC236}">
                <a16:creationId xmlns:a16="http://schemas.microsoft.com/office/drawing/2014/main" id="{FD1D2369-988A-114D-88E8-1EC80B46A4DE}"/>
              </a:ext>
            </a:extLst>
          </p:cNvPr>
          <p:cNvSpPr txBox="1"/>
          <p:nvPr/>
        </p:nvSpPr>
        <p:spPr>
          <a:xfrm>
            <a:off x="6504823" y="3692178"/>
            <a:ext cx="689198" cy="253916"/>
          </a:xfrm>
          <a:prstGeom prst="rect">
            <a:avLst/>
          </a:prstGeom>
          <a:solidFill>
            <a:schemeClr val="bg1"/>
          </a:solidFill>
        </p:spPr>
        <p:txBody>
          <a:bodyPr wrap="square">
            <a:spAutoFit/>
          </a:bodyPr>
          <a:lstStyle/>
          <a:p>
            <a:pPr algn="ctr">
              <a:defRPr/>
            </a:pPr>
            <a:r>
              <a:rPr lang="en-US" sz="1050" dirty="0">
                <a:latin typeface="+mj-lt"/>
              </a:rPr>
              <a:t>3 bytes</a:t>
            </a:r>
            <a:endParaRPr lang="en-US" dirty="0">
              <a:latin typeface="+mj-lt"/>
            </a:endParaRPr>
          </a:p>
        </p:txBody>
      </p:sp>
      <p:sp>
        <p:nvSpPr>
          <p:cNvPr id="20" name="Rectangle 4">
            <a:extLst>
              <a:ext uri="{FF2B5EF4-FFF2-40B4-BE49-F238E27FC236}">
                <a16:creationId xmlns:a16="http://schemas.microsoft.com/office/drawing/2014/main" id="{8B4FC56F-57D3-A04B-B3D0-4AD2F5EBD8EC}"/>
              </a:ext>
            </a:extLst>
          </p:cNvPr>
          <p:cNvSpPr>
            <a:spLocks noChangeArrowheads="1"/>
          </p:cNvSpPr>
          <p:nvPr/>
        </p:nvSpPr>
        <p:spPr bwMode="auto">
          <a:xfrm>
            <a:off x="2299063" y="4715691"/>
            <a:ext cx="4074481" cy="413584"/>
          </a:xfrm>
          <a:prstGeom prst="rect">
            <a:avLst/>
          </a:prstGeom>
          <a:solidFill>
            <a:schemeClr val="accent4">
              <a:lumMod val="20000"/>
              <a:lumOff val="80000"/>
            </a:schemeClr>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r>
              <a:rPr lang="en-US" b="1" dirty="0">
                <a:latin typeface="Consolas" panose="020B0609020204030204" pitchFamily="49" charset="0"/>
                <a:cs typeface="Consolas" panose="020B0609020204030204" pitchFamily="49" charset="0"/>
              </a:rPr>
              <a:t>FF02:0000:0000:0000:0000:0001:FF</a:t>
            </a:r>
            <a:endParaRPr lang="en-US" b="1" dirty="0">
              <a:latin typeface="Consolas" panose="020B0609020204030204" pitchFamily="49" charset="0"/>
              <a:ea typeface="ＭＳ Ｐゴシック" pitchFamily="-108" charset="-128"/>
              <a:cs typeface="Consolas" panose="020B0609020204030204" pitchFamily="49" charset="0"/>
            </a:endParaRPr>
          </a:p>
        </p:txBody>
      </p:sp>
      <p:sp>
        <p:nvSpPr>
          <p:cNvPr id="21" name="Rectangle 4">
            <a:extLst>
              <a:ext uri="{FF2B5EF4-FFF2-40B4-BE49-F238E27FC236}">
                <a16:creationId xmlns:a16="http://schemas.microsoft.com/office/drawing/2014/main" id="{43659C45-428A-B74A-AF36-305E8B916B19}"/>
              </a:ext>
            </a:extLst>
          </p:cNvPr>
          <p:cNvSpPr>
            <a:spLocks noChangeArrowheads="1"/>
          </p:cNvSpPr>
          <p:nvPr/>
        </p:nvSpPr>
        <p:spPr bwMode="auto">
          <a:xfrm>
            <a:off x="6386608" y="4735949"/>
            <a:ext cx="1150660" cy="393326"/>
          </a:xfrm>
          <a:prstGeom prst="rect">
            <a:avLst/>
          </a:prstGeom>
          <a:solidFill>
            <a:schemeClr val="accent1">
              <a:lumMod val="40000"/>
              <a:lumOff val="60000"/>
            </a:schemeClr>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r>
              <a:rPr lang="en-US" b="1" dirty="0">
                <a:latin typeface="Consolas" panose="020B0609020204030204" pitchFamily="49" charset="0"/>
                <a:cs typeface="Consolas" panose="020B0609020204030204" pitchFamily="49" charset="0"/>
              </a:rPr>
              <a:t>C0:92C7</a:t>
            </a:r>
            <a:endParaRPr lang="en-US" b="1" dirty="0">
              <a:latin typeface="Consolas" panose="020B0609020204030204" pitchFamily="49" charset="0"/>
              <a:ea typeface="ＭＳ Ｐゴシック" pitchFamily="-108" charset="-128"/>
              <a:cs typeface="Consolas" panose="020B0609020204030204" pitchFamily="49" charset="0"/>
            </a:endParaRPr>
          </a:p>
        </p:txBody>
      </p:sp>
      <p:sp>
        <p:nvSpPr>
          <p:cNvPr id="17" name="TextBox 16">
            <a:extLst>
              <a:ext uri="{FF2B5EF4-FFF2-40B4-BE49-F238E27FC236}">
                <a16:creationId xmlns:a16="http://schemas.microsoft.com/office/drawing/2014/main" id="{2149DBD2-A704-9C4D-AEDE-A345D8B9DC5B}"/>
              </a:ext>
            </a:extLst>
          </p:cNvPr>
          <p:cNvSpPr txBox="1"/>
          <p:nvPr/>
        </p:nvSpPr>
        <p:spPr>
          <a:xfrm>
            <a:off x="330740" y="4036909"/>
            <a:ext cx="2018501" cy="646331"/>
          </a:xfrm>
          <a:prstGeom prst="rect">
            <a:avLst/>
          </a:prstGeom>
          <a:noFill/>
        </p:spPr>
        <p:txBody>
          <a:bodyPr wrap="none" rtlCol="0">
            <a:spAutoFit/>
          </a:bodyPr>
          <a:lstStyle/>
          <a:p>
            <a:r>
              <a:rPr lang="en-US" dirty="0"/>
              <a:t>unicast IPv6 node</a:t>
            </a:r>
          </a:p>
          <a:p>
            <a:r>
              <a:rPr lang="en-US" dirty="0"/>
              <a:t>address</a:t>
            </a:r>
          </a:p>
        </p:txBody>
      </p:sp>
      <p:sp>
        <p:nvSpPr>
          <p:cNvPr id="16" name="TextBox 15">
            <a:extLst>
              <a:ext uri="{FF2B5EF4-FFF2-40B4-BE49-F238E27FC236}">
                <a16:creationId xmlns:a16="http://schemas.microsoft.com/office/drawing/2014/main" id="{D53DCB94-2682-AF43-825E-C5A3C50E95F8}"/>
              </a:ext>
            </a:extLst>
          </p:cNvPr>
          <p:cNvSpPr txBox="1"/>
          <p:nvPr/>
        </p:nvSpPr>
        <p:spPr>
          <a:xfrm>
            <a:off x="214009" y="4596285"/>
            <a:ext cx="2185214" cy="646331"/>
          </a:xfrm>
          <a:prstGeom prst="rect">
            <a:avLst/>
          </a:prstGeom>
          <a:noFill/>
        </p:spPr>
        <p:txBody>
          <a:bodyPr wrap="none" rtlCol="0">
            <a:spAutoFit/>
          </a:bodyPr>
          <a:lstStyle/>
          <a:p>
            <a:r>
              <a:rPr lang="en-US" dirty="0"/>
              <a:t>solicited IPv6 node </a:t>
            </a:r>
            <a:br>
              <a:rPr lang="en-US" dirty="0"/>
            </a:br>
            <a:r>
              <a:rPr lang="en-US" dirty="0"/>
              <a:t>multicast address</a:t>
            </a:r>
          </a:p>
        </p:txBody>
      </p:sp>
      <p:pic>
        <p:nvPicPr>
          <p:cNvPr id="18" name="Picture 17" descr="underline_base">
            <a:extLst>
              <a:ext uri="{FF2B5EF4-FFF2-40B4-BE49-F238E27FC236}">
                <a16:creationId xmlns:a16="http://schemas.microsoft.com/office/drawing/2014/main" id="{D14BF386-FBDC-0742-9216-58938FFABC8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515" y="889931"/>
            <a:ext cx="7197634" cy="1028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4" name="Straight Arrow Connector 3">
            <a:extLst>
              <a:ext uri="{FF2B5EF4-FFF2-40B4-BE49-F238E27FC236}">
                <a16:creationId xmlns:a16="http://schemas.microsoft.com/office/drawing/2014/main" id="{E423746A-62F8-5540-B0A6-A621E160BE3B}"/>
              </a:ext>
            </a:extLst>
          </p:cNvPr>
          <p:cNvCxnSpPr>
            <a:cxnSpLocks/>
          </p:cNvCxnSpPr>
          <p:nvPr/>
        </p:nvCxnSpPr>
        <p:spPr bwMode="auto">
          <a:xfrm>
            <a:off x="2296160" y="2682240"/>
            <a:ext cx="4167702" cy="120658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9" name="Straight Arrow Connector 8">
            <a:extLst>
              <a:ext uri="{FF2B5EF4-FFF2-40B4-BE49-F238E27FC236}">
                <a16:creationId xmlns:a16="http://schemas.microsoft.com/office/drawing/2014/main" id="{75C0A2F3-6DF5-EA40-8E1C-5A3266B348FA}"/>
              </a:ext>
            </a:extLst>
          </p:cNvPr>
          <p:cNvCxnSpPr>
            <a:cxnSpLocks/>
            <a:endCxn id="15" idx="0"/>
          </p:cNvCxnSpPr>
          <p:nvPr/>
        </p:nvCxnSpPr>
        <p:spPr bwMode="auto">
          <a:xfrm>
            <a:off x="5212080" y="2326640"/>
            <a:ext cx="1637342" cy="136553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 name="Straight Arrow Connector 22">
            <a:extLst>
              <a:ext uri="{FF2B5EF4-FFF2-40B4-BE49-F238E27FC236}">
                <a16:creationId xmlns:a16="http://schemas.microsoft.com/office/drawing/2014/main" id="{522EC5B1-FFBF-E547-9BF2-985A3E7A079D}"/>
              </a:ext>
            </a:extLst>
          </p:cNvPr>
          <p:cNvCxnSpPr>
            <a:cxnSpLocks/>
          </p:cNvCxnSpPr>
          <p:nvPr/>
        </p:nvCxnSpPr>
        <p:spPr bwMode="auto">
          <a:xfrm>
            <a:off x="5407258" y="2103123"/>
            <a:ext cx="648102" cy="37591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4" name="TextBox 23">
            <a:extLst>
              <a:ext uri="{FF2B5EF4-FFF2-40B4-BE49-F238E27FC236}">
                <a16:creationId xmlns:a16="http://schemas.microsoft.com/office/drawing/2014/main" id="{AF43988E-91F8-8646-92D4-83660302A4E9}"/>
              </a:ext>
            </a:extLst>
          </p:cNvPr>
          <p:cNvSpPr txBox="1"/>
          <p:nvPr/>
        </p:nvSpPr>
        <p:spPr>
          <a:xfrm>
            <a:off x="5656923" y="2413137"/>
            <a:ext cx="761747" cy="369332"/>
          </a:xfrm>
          <a:prstGeom prst="rect">
            <a:avLst/>
          </a:prstGeom>
          <a:noFill/>
        </p:spPr>
        <p:txBody>
          <a:bodyPr wrap="none" rtlCol="0">
            <a:spAutoFit/>
          </a:bodyPr>
          <a:lstStyle/>
          <a:p>
            <a:r>
              <a:rPr lang="en-US" dirty="0">
                <a:solidFill>
                  <a:schemeClr val="accent1">
                    <a:lumMod val="60000"/>
                    <a:lumOff val="40000"/>
                  </a:schemeClr>
                </a:solidFill>
              </a:rPr>
              <a:t>00:00</a:t>
            </a:r>
          </a:p>
        </p:txBody>
      </p:sp>
      <p:sp>
        <p:nvSpPr>
          <p:cNvPr id="25" name="Right Brace 24">
            <a:extLst>
              <a:ext uri="{FF2B5EF4-FFF2-40B4-BE49-F238E27FC236}">
                <a16:creationId xmlns:a16="http://schemas.microsoft.com/office/drawing/2014/main" id="{C6DA5C41-CC5F-DB4D-ADBC-C9F11D87CEBC}"/>
              </a:ext>
            </a:extLst>
          </p:cNvPr>
          <p:cNvSpPr/>
          <p:nvPr/>
        </p:nvSpPr>
        <p:spPr bwMode="auto">
          <a:xfrm rot="5400000">
            <a:off x="5152052" y="1961813"/>
            <a:ext cx="132077" cy="475657"/>
          </a:xfrm>
          <a:prstGeom prst="rightBr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Right Brace 26">
            <a:extLst>
              <a:ext uri="{FF2B5EF4-FFF2-40B4-BE49-F238E27FC236}">
                <a16:creationId xmlns:a16="http://schemas.microsoft.com/office/drawing/2014/main" id="{CA89191F-DAE1-894E-8B5E-76A557A52FF2}"/>
              </a:ext>
            </a:extLst>
          </p:cNvPr>
          <p:cNvSpPr/>
          <p:nvPr/>
        </p:nvSpPr>
        <p:spPr bwMode="auto">
          <a:xfrm rot="16200000">
            <a:off x="5291848" y="3842424"/>
            <a:ext cx="233464" cy="3891063"/>
          </a:xfrm>
          <a:prstGeom prst="rightBrace">
            <a:avLst>
              <a:gd name="adj1" fmla="val 8333"/>
              <a:gd name="adj2" fmla="val 49758"/>
            </a:avLst>
          </a:prstGeom>
          <a:no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TextBox 29">
            <a:extLst>
              <a:ext uri="{FF2B5EF4-FFF2-40B4-BE49-F238E27FC236}">
                <a16:creationId xmlns:a16="http://schemas.microsoft.com/office/drawing/2014/main" id="{A0653AAB-0244-8240-8444-4ECF77499CDF}"/>
              </a:ext>
            </a:extLst>
          </p:cNvPr>
          <p:cNvSpPr txBox="1"/>
          <p:nvPr/>
        </p:nvSpPr>
        <p:spPr>
          <a:xfrm>
            <a:off x="447472" y="5787957"/>
            <a:ext cx="4750018" cy="369332"/>
          </a:xfrm>
          <a:prstGeom prst="rect">
            <a:avLst/>
          </a:prstGeom>
          <a:noFill/>
        </p:spPr>
        <p:txBody>
          <a:bodyPr wrap="none" rtlCol="0">
            <a:spAutoFit/>
          </a:bodyPr>
          <a:lstStyle/>
          <a:p>
            <a:r>
              <a:rPr lang="en-US" dirty="0"/>
              <a:t>Solicited multicast message: FF02::1:FF00:0</a:t>
            </a:r>
          </a:p>
        </p:txBody>
      </p:sp>
      <p:sp>
        <p:nvSpPr>
          <p:cNvPr id="32" name="TextBox 31">
            <a:extLst>
              <a:ext uri="{FF2B5EF4-FFF2-40B4-BE49-F238E27FC236}">
                <a16:creationId xmlns:a16="http://schemas.microsoft.com/office/drawing/2014/main" id="{D7DE6A9B-6165-C942-B64F-828FF0A96516}"/>
              </a:ext>
            </a:extLst>
          </p:cNvPr>
          <p:cNvSpPr txBox="1"/>
          <p:nvPr/>
        </p:nvSpPr>
        <p:spPr>
          <a:xfrm>
            <a:off x="5505856" y="5787958"/>
            <a:ext cx="319318" cy="369332"/>
          </a:xfrm>
          <a:prstGeom prst="rect">
            <a:avLst/>
          </a:prstGeom>
          <a:noFill/>
        </p:spPr>
        <p:txBody>
          <a:bodyPr wrap="none" rtlCol="0">
            <a:spAutoFit/>
          </a:bodyPr>
          <a:lstStyle/>
          <a:p>
            <a:r>
              <a:rPr lang="en-US" dirty="0"/>
              <a:t>+</a:t>
            </a:r>
          </a:p>
        </p:txBody>
      </p:sp>
      <p:sp>
        <p:nvSpPr>
          <p:cNvPr id="34" name="TextBox 33">
            <a:extLst>
              <a:ext uri="{FF2B5EF4-FFF2-40B4-BE49-F238E27FC236}">
                <a16:creationId xmlns:a16="http://schemas.microsoft.com/office/drawing/2014/main" id="{15DBA85C-011D-2042-B75A-C55689FA4775}"/>
              </a:ext>
            </a:extLst>
          </p:cNvPr>
          <p:cNvSpPr txBox="1"/>
          <p:nvPr/>
        </p:nvSpPr>
        <p:spPr>
          <a:xfrm>
            <a:off x="6342435" y="5826868"/>
            <a:ext cx="1095172" cy="369332"/>
          </a:xfrm>
          <a:prstGeom prst="rect">
            <a:avLst/>
          </a:prstGeom>
          <a:noFill/>
        </p:spPr>
        <p:txBody>
          <a:bodyPr wrap="none" rtlCol="0">
            <a:spAutoFit/>
          </a:bodyPr>
          <a:lstStyle/>
          <a:p>
            <a:r>
              <a:rPr lang="en-US" dirty="0"/>
              <a:t>C0:92C7</a:t>
            </a:r>
          </a:p>
        </p:txBody>
      </p:sp>
      <p:cxnSp>
        <p:nvCxnSpPr>
          <p:cNvPr id="36" name="Straight Arrow Connector 35">
            <a:extLst>
              <a:ext uri="{FF2B5EF4-FFF2-40B4-BE49-F238E27FC236}">
                <a16:creationId xmlns:a16="http://schemas.microsoft.com/office/drawing/2014/main" id="{DC549097-DA67-D741-8D4B-8C9D6B179E25}"/>
              </a:ext>
            </a:extLst>
          </p:cNvPr>
          <p:cNvCxnSpPr>
            <a:cxnSpLocks/>
          </p:cNvCxnSpPr>
          <p:nvPr/>
        </p:nvCxnSpPr>
        <p:spPr bwMode="auto">
          <a:xfrm flipV="1">
            <a:off x="5398852" y="5262664"/>
            <a:ext cx="0" cy="35992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40" name="Right Brace 39">
            <a:extLst>
              <a:ext uri="{FF2B5EF4-FFF2-40B4-BE49-F238E27FC236}">
                <a16:creationId xmlns:a16="http://schemas.microsoft.com/office/drawing/2014/main" id="{3BD8FFF2-3DDE-2D42-A27F-89DDCF0C4E60}"/>
              </a:ext>
            </a:extLst>
          </p:cNvPr>
          <p:cNvSpPr/>
          <p:nvPr/>
        </p:nvSpPr>
        <p:spPr bwMode="auto">
          <a:xfrm rot="5400000">
            <a:off x="4797356" y="2686457"/>
            <a:ext cx="275621" cy="5226993"/>
          </a:xfrm>
          <a:prstGeom prst="rightBrace">
            <a:avLst>
              <a:gd name="adj1" fmla="val 8333"/>
              <a:gd name="adj2" fmla="val 49758"/>
            </a:avLst>
          </a:prstGeom>
          <a:no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Right Brace 27">
            <a:extLst>
              <a:ext uri="{FF2B5EF4-FFF2-40B4-BE49-F238E27FC236}">
                <a16:creationId xmlns:a16="http://schemas.microsoft.com/office/drawing/2014/main" id="{81139F7E-46C3-4240-8356-C9F22F8E5B6E}"/>
              </a:ext>
            </a:extLst>
          </p:cNvPr>
          <p:cNvSpPr/>
          <p:nvPr/>
        </p:nvSpPr>
        <p:spPr bwMode="auto">
          <a:xfrm rot="5400000">
            <a:off x="4128960" y="5338001"/>
            <a:ext cx="287505" cy="1634894"/>
          </a:xfrm>
          <a:prstGeom prst="rightBrace">
            <a:avLst>
              <a:gd name="adj1" fmla="val 8333"/>
              <a:gd name="adj2" fmla="val 49758"/>
            </a:avLst>
          </a:prstGeom>
          <a:no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 name="TextBox 2">
            <a:extLst>
              <a:ext uri="{FF2B5EF4-FFF2-40B4-BE49-F238E27FC236}">
                <a16:creationId xmlns:a16="http://schemas.microsoft.com/office/drawing/2014/main" id="{48CB011B-6C92-B04F-8901-D634184C8DDF}"/>
              </a:ext>
            </a:extLst>
          </p:cNvPr>
          <p:cNvSpPr txBox="1"/>
          <p:nvPr/>
        </p:nvSpPr>
        <p:spPr>
          <a:xfrm>
            <a:off x="2733905" y="6254020"/>
            <a:ext cx="3454792" cy="369332"/>
          </a:xfrm>
          <a:prstGeom prst="rect">
            <a:avLst/>
          </a:prstGeom>
          <a:noFill/>
        </p:spPr>
        <p:txBody>
          <a:bodyPr wrap="none" rtlCol="0">
            <a:spAutoFit/>
          </a:bodyPr>
          <a:lstStyle/>
          <a:p>
            <a:r>
              <a:rPr lang="en-US" dirty="0">
                <a:solidFill>
                  <a:srgbClr val="C00000"/>
                </a:solidFill>
              </a:rPr>
              <a:t>Local subnet all nodes multicast</a:t>
            </a:r>
          </a:p>
        </p:txBody>
      </p:sp>
    </p:spTree>
    <p:extLst>
      <p:ext uri="{BB962C8B-B14F-4D97-AF65-F5344CB8AC3E}">
        <p14:creationId xmlns:p14="http://schemas.microsoft.com/office/powerpoint/2010/main" val="14904998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E35A8C2-795D-0B40-A331-467CD7CF0761}"/>
              </a:ext>
            </a:extLst>
          </p:cNvPr>
          <p:cNvSpPr txBox="1"/>
          <p:nvPr/>
        </p:nvSpPr>
        <p:spPr>
          <a:xfrm>
            <a:off x="345440" y="853440"/>
            <a:ext cx="8464433" cy="2154436"/>
          </a:xfrm>
          <a:prstGeom prst="rect">
            <a:avLst/>
          </a:prstGeom>
          <a:noFill/>
        </p:spPr>
        <p:txBody>
          <a:bodyPr wrap="none" rtlCol="0">
            <a:spAutoFit/>
          </a:bodyPr>
          <a:lstStyle/>
          <a:p>
            <a:r>
              <a:rPr lang="en-US" sz="1600" dirty="0">
                <a:latin typeface="+mn-lt"/>
              </a:rPr>
              <a:t>IPv6 Multicast Solicitation Address of a host is obtained from the all nodes multicast address- ff02::1</a:t>
            </a:r>
          </a:p>
          <a:p>
            <a:endParaRPr lang="en-US" sz="1600" dirty="0"/>
          </a:p>
          <a:p>
            <a:pPr lvl="1"/>
            <a:r>
              <a:rPr lang="en-US" dirty="0">
                <a:latin typeface="+mn-lt"/>
              </a:rPr>
              <a:t>ff02::1:ff</a:t>
            </a:r>
            <a:r>
              <a:rPr lang="en-US" dirty="0">
                <a:solidFill>
                  <a:srgbClr val="C00000"/>
                </a:solidFill>
                <a:latin typeface="+mn-lt"/>
              </a:rPr>
              <a:t>xx:xxxx </a:t>
            </a:r>
          </a:p>
          <a:p>
            <a:endParaRPr lang="en-US" dirty="0">
              <a:solidFill>
                <a:srgbClr val="C00000"/>
              </a:solidFill>
              <a:latin typeface="+mn-lt"/>
            </a:endParaRPr>
          </a:p>
          <a:p>
            <a:r>
              <a:rPr lang="en-US" sz="1600" dirty="0">
                <a:latin typeface="+mn-lt"/>
              </a:rPr>
              <a:t>where “ff” denotes address solicitation multicast </a:t>
            </a:r>
          </a:p>
          <a:p>
            <a:r>
              <a:rPr lang="en-US" sz="1600" dirty="0">
                <a:latin typeface="+mn-lt"/>
              </a:rPr>
              <a:t>and the </a:t>
            </a:r>
            <a:r>
              <a:rPr lang="en-US" sz="1600" dirty="0">
                <a:solidFill>
                  <a:srgbClr val="C00000"/>
                </a:solidFill>
                <a:latin typeface="+mn-lt"/>
              </a:rPr>
              <a:t>3 bytes </a:t>
            </a:r>
            <a:r>
              <a:rPr lang="en-US" sz="1600" dirty="0">
                <a:latin typeface="+mn-lt"/>
              </a:rPr>
              <a:t>of </a:t>
            </a:r>
            <a:r>
              <a:rPr lang="en-US" sz="1600" dirty="0">
                <a:solidFill>
                  <a:srgbClr val="C00000"/>
                </a:solidFill>
                <a:latin typeface="+mn-lt"/>
              </a:rPr>
              <a:t>xx</a:t>
            </a:r>
            <a:r>
              <a:rPr lang="en-US" sz="1600" dirty="0">
                <a:latin typeface="+mn-lt"/>
              </a:rPr>
              <a:t> are the last </a:t>
            </a:r>
            <a:r>
              <a:rPr lang="en-US" sz="1600" dirty="0">
                <a:solidFill>
                  <a:srgbClr val="C00000"/>
                </a:solidFill>
                <a:latin typeface="+mn-lt"/>
              </a:rPr>
              <a:t>3 bytes</a:t>
            </a:r>
            <a:r>
              <a:rPr lang="en-US" sz="1600" dirty="0">
                <a:latin typeface="+mn-lt"/>
              </a:rPr>
              <a:t> of the host address</a:t>
            </a:r>
          </a:p>
          <a:p>
            <a:endParaRPr lang="en-US" sz="1600" dirty="0">
              <a:latin typeface="+mn-lt"/>
            </a:endParaRPr>
          </a:p>
          <a:p>
            <a:pPr lvl="1"/>
            <a:r>
              <a:rPr lang="en-US" sz="1600" dirty="0">
                <a:latin typeface="+mn-lt"/>
              </a:rPr>
              <a:t>e.g.: </a:t>
            </a:r>
            <a:r>
              <a:rPr lang="en-US" dirty="0">
                <a:latin typeface="+mn-lt"/>
              </a:rPr>
              <a:t>ff02::1:ff</a:t>
            </a:r>
            <a:r>
              <a:rPr lang="en-US" dirty="0">
                <a:solidFill>
                  <a:srgbClr val="C00000"/>
                </a:solidFill>
                <a:latin typeface="+mn-lt"/>
              </a:rPr>
              <a:t>43:a6:f3 </a:t>
            </a:r>
            <a:r>
              <a:rPr lang="en-US" dirty="0">
                <a:latin typeface="+mn-lt"/>
              </a:rPr>
              <a:t>is the host </a:t>
            </a:r>
            <a:r>
              <a:rPr lang="en-US" dirty="0">
                <a:solidFill>
                  <a:srgbClr val="C00000"/>
                </a:solidFill>
                <a:latin typeface="+mn-lt"/>
              </a:rPr>
              <a:t>multicast address</a:t>
            </a:r>
          </a:p>
        </p:txBody>
      </p:sp>
      <p:sp>
        <p:nvSpPr>
          <p:cNvPr id="2" name="Title 1">
            <a:extLst>
              <a:ext uri="{FF2B5EF4-FFF2-40B4-BE49-F238E27FC236}">
                <a16:creationId xmlns:a16="http://schemas.microsoft.com/office/drawing/2014/main" id="{E1AF5FBF-4187-4F4F-BE44-4BDC39DEE70A}"/>
              </a:ext>
            </a:extLst>
          </p:cNvPr>
          <p:cNvSpPr>
            <a:spLocks noGrp="1"/>
          </p:cNvSpPr>
          <p:nvPr>
            <p:ph type="title"/>
          </p:nvPr>
        </p:nvSpPr>
        <p:spPr>
          <a:xfrm>
            <a:off x="533400" y="228600"/>
            <a:ext cx="8382000" cy="292608"/>
          </a:xfrm>
        </p:spPr>
        <p:txBody>
          <a:bodyPr/>
          <a:lstStyle/>
          <a:p>
            <a:r>
              <a:rPr lang="en-US" sz="2800" dirty="0"/>
              <a:t>Multicast IPv6 mapping to multicast Ethernet Address</a:t>
            </a:r>
          </a:p>
        </p:txBody>
      </p:sp>
      <p:sp>
        <p:nvSpPr>
          <p:cNvPr id="4" name="Slide Number Placeholder 3">
            <a:extLst>
              <a:ext uri="{FF2B5EF4-FFF2-40B4-BE49-F238E27FC236}">
                <a16:creationId xmlns:a16="http://schemas.microsoft.com/office/drawing/2014/main" id="{D7F85F01-7B76-BE4D-92B9-13BC87162459}"/>
              </a:ext>
            </a:extLst>
          </p:cNvPr>
          <p:cNvSpPr>
            <a:spLocks noGrp="1"/>
          </p:cNvSpPr>
          <p:nvPr>
            <p:ph type="sldNum" sz="quarter" idx="12"/>
          </p:nvPr>
        </p:nvSpPr>
        <p:spPr/>
        <p:txBody>
          <a:bodyPr/>
          <a:lstStyle/>
          <a:p>
            <a:pPr>
              <a:defRPr/>
            </a:pPr>
            <a:r>
              <a:rPr lang="en-US"/>
              <a:t>2-</a:t>
            </a:r>
            <a:fld id="{B3616EB6-F471-2047-976B-63D7811A01EC}" type="slidenum">
              <a:rPr lang="en-US" smtClean="0"/>
              <a:pPr>
                <a:defRPr/>
              </a:pPr>
              <a:t>84</a:t>
            </a:fld>
            <a:endParaRPr lang="en-US" sz="1200" dirty="0"/>
          </a:p>
        </p:txBody>
      </p:sp>
      <p:pic>
        <p:nvPicPr>
          <p:cNvPr id="5" name="Picture 4" descr="underline_base">
            <a:extLst>
              <a:ext uri="{FF2B5EF4-FFF2-40B4-BE49-F238E27FC236}">
                <a16:creationId xmlns:a16="http://schemas.microsoft.com/office/drawing/2014/main" id="{1EBD051A-2DEA-764E-B4B2-72D737418587}"/>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677" y="607423"/>
            <a:ext cx="7169075" cy="580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A51B2A80-043C-3C47-9445-E1CBB54287E0}"/>
              </a:ext>
            </a:extLst>
          </p:cNvPr>
          <p:cNvSpPr txBox="1"/>
          <p:nvPr/>
        </p:nvSpPr>
        <p:spPr>
          <a:xfrm>
            <a:off x="375920" y="3027680"/>
            <a:ext cx="5490862" cy="2215991"/>
          </a:xfrm>
          <a:prstGeom prst="rect">
            <a:avLst/>
          </a:prstGeom>
          <a:noFill/>
        </p:spPr>
        <p:txBody>
          <a:bodyPr wrap="none" rtlCol="0">
            <a:spAutoFit/>
          </a:bodyPr>
          <a:lstStyle/>
          <a:p>
            <a:r>
              <a:rPr lang="en-US" sz="1600" dirty="0">
                <a:latin typeface="+mn-lt"/>
              </a:rPr>
              <a:t>The MAC multicast address for this host is 6 octets with </a:t>
            </a:r>
          </a:p>
          <a:p>
            <a:endParaRPr lang="en-US" sz="1600" dirty="0">
              <a:latin typeface="+mn-lt"/>
            </a:endParaRPr>
          </a:p>
          <a:p>
            <a:pPr lvl="1"/>
            <a:r>
              <a:rPr lang="en-US" sz="1600" dirty="0">
                <a:latin typeface="+mn-lt"/>
              </a:rPr>
              <a:t>first 2 ALWAYS set to </a:t>
            </a:r>
            <a:r>
              <a:rPr lang="en-US" dirty="0">
                <a:solidFill>
                  <a:srgbClr val="C00000"/>
                </a:solidFill>
                <a:latin typeface="+mn-lt"/>
              </a:rPr>
              <a:t>33:33</a:t>
            </a:r>
          </a:p>
          <a:p>
            <a:endParaRPr lang="en-US" dirty="0">
              <a:solidFill>
                <a:srgbClr val="C00000"/>
              </a:solidFill>
              <a:latin typeface="+mn-lt"/>
            </a:endParaRPr>
          </a:p>
          <a:p>
            <a:r>
              <a:rPr lang="en-US" sz="1600" dirty="0">
                <a:latin typeface="+mn-lt"/>
              </a:rPr>
              <a:t>And last 4 octets are the last 4 bytes of the IP multicast address</a:t>
            </a:r>
          </a:p>
          <a:p>
            <a:pPr lvl="1"/>
            <a:r>
              <a:rPr lang="en-US" sz="1600" dirty="0">
                <a:latin typeface="+mn-lt"/>
              </a:rPr>
              <a:t>e.g., in multicast address above -  </a:t>
            </a:r>
            <a:r>
              <a:rPr lang="en-US" dirty="0">
                <a:latin typeface="+mn-lt"/>
              </a:rPr>
              <a:t>ff:43:a5:f3</a:t>
            </a:r>
          </a:p>
          <a:p>
            <a:endParaRPr lang="en-US" dirty="0">
              <a:latin typeface="+mn-lt"/>
            </a:endParaRPr>
          </a:p>
          <a:p>
            <a:r>
              <a:rPr lang="en-US" sz="1600" dirty="0">
                <a:latin typeface="+mn-lt"/>
              </a:rPr>
              <a:t>So multicast MAC address is: </a:t>
            </a:r>
            <a:r>
              <a:rPr lang="en-US" dirty="0">
                <a:solidFill>
                  <a:srgbClr val="C00000"/>
                </a:solidFill>
                <a:latin typeface="+mn-lt"/>
              </a:rPr>
              <a:t>33:33:ff:43:a5:f3</a:t>
            </a:r>
          </a:p>
        </p:txBody>
      </p:sp>
    </p:spTree>
    <p:extLst>
      <p:ext uri="{BB962C8B-B14F-4D97-AF65-F5344CB8AC3E}">
        <p14:creationId xmlns:p14="http://schemas.microsoft.com/office/powerpoint/2010/main" val="18060181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Content Placeholder 2"/>
          <p:cNvSpPr>
            <a:spLocks noGrp="1"/>
          </p:cNvSpPr>
          <p:nvPr>
            <p:ph idx="1"/>
          </p:nvPr>
        </p:nvSpPr>
        <p:spPr>
          <a:xfrm>
            <a:off x="628650" y="1159727"/>
            <a:ext cx="7886700" cy="4691005"/>
          </a:xfrm>
        </p:spPr>
        <p:txBody>
          <a:bodyPr/>
          <a:lstStyle/>
          <a:p>
            <a:r>
              <a:rPr lang="en-US" dirty="0">
                <a:ea typeface="ＭＳ Ｐゴシック" pitchFamily="34" charset="-128"/>
              </a:rPr>
              <a:t>Uses several ICMPv6 messages types:</a:t>
            </a:r>
          </a:p>
          <a:p>
            <a:pPr marL="985838" lvl="2" indent="-342900"/>
            <a:r>
              <a:rPr lang="en-US" sz="1800" dirty="0">
                <a:ea typeface="ＭＳ Ｐゴシック" pitchFamily="34" charset="-128"/>
              </a:rPr>
              <a:t>Neighbor Solicitation / Neighbor Advertisement</a:t>
            </a:r>
          </a:p>
          <a:p>
            <a:pPr marL="985838" lvl="2" indent="-342900"/>
            <a:r>
              <a:rPr lang="en-US" sz="1800" dirty="0">
                <a:ea typeface="ＭＳ Ｐゴシック" pitchFamily="34" charset="-128"/>
              </a:rPr>
              <a:t>Router Solicitation / Router Advertisement, </a:t>
            </a:r>
          </a:p>
          <a:p>
            <a:pPr marL="985838" lvl="2" indent="-342900"/>
            <a:r>
              <a:rPr lang="en-US" sz="1800" dirty="0">
                <a:ea typeface="ＭＳ Ｐゴシック" pitchFamily="34" charset="-128"/>
              </a:rPr>
              <a:t>Route Redirect</a:t>
            </a:r>
          </a:p>
          <a:p>
            <a:pPr marL="642938" lvl="2" indent="0">
              <a:buNone/>
            </a:pPr>
            <a:endParaRPr lang="en-US" dirty="0">
              <a:ea typeface="ＭＳ Ｐゴシック" pitchFamily="34" charset="-128"/>
            </a:endParaRPr>
          </a:p>
          <a:p>
            <a:r>
              <a:rPr lang="en-US" dirty="0">
                <a:ea typeface="ＭＳ Ｐゴシック" pitchFamily="34" charset="-128"/>
              </a:rPr>
              <a:t>Functions</a:t>
            </a:r>
            <a:r>
              <a:rPr lang="en-US" b="1" dirty="0">
                <a:ea typeface="ＭＳ Ｐゴシック" pitchFamily="34" charset="-128"/>
              </a:rPr>
              <a:t>:</a:t>
            </a:r>
          </a:p>
          <a:p>
            <a:pPr lvl="1"/>
            <a:r>
              <a:rPr lang="en-US" dirty="0">
                <a:ea typeface="ＭＳ Ｐゴシック" pitchFamily="34" charset="-128"/>
              </a:rPr>
              <a:t>Address resolution</a:t>
            </a:r>
          </a:p>
          <a:p>
            <a:pPr lvl="1"/>
            <a:r>
              <a:rPr lang="en-US" dirty="0">
                <a:ea typeface="ＭＳ Ｐゴシック" pitchFamily="34" charset="-128"/>
              </a:rPr>
              <a:t>Duplicate Address Detection (DAD)</a:t>
            </a:r>
          </a:p>
          <a:p>
            <a:pPr lvl="1"/>
            <a:r>
              <a:rPr lang="en-US" dirty="0">
                <a:ea typeface="ＭＳ Ｐゴシック" pitchFamily="34" charset="-128"/>
              </a:rPr>
              <a:t>Router/prefix/parameter  discovery</a:t>
            </a:r>
          </a:p>
          <a:p>
            <a:pPr lvl="1"/>
            <a:r>
              <a:rPr lang="en-US" dirty="0">
                <a:ea typeface="ＭＳ Ｐゴシック" pitchFamily="34" charset="-128"/>
              </a:rPr>
              <a:t>Address autoconfiguration – Link-Local</a:t>
            </a:r>
          </a:p>
          <a:p>
            <a:pPr lvl="1"/>
            <a:r>
              <a:rPr lang="en-US" dirty="0">
                <a:ea typeface="ＭＳ Ｐゴシック" pitchFamily="34" charset="-128"/>
              </a:rPr>
              <a:t>Next-hop determination</a:t>
            </a:r>
          </a:p>
          <a:p>
            <a:pPr lvl="1"/>
            <a:r>
              <a:rPr lang="en-US" dirty="0">
                <a:ea typeface="ＭＳ Ｐゴシック" pitchFamily="34" charset="-128"/>
              </a:rPr>
              <a:t>Neighbor unreachable detection</a:t>
            </a:r>
          </a:p>
          <a:p>
            <a:pPr lvl="1"/>
            <a:endParaRPr lang="en-US" sz="1500" dirty="0">
              <a:ea typeface="ＭＳ Ｐゴシック" pitchFamily="34" charset="-128"/>
            </a:endParaRPr>
          </a:p>
        </p:txBody>
      </p:sp>
      <p:sp>
        <p:nvSpPr>
          <p:cNvPr id="5" name="Rectangle 4">
            <a:extLst>
              <a:ext uri="{FF2B5EF4-FFF2-40B4-BE49-F238E27FC236}">
                <a16:creationId xmlns:a16="http://schemas.microsoft.com/office/drawing/2014/main" id="{06F28088-92B9-2243-8325-DFF0B136321A}"/>
              </a:ext>
            </a:extLst>
          </p:cNvPr>
          <p:cNvSpPr/>
          <p:nvPr/>
        </p:nvSpPr>
        <p:spPr>
          <a:xfrm>
            <a:off x="1661492" y="1574239"/>
            <a:ext cx="5374927" cy="354922"/>
          </a:xfrm>
          <a:prstGeom prst="rect">
            <a:avLst/>
          </a:prstGeom>
          <a:no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14" name="Title 1"/>
          <p:cNvSpPr>
            <a:spLocks noGrp="1"/>
          </p:cNvSpPr>
          <p:nvPr>
            <p:ph type="title"/>
          </p:nvPr>
        </p:nvSpPr>
        <p:spPr>
          <a:xfrm>
            <a:off x="533400" y="228600"/>
            <a:ext cx="7772400" cy="563137"/>
          </a:xfrm>
        </p:spPr>
        <p:txBody>
          <a:bodyPr/>
          <a:lstStyle/>
          <a:p>
            <a:r>
              <a:rPr lang="en-US" sz="4000" dirty="0">
                <a:ea typeface="ＭＳ Ｐゴシック" pitchFamily="34" charset="-128"/>
              </a:rPr>
              <a:t>Neighbor Discovery Protocol</a:t>
            </a:r>
          </a:p>
        </p:txBody>
      </p:sp>
      <p:sp>
        <p:nvSpPr>
          <p:cNvPr id="2" name="Slide Number Placeholder 1">
            <a:extLst>
              <a:ext uri="{FF2B5EF4-FFF2-40B4-BE49-F238E27FC236}">
                <a16:creationId xmlns:a16="http://schemas.microsoft.com/office/drawing/2014/main" id="{46CB4FA0-700A-E34F-AE4F-3438F83DA635}"/>
              </a:ext>
            </a:extLst>
          </p:cNvPr>
          <p:cNvSpPr>
            <a:spLocks noGrp="1"/>
          </p:cNvSpPr>
          <p:nvPr>
            <p:ph type="sldNum" sz="quarter" idx="12"/>
          </p:nvPr>
        </p:nvSpPr>
        <p:spPr/>
        <p:txBody>
          <a:bodyPr/>
          <a:lstStyle/>
          <a:p>
            <a:fld id="{6DDFBD2C-A080-5A4B-B075-F8D248F9258F}" type="slidenum">
              <a:rPr lang="en-US" smtClean="0"/>
              <a:t>85</a:t>
            </a:fld>
            <a:endParaRPr lang="en-US"/>
          </a:p>
        </p:txBody>
      </p:sp>
      <p:pic>
        <p:nvPicPr>
          <p:cNvPr id="8" name="Picture 7" descr="underline_base">
            <a:extLst>
              <a:ext uri="{FF2B5EF4-FFF2-40B4-BE49-F238E27FC236}">
                <a16:creationId xmlns:a16="http://schemas.microsoft.com/office/drawing/2014/main" id="{6E606B7E-0680-5B4E-8042-463094B94BD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112" y="798171"/>
            <a:ext cx="6284039" cy="457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2382A695-4F85-304F-A3FC-B75545516E06}"/>
              </a:ext>
            </a:extLst>
          </p:cNvPr>
          <p:cNvSpPr/>
          <p:nvPr/>
        </p:nvSpPr>
        <p:spPr>
          <a:xfrm>
            <a:off x="1356692" y="3388170"/>
            <a:ext cx="5200225" cy="815839"/>
          </a:xfrm>
          <a:prstGeom prst="rect">
            <a:avLst/>
          </a:prstGeom>
          <a:no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4499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D2192-AB44-284F-937B-4A67D4D9BEC6}"/>
              </a:ext>
            </a:extLst>
          </p:cNvPr>
          <p:cNvSpPr>
            <a:spLocks noGrp="1"/>
          </p:cNvSpPr>
          <p:nvPr>
            <p:ph type="title"/>
          </p:nvPr>
        </p:nvSpPr>
        <p:spPr>
          <a:xfrm>
            <a:off x="533400" y="228600"/>
            <a:ext cx="7772400" cy="641195"/>
          </a:xfrm>
        </p:spPr>
        <p:txBody>
          <a:bodyPr/>
          <a:lstStyle/>
          <a:p>
            <a:r>
              <a:rPr lang="en-US" sz="3600" dirty="0"/>
              <a:t>Neighbor Discovery Protocol (NDP)</a:t>
            </a:r>
          </a:p>
        </p:txBody>
      </p:sp>
      <p:sp>
        <p:nvSpPr>
          <p:cNvPr id="3" name="Content Placeholder 2">
            <a:extLst>
              <a:ext uri="{FF2B5EF4-FFF2-40B4-BE49-F238E27FC236}">
                <a16:creationId xmlns:a16="http://schemas.microsoft.com/office/drawing/2014/main" id="{ECAE720D-B3B2-B246-8AEA-90E5C844202C}"/>
              </a:ext>
            </a:extLst>
          </p:cNvPr>
          <p:cNvSpPr>
            <a:spLocks noGrp="1"/>
          </p:cNvSpPr>
          <p:nvPr>
            <p:ph idx="1"/>
          </p:nvPr>
        </p:nvSpPr>
        <p:spPr>
          <a:xfrm>
            <a:off x="628650" y="1204332"/>
            <a:ext cx="8348297" cy="3750383"/>
          </a:xfrm>
        </p:spPr>
        <p:txBody>
          <a:bodyPr>
            <a:normAutofit fontScale="85000" lnSpcReduction="10000"/>
          </a:bodyPr>
          <a:lstStyle/>
          <a:p>
            <a:r>
              <a:rPr lang="en-US" dirty="0"/>
              <a:t>In IPv6, the Neighbor Discovery Protocol (NDP) replaces ARP</a:t>
            </a:r>
          </a:p>
          <a:p>
            <a:pPr lvl="1"/>
            <a:r>
              <a:rPr lang="en-US" dirty="0">
                <a:solidFill>
                  <a:srgbClr val="C00000"/>
                </a:solidFill>
              </a:rPr>
              <a:t>No broadcast: </a:t>
            </a:r>
            <a:r>
              <a:rPr lang="en-US" dirty="0"/>
              <a:t>NDP messages are sent as multicast or unicast</a:t>
            </a:r>
          </a:p>
          <a:p>
            <a:pPr lvl="1"/>
            <a:r>
              <a:rPr lang="en-US" dirty="0">
                <a:solidFill>
                  <a:srgbClr val="C00000"/>
                </a:solidFill>
              </a:rPr>
              <a:t>No separate protocol: </a:t>
            </a:r>
            <a:r>
              <a:rPr lang="en-US" dirty="0"/>
              <a:t>NDP messages are sent as ICMP messages</a:t>
            </a:r>
          </a:p>
          <a:p>
            <a:pPr lvl="1"/>
            <a:r>
              <a:rPr lang="en-US" dirty="0">
                <a:solidFill>
                  <a:srgbClr val="C00000"/>
                </a:solidFill>
              </a:rPr>
              <a:t>Enhanced functions</a:t>
            </a:r>
            <a:r>
              <a:rPr lang="en-US" dirty="0"/>
              <a:t>: Detection of duplicate addresses when assigning IP address – sends Neighbor Solicitation msg</a:t>
            </a:r>
          </a:p>
          <a:p>
            <a:pPr lvl="1"/>
            <a:endParaRPr lang="en-US" dirty="0"/>
          </a:p>
          <a:p>
            <a:r>
              <a:rPr lang="en-US" dirty="0"/>
              <a:t>Each node has a neighbor cache that stores (IPv6, MAC) address mappings</a:t>
            </a:r>
          </a:p>
          <a:p>
            <a:endParaRPr lang="en-US" dirty="0"/>
          </a:p>
          <a:p>
            <a:r>
              <a:rPr lang="en-US" dirty="0"/>
              <a:t>Two messages</a:t>
            </a:r>
          </a:p>
          <a:p>
            <a:pPr lvl="1"/>
            <a:r>
              <a:rPr lang="en-US" dirty="0"/>
              <a:t>ICMP  Neighbor Solicitation</a:t>
            </a:r>
          </a:p>
          <a:p>
            <a:pPr lvl="1"/>
            <a:r>
              <a:rPr lang="en-US" dirty="0"/>
              <a:t>ICMP Neighbor Advertisement</a:t>
            </a:r>
          </a:p>
        </p:txBody>
      </p:sp>
      <p:sp>
        <p:nvSpPr>
          <p:cNvPr id="5" name="Slide Number Placeholder 4">
            <a:extLst>
              <a:ext uri="{FF2B5EF4-FFF2-40B4-BE49-F238E27FC236}">
                <a16:creationId xmlns:a16="http://schemas.microsoft.com/office/drawing/2014/main" id="{4439BC4A-F10A-584E-92AC-C190F68BC653}"/>
              </a:ext>
            </a:extLst>
          </p:cNvPr>
          <p:cNvSpPr>
            <a:spLocks noGrp="1"/>
          </p:cNvSpPr>
          <p:nvPr>
            <p:ph type="sldNum" sz="quarter" idx="12"/>
          </p:nvPr>
        </p:nvSpPr>
        <p:spPr/>
        <p:txBody>
          <a:bodyPr/>
          <a:lstStyle/>
          <a:p>
            <a:fld id="{6DDFBD2C-A080-5A4B-B075-F8D248F9258F}" type="slidenum">
              <a:rPr lang="en-US" smtClean="0"/>
              <a:t>86</a:t>
            </a:fld>
            <a:endParaRPr lang="en-US"/>
          </a:p>
        </p:txBody>
      </p:sp>
      <p:pic>
        <p:nvPicPr>
          <p:cNvPr id="6" name="Picture 5" descr="underline_base">
            <a:extLst>
              <a:ext uri="{FF2B5EF4-FFF2-40B4-BE49-F238E27FC236}">
                <a16:creationId xmlns:a16="http://schemas.microsoft.com/office/drawing/2014/main" id="{C773AF13-F3C8-F046-A38D-B8C46A8C4AD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414" y="920834"/>
            <a:ext cx="6963335" cy="1063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12823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A392A71D-998A-DC4D-B93D-7994855B2974}"/>
              </a:ext>
            </a:extLst>
          </p:cNvPr>
          <p:cNvSpPr>
            <a:spLocks noGrp="1" noChangeArrowheads="1"/>
          </p:cNvSpPr>
          <p:nvPr>
            <p:ph type="title"/>
          </p:nvPr>
        </p:nvSpPr>
        <p:spPr>
          <a:xfrm>
            <a:off x="533400" y="228600"/>
            <a:ext cx="7772400" cy="763859"/>
          </a:xfrm>
        </p:spPr>
        <p:txBody>
          <a:bodyPr/>
          <a:lstStyle/>
          <a:p>
            <a:r>
              <a:rPr lang="en-US" altLang="en-US" dirty="0">
                <a:ea typeface="ＭＳ Ｐゴシック" panose="020B0600070205080204" pitchFamily="34" charset="-128"/>
              </a:rPr>
              <a:t>Node Solicitation packet format</a:t>
            </a:r>
          </a:p>
        </p:txBody>
      </p:sp>
      <p:sp>
        <p:nvSpPr>
          <p:cNvPr id="21507" name="Rectangle 6">
            <a:extLst>
              <a:ext uri="{FF2B5EF4-FFF2-40B4-BE49-F238E27FC236}">
                <a16:creationId xmlns:a16="http://schemas.microsoft.com/office/drawing/2014/main" id="{EEBACFA9-05C5-DC4C-81C4-3FFE9011EAA0}"/>
              </a:ext>
            </a:extLst>
          </p:cNvPr>
          <p:cNvSpPr>
            <a:spLocks noChangeArrowheads="1"/>
          </p:cNvSpPr>
          <p:nvPr/>
        </p:nvSpPr>
        <p:spPr bwMode="auto">
          <a:xfrm>
            <a:off x="1143000" y="2848685"/>
            <a:ext cx="138554" cy="346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5" tIns="34288" rIns="68575" bIns="34288" anchor="ctr">
            <a:spAutoFit/>
          </a:bodyPr>
          <a:lstStyle>
            <a:lvl1pPr>
              <a:defRPr sz="2400">
                <a:solidFill>
                  <a:srgbClr val="000000"/>
                </a:solidFill>
                <a:latin typeface="Times" pitchFamily="2" charset="0"/>
                <a:ea typeface="ＭＳ Ｐゴシック" panose="020B0600070205080204" pitchFamily="34" charset="-128"/>
              </a:defRPr>
            </a:lvl1pPr>
            <a:lvl2pPr marL="742950" indent="-285750">
              <a:defRPr sz="2400">
                <a:solidFill>
                  <a:srgbClr val="000000"/>
                </a:solidFill>
                <a:latin typeface="Times" pitchFamily="2" charset="0"/>
                <a:ea typeface="ＭＳ Ｐゴシック" panose="020B0600070205080204" pitchFamily="34" charset="-128"/>
              </a:defRPr>
            </a:lvl2pPr>
            <a:lvl3pPr marL="1143000" indent="-228600">
              <a:defRPr sz="2400">
                <a:solidFill>
                  <a:srgbClr val="000000"/>
                </a:solidFill>
                <a:latin typeface="Times" pitchFamily="2" charset="0"/>
                <a:ea typeface="ＭＳ Ｐゴシック" panose="020B0600070205080204" pitchFamily="34" charset="-128"/>
              </a:defRPr>
            </a:lvl3pPr>
            <a:lvl4pPr marL="1600200" indent="-228600">
              <a:defRPr sz="2400">
                <a:solidFill>
                  <a:srgbClr val="000000"/>
                </a:solidFill>
                <a:latin typeface="Times" pitchFamily="2" charset="0"/>
                <a:ea typeface="ＭＳ Ｐゴシック" panose="020B0600070205080204" pitchFamily="34" charset="-128"/>
              </a:defRPr>
            </a:lvl4pPr>
            <a:lvl5pPr marL="2057400" indent="-228600">
              <a:defRPr sz="2400">
                <a:solidFill>
                  <a:srgbClr val="000000"/>
                </a:solidFill>
                <a:latin typeface="Times" pitchFamily="2" charset="0"/>
                <a:ea typeface="ＭＳ Ｐゴシック" panose="020B0600070205080204" pitchFamily="34" charset="-128"/>
              </a:defRPr>
            </a:lvl5pPr>
            <a:lvl6pPr marL="25146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6pPr>
            <a:lvl7pPr marL="29718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7pPr>
            <a:lvl8pPr marL="34290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8pPr>
            <a:lvl9pPr marL="38862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9pPr>
          </a:lstStyle>
          <a:p>
            <a:endParaRPr lang="en-US" altLang="en-US" sz="1800"/>
          </a:p>
        </p:txBody>
      </p:sp>
      <p:graphicFrame>
        <p:nvGraphicFramePr>
          <p:cNvPr id="21508" name="Object 5">
            <a:extLst>
              <a:ext uri="{FF2B5EF4-FFF2-40B4-BE49-F238E27FC236}">
                <a16:creationId xmlns:a16="http://schemas.microsoft.com/office/drawing/2014/main" id="{B3213D92-4E2E-D64B-ACE4-F8BD77B5C53F}"/>
              </a:ext>
            </a:extLst>
          </p:cNvPr>
          <p:cNvGraphicFramePr>
            <a:graphicFrameLocks noChangeAspect="1"/>
          </p:cNvGraphicFramePr>
          <p:nvPr/>
        </p:nvGraphicFramePr>
        <p:xfrm>
          <a:off x="173186" y="1919998"/>
          <a:ext cx="6515100" cy="1135856"/>
        </p:xfrm>
        <a:graphic>
          <a:graphicData uri="http://schemas.openxmlformats.org/presentationml/2006/ole">
            <mc:AlternateContent xmlns:mc="http://schemas.openxmlformats.org/markup-compatibility/2006">
              <mc:Choice xmlns:v="urn:schemas-microsoft-com:vml" Requires="v">
                <p:oleObj spid="_x0000_s146533" name="Visio" r:id="rId4" imgW="10323070" imgH="1800090" progId="Visio.Drawing.11">
                  <p:embed/>
                </p:oleObj>
              </mc:Choice>
              <mc:Fallback>
                <p:oleObj name="Visio" r:id="rId4" imgW="10323070" imgH="1800090" progId="Visio.Drawing.11">
                  <p:embed/>
                  <p:pic>
                    <p:nvPicPr>
                      <p:cNvPr id="21508" name="Object 5">
                        <a:extLst>
                          <a:ext uri="{FF2B5EF4-FFF2-40B4-BE49-F238E27FC236}">
                            <a16:creationId xmlns:a16="http://schemas.microsoft.com/office/drawing/2014/main" id="{B3213D92-4E2E-D64B-ACE4-F8BD77B5C53F}"/>
                          </a:ext>
                        </a:extLst>
                      </p:cNvPr>
                      <p:cNvPicPr>
                        <a:picLocks noChangeAspect="1" noChangeArrowheads="1"/>
                      </p:cNvPicPr>
                      <p:nvPr/>
                    </p:nvPicPr>
                    <p:blipFill>
                      <a:blip r:embed="rId5"/>
                      <a:srcRect/>
                      <a:stretch>
                        <a:fillRect/>
                      </a:stretch>
                    </p:blipFill>
                    <p:spPr bwMode="auto">
                      <a:xfrm>
                        <a:off x="173186" y="1919998"/>
                        <a:ext cx="6515100" cy="1135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09" name="Rectangle 8">
            <a:extLst>
              <a:ext uri="{FF2B5EF4-FFF2-40B4-BE49-F238E27FC236}">
                <a16:creationId xmlns:a16="http://schemas.microsoft.com/office/drawing/2014/main" id="{751A422B-D39F-C24B-AA78-436E86CD1856}"/>
              </a:ext>
            </a:extLst>
          </p:cNvPr>
          <p:cNvSpPr>
            <a:spLocks noChangeArrowheads="1"/>
          </p:cNvSpPr>
          <p:nvPr/>
        </p:nvSpPr>
        <p:spPr bwMode="auto">
          <a:xfrm>
            <a:off x="1143000" y="2487926"/>
            <a:ext cx="138554" cy="346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5" tIns="34288" rIns="68575" bIns="34288" anchor="ctr">
            <a:spAutoFit/>
          </a:bodyPr>
          <a:lstStyle>
            <a:lvl1pPr>
              <a:defRPr sz="2400">
                <a:solidFill>
                  <a:srgbClr val="000000"/>
                </a:solidFill>
                <a:latin typeface="Times" pitchFamily="2" charset="0"/>
                <a:ea typeface="ＭＳ Ｐゴシック" panose="020B0600070205080204" pitchFamily="34" charset="-128"/>
              </a:defRPr>
            </a:lvl1pPr>
            <a:lvl2pPr marL="742950" indent="-285750">
              <a:defRPr sz="2400">
                <a:solidFill>
                  <a:srgbClr val="000000"/>
                </a:solidFill>
                <a:latin typeface="Times" pitchFamily="2" charset="0"/>
                <a:ea typeface="ＭＳ Ｐゴシック" panose="020B0600070205080204" pitchFamily="34" charset="-128"/>
              </a:defRPr>
            </a:lvl2pPr>
            <a:lvl3pPr marL="1143000" indent="-228600">
              <a:defRPr sz="2400">
                <a:solidFill>
                  <a:srgbClr val="000000"/>
                </a:solidFill>
                <a:latin typeface="Times" pitchFamily="2" charset="0"/>
                <a:ea typeface="ＭＳ Ｐゴシック" panose="020B0600070205080204" pitchFamily="34" charset="-128"/>
              </a:defRPr>
            </a:lvl3pPr>
            <a:lvl4pPr marL="1600200" indent="-228600">
              <a:defRPr sz="2400">
                <a:solidFill>
                  <a:srgbClr val="000000"/>
                </a:solidFill>
                <a:latin typeface="Times" pitchFamily="2" charset="0"/>
                <a:ea typeface="ＭＳ Ｐゴシック" panose="020B0600070205080204" pitchFamily="34" charset="-128"/>
              </a:defRPr>
            </a:lvl4pPr>
            <a:lvl5pPr marL="2057400" indent="-228600">
              <a:defRPr sz="2400">
                <a:solidFill>
                  <a:srgbClr val="000000"/>
                </a:solidFill>
                <a:latin typeface="Times" pitchFamily="2" charset="0"/>
                <a:ea typeface="ＭＳ Ｐゴシック" panose="020B0600070205080204" pitchFamily="34" charset="-128"/>
              </a:defRPr>
            </a:lvl5pPr>
            <a:lvl6pPr marL="25146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6pPr>
            <a:lvl7pPr marL="29718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7pPr>
            <a:lvl8pPr marL="34290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8pPr>
            <a:lvl9pPr marL="38862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9pPr>
          </a:lstStyle>
          <a:p>
            <a:endParaRPr lang="en-US" altLang="en-US" sz="1800"/>
          </a:p>
        </p:txBody>
      </p:sp>
      <p:graphicFrame>
        <p:nvGraphicFramePr>
          <p:cNvPr id="21510" name="Object 7">
            <a:extLst>
              <a:ext uri="{FF2B5EF4-FFF2-40B4-BE49-F238E27FC236}">
                <a16:creationId xmlns:a16="http://schemas.microsoft.com/office/drawing/2014/main" id="{41DCC951-D167-AB4D-A6BD-C75FD87BF211}"/>
              </a:ext>
            </a:extLst>
          </p:cNvPr>
          <p:cNvGraphicFramePr>
            <a:graphicFrameLocks noChangeAspect="1"/>
          </p:cNvGraphicFramePr>
          <p:nvPr/>
        </p:nvGraphicFramePr>
        <p:xfrm>
          <a:off x="2732049" y="3040471"/>
          <a:ext cx="6058133" cy="2757164"/>
        </p:xfrm>
        <a:graphic>
          <a:graphicData uri="http://schemas.openxmlformats.org/presentationml/2006/ole">
            <mc:AlternateContent xmlns:mc="http://schemas.openxmlformats.org/markup-compatibility/2006">
              <mc:Choice xmlns:v="urn:schemas-microsoft-com:vml" Requires="v">
                <p:oleObj spid="_x0000_s146534" name="Visio" r:id="rId6" imgW="7711462" imgH="3663900" progId="Visio.Drawing.11">
                  <p:embed/>
                </p:oleObj>
              </mc:Choice>
              <mc:Fallback>
                <p:oleObj name="Visio" r:id="rId6" imgW="7711462" imgH="3663900" progId="Visio.Drawing.11">
                  <p:embed/>
                  <p:pic>
                    <p:nvPicPr>
                      <p:cNvPr id="21510" name="Object 7">
                        <a:extLst>
                          <a:ext uri="{FF2B5EF4-FFF2-40B4-BE49-F238E27FC236}">
                            <a16:creationId xmlns:a16="http://schemas.microsoft.com/office/drawing/2014/main" id="{41DCC951-D167-AB4D-A6BD-C75FD87BF211}"/>
                          </a:ext>
                        </a:extLst>
                      </p:cNvPr>
                      <p:cNvPicPr>
                        <a:picLocks noChangeAspect="1" noChangeArrowheads="1"/>
                      </p:cNvPicPr>
                      <p:nvPr/>
                    </p:nvPicPr>
                    <p:blipFill>
                      <a:blip r:embed="rId7"/>
                      <a:srcRect/>
                      <a:stretch>
                        <a:fillRect/>
                      </a:stretch>
                    </p:blipFill>
                    <p:spPr bwMode="auto">
                      <a:xfrm>
                        <a:off x="2732049" y="3040471"/>
                        <a:ext cx="6058133" cy="2757164"/>
                      </a:xfrm>
                      <a:prstGeom prst="rect">
                        <a:avLst/>
                      </a:prstGeom>
                      <a:noFill/>
                      <a:ln>
                        <a:noFill/>
                      </a:ln>
                    </p:spPr>
                  </p:pic>
                </p:oleObj>
              </mc:Fallback>
            </mc:AlternateContent>
          </a:graphicData>
        </a:graphic>
      </p:graphicFrame>
      <p:sp>
        <p:nvSpPr>
          <p:cNvPr id="21511" name="Line 10">
            <a:extLst>
              <a:ext uri="{FF2B5EF4-FFF2-40B4-BE49-F238E27FC236}">
                <a16:creationId xmlns:a16="http://schemas.microsoft.com/office/drawing/2014/main" id="{4FFF5E68-54DF-174A-8614-52F0EF5EA9B5}"/>
              </a:ext>
            </a:extLst>
          </p:cNvPr>
          <p:cNvSpPr>
            <a:spLocks noChangeShapeType="1"/>
          </p:cNvSpPr>
          <p:nvPr/>
        </p:nvSpPr>
        <p:spPr bwMode="auto">
          <a:xfrm flipV="1">
            <a:off x="3401122" y="2627988"/>
            <a:ext cx="260404" cy="472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75" tIns="34288" rIns="68575" bIns="34288"/>
          <a:lstStyle/>
          <a:p>
            <a:endParaRPr lang="en-US"/>
          </a:p>
        </p:txBody>
      </p:sp>
      <p:sp>
        <p:nvSpPr>
          <p:cNvPr id="21512" name="Line 11">
            <a:extLst>
              <a:ext uri="{FF2B5EF4-FFF2-40B4-BE49-F238E27FC236}">
                <a16:creationId xmlns:a16="http://schemas.microsoft.com/office/drawing/2014/main" id="{2F69209D-DAE0-C749-9790-43A8B55903A8}"/>
              </a:ext>
            </a:extLst>
          </p:cNvPr>
          <p:cNvSpPr>
            <a:spLocks noChangeShapeType="1"/>
          </p:cNvSpPr>
          <p:nvPr/>
        </p:nvSpPr>
        <p:spPr bwMode="auto">
          <a:xfrm>
            <a:off x="5296002" y="2601984"/>
            <a:ext cx="3173821" cy="4384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75" tIns="34288" rIns="68575" bIns="34288"/>
          <a:lstStyle/>
          <a:p>
            <a:endParaRPr lang="en-US"/>
          </a:p>
        </p:txBody>
      </p:sp>
      <p:sp>
        <p:nvSpPr>
          <p:cNvPr id="3" name="Slide Number Placeholder 2">
            <a:extLst>
              <a:ext uri="{FF2B5EF4-FFF2-40B4-BE49-F238E27FC236}">
                <a16:creationId xmlns:a16="http://schemas.microsoft.com/office/drawing/2014/main" id="{19FD1E3A-EB6D-7045-92F2-864E48400D0F}"/>
              </a:ext>
            </a:extLst>
          </p:cNvPr>
          <p:cNvSpPr>
            <a:spLocks noGrp="1"/>
          </p:cNvSpPr>
          <p:nvPr>
            <p:ph type="sldNum" sz="quarter" idx="12"/>
          </p:nvPr>
        </p:nvSpPr>
        <p:spPr/>
        <p:txBody>
          <a:bodyPr/>
          <a:lstStyle/>
          <a:p>
            <a:fld id="{6DDFBD2C-A080-5A4B-B075-F8D248F9258F}" type="slidenum">
              <a:rPr lang="en-US" smtClean="0"/>
              <a:t>87</a:t>
            </a:fld>
            <a:endParaRPr lang="en-US"/>
          </a:p>
        </p:txBody>
      </p:sp>
      <p:sp>
        <p:nvSpPr>
          <p:cNvPr id="2" name="TextBox 1"/>
          <p:cNvSpPr txBox="1"/>
          <p:nvPr/>
        </p:nvSpPr>
        <p:spPr>
          <a:xfrm>
            <a:off x="284309" y="3225502"/>
            <a:ext cx="2409986" cy="3554819"/>
          </a:xfrm>
          <a:prstGeom prst="rect">
            <a:avLst/>
          </a:prstGeom>
          <a:noFill/>
        </p:spPr>
        <p:txBody>
          <a:bodyPr wrap="square" rtlCol="0">
            <a:spAutoFit/>
          </a:bodyPr>
          <a:lstStyle/>
          <a:p>
            <a:pPr marL="214313" indent="-214313">
              <a:buFont typeface="Arial" panose="020B0604020202020204" pitchFamily="34" charset="0"/>
              <a:buChar char="•"/>
            </a:pPr>
            <a:r>
              <a:rPr lang="en-US" sz="1500" dirty="0"/>
              <a:t>Target address is the IPv6 address to be resolved (Global unicast, or Link-Local or Unique Local Unicast)</a:t>
            </a:r>
          </a:p>
          <a:p>
            <a:pPr marL="214313" indent="-214313">
              <a:buFont typeface="Arial" panose="020B0604020202020204" pitchFamily="34" charset="0"/>
              <a:buChar char="•"/>
            </a:pPr>
            <a:endParaRPr lang="en-US" sz="1500" dirty="0"/>
          </a:p>
          <a:p>
            <a:pPr marL="214313" indent="-214313">
              <a:buFont typeface="Arial" panose="020B0604020202020204" pitchFamily="34" charset="0"/>
              <a:buChar char="•"/>
            </a:pPr>
            <a:r>
              <a:rPr lang="en-US" sz="1500" dirty="0"/>
              <a:t>Option is used unless source IPv6 address is “::” i.e., null (never “null” for NDP)</a:t>
            </a:r>
            <a:br>
              <a:rPr lang="en-US" sz="1500" dirty="0"/>
            </a:br>
            <a:r>
              <a:rPr lang="en-US" sz="1200" dirty="0">
                <a:solidFill>
                  <a:srgbClr val="C00000"/>
                </a:solidFill>
              </a:rPr>
              <a:t>It contains the MAC address of the sender of the solicitation. The address is used for the reply to the solicitation</a:t>
            </a:r>
          </a:p>
        </p:txBody>
      </p:sp>
      <p:pic>
        <p:nvPicPr>
          <p:cNvPr id="11" name="Picture 10" descr="underline_base">
            <a:extLst>
              <a:ext uri="{FF2B5EF4-FFF2-40B4-BE49-F238E27FC236}">
                <a16:creationId xmlns:a16="http://schemas.microsoft.com/office/drawing/2014/main" id="{D2D254AD-C8A8-F84A-8336-066D8260321E}"/>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7413" y="920834"/>
            <a:ext cx="6963335" cy="1063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5" name="Straight Arrow Connector 4">
            <a:extLst>
              <a:ext uri="{FF2B5EF4-FFF2-40B4-BE49-F238E27FC236}">
                <a16:creationId xmlns:a16="http://schemas.microsoft.com/office/drawing/2014/main" id="{21691325-B420-3F44-8B12-5D679FF75FDA}"/>
              </a:ext>
            </a:extLst>
          </p:cNvPr>
          <p:cNvCxnSpPr/>
          <p:nvPr/>
        </p:nvCxnSpPr>
        <p:spPr bwMode="auto">
          <a:xfrm>
            <a:off x="2590800" y="5110480"/>
            <a:ext cx="243840" cy="31496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 name="Straight Arrow Connector 6">
            <a:extLst>
              <a:ext uri="{FF2B5EF4-FFF2-40B4-BE49-F238E27FC236}">
                <a16:creationId xmlns:a16="http://schemas.microsoft.com/office/drawing/2014/main" id="{D4EBBAF2-5B5B-9C4D-9FBF-F2214A8557DB}"/>
              </a:ext>
            </a:extLst>
          </p:cNvPr>
          <p:cNvCxnSpPr/>
          <p:nvPr/>
        </p:nvCxnSpPr>
        <p:spPr bwMode="auto">
          <a:xfrm>
            <a:off x="2621280" y="3677920"/>
            <a:ext cx="1087120" cy="5080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8603739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A392A71D-998A-DC4D-B93D-7994855B2974}"/>
              </a:ext>
            </a:extLst>
          </p:cNvPr>
          <p:cNvSpPr>
            <a:spLocks noGrp="1" noChangeArrowheads="1"/>
          </p:cNvSpPr>
          <p:nvPr>
            <p:ph type="title"/>
          </p:nvPr>
        </p:nvSpPr>
        <p:spPr>
          <a:xfrm>
            <a:off x="533400" y="228600"/>
            <a:ext cx="7772400" cy="752707"/>
          </a:xfrm>
        </p:spPr>
        <p:txBody>
          <a:bodyPr/>
          <a:lstStyle/>
          <a:p>
            <a:r>
              <a:rPr lang="en-US" altLang="en-US" sz="3600" dirty="0">
                <a:ea typeface="ＭＳ Ｐゴシック" panose="020B0600070205080204" pitchFamily="34" charset="-128"/>
              </a:rPr>
              <a:t>Node Advertisement packet format</a:t>
            </a:r>
          </a:p>
        </p:txBody>
      </p:sp>
      <p:sp>
        <p:nvSpPr>
          <p:cNvPr id="21507" name="Rectangle 6">
            <a:extLst>
              <a:ext uri="{FF2B5EF4-FFF2-40B4-BE49-F238E27FC236}">
                <a16:creationId xmlns:a16="http://schemas.microsoft.com/office/drawing/2014/main" id="{EEBACFA9-05C5-DC4C-81C4-3FFE9011EAA0}"/>
              </a:ext>
            </a:extLst>
          </p:cNvPr>
          <p:cNvSpPr>
            <a:spLocks noChangeArrowheads="1"/>
          </p:cNvSpPr>
          <p:nvPr/>
        </p:nvSpPr>
        <p:spPr bwMode="auto">
          <a:xfrm>
            <a:off x="1143000" y="2848685"/>
            <a:ext cx="138554" cy="346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5" tIns="34288" rIns="68575" bIns="34288" anchor="ctr">
            <a:spAutoFit/>
          </a:bodyPr>
          <a:lstStyle>
            <a:lvl1pPr>
              <a:defRPr sz="2400">
                <a:solidFill>
                  <a:srgbClr val="000000"/>
                </a:solidFill>
                <a:latin typeface="Times" pitchFamily="2" charset="0"/>
                <a:ea typeface="ＭＳ Ｐゴシック" panose="020B0600070205080204" pitchFamily="34" charset="-128"/>
              </a:defRPr>
            </a:lvl1pPr>
            <a:lvl2pPr marL="742950" indent="-285750">
              <a:defRPr sz="2400">
                <a:solidFill>
                  <a:srgbClr val="000000"/>
                </a:solidFill>
                <a:latin typeface="Times" pitchFamily="2" charset="0"/>
                <a:ea typeface="ＭＳ Ｐゴシック" panose="020B0600070205080204" pitchFamily="34" charset="-128"/>
              </a:defRPr>
            </a:lvl2pPr>
            <a:lvl3pPr marL="1143000" indent="-228600">
              <a:defRPr sz="2400">
                <a:solidFill>
                  <a:srgbClr val="000000"/>
                </a:solidFill>
                <a:latin typeface="Times" pitchFamily="2" charset="0"/>
                <a:ea typeface="ＭＳ Ｐゴシック" panose="020B0600070205080204" pitchFamily="34" charset="-128"/>
              </a:defRPr>
            </a:lvl3pPr>
            <a:lvl4pPr marL="1600200" indent="-228600">
              <a:defRPr sz="2400">
                <a:solidFill>
                  <a:srgbClr val="000000"/>
                </a:solidFill>
                <a:latin typeface="Times" pitchFamily="2" charset="0"/>
                <a:ea typeface="ＭＳ Ｐゴシック" panose="020B0600070205080204" pitchFamily="34" charset="-128"/>
              </a:defRPr>
            </a:lvl4pPr>
            <a:lvl5pPr marL="2057400" indent="-228600">
              <a:defRPr sz="2400">
                <a:solidFill>
                  <a:srgbClr val="000000"/>
                </a:solidFill>
                <a:latin typeface="Times" pitchFamily="2" charset="0"/>
                <a:ea typeface="ＭＳ Ｐゴシック" panose="020B0600070205080204" pitchFamily="34" charset="-128"/>
              </a:defRPr>
            </a:lvl5pPr>
            <a:lvl6pPr marL="25146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6pPr>
            <a:lvl7pPr marL="29718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7pPr>
            <a:lvl8pPr marL="34290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8pPr>
            <a:lvl9pPr marL="38862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9pPr>
          </a:lstStyle>
          <a:p>
            <a:endParaRPr lang="en-US" altLang="en-US" sz="1800"/>
          </a:p>
        </p:txBody>
      </p:sp>
      <p:graphicFrame>
        <p:nvGraphicFramePr>
          <p:cNvPr id="21508" name="Object 5">
            <a:extLst>
              <a:ext uri="{FF2B5EF4-FFF2-40B4-BE49-F238E27FC236}">
                <a16:creationId xmlns:a16="http://schemas.microsoft.com/office/drawing/2014/main" id="{B3213D92-4E2E-D64B-ACE4-F8BD77B5C53F}"/>
              </a:ext>
            </a:extLst>
          </p:cNvPr>
          <p:cNvGraphicFramePr>
            <a:graphicFrameLocks noChangeAspect="1"/>
          </p:cNvGraphicFramePr>
          <p:nvPr/>
        </p:nvGraphicFramePr>
        <p:xfrm>
          <a:off x="552009" y="1201541"/>
          <a:ext cx="6515100" cy="1135856"/>
        </p:xfrm>
        <a:graphic>
          <a:graphicData uri="http://schemas.openxmlformats.org/presentationml/2006/ole">
            <mc:AlternateContent xmlns:mc="http://schemas.openxmlformats.org/markup-compatibility/2006">
              <mc:Choice xmlns:v="urn:schemas-microsoft-com:vml" Requires="v">
                <p:oleObj spid="_x0000_s147557" name="Visio" r:id="rId4" imgW="10323070" imgH="1800090" progId="Visio.Drawing.11">
                  <p:embed/>
                </p:oleObj>
              </mc:Choice>
              <mc:Fallback>
                <p:oleObj name="Visio" r:id="rId4" imgW="10323070" imgH="1800090" progId="Visio.Drawing.11">
                  <p:embed/>
                  <p:pic>
                    <p:nvPicPr>
                      <p:cNvPr id="21508" name="Object 5">
                        <a:extLst>
                          <a:ext uri="{FF2B5EF4-FFF2-40B4-BE49-F238E27FC236}">
                            <a16:creationId xmlns:a16="http://schemas.microsoft.com/office/drawing/2014/main" id="{B3213D92-4E2E-D64B-ACE4-F8BD77B5C53F}"/>
                          </a:ext>
                        </a:extLst>
                      </p:cNvPr>
                      <p:cNvPicPr>
                        <a:picLocks noChangeAspect="1" noChangeArrowheads="1"/>
                      </p:cNvPicPr>
                      <p:nvPr/>
                    </p:nvPicPr>
                    <p:blipFill>
                      <a:blip r:embed="rId5"/>
                      <a:srcRect/>
                      <a:stretch>
                        <a:fillRect/>
                      </a:stretch>
                    </p:blipFill>
                    <p:spPr bwMode="auto">
                      <a:xfrm>
                        <a:off x="552009" y="1201541"/>
                        <a:ext cx="6515100" cy="1135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09" name="Rectangle 8">
            <a:extLst>
              <a:ext uri="{FF2B5EF4-FFF2-40B4-BE49-F238E27FC236}">
                <a16:creationId xmlns:a16="http://schemas.microsoft.com/office/drawing/2014/main" id="{751A422B-D39F-C24B-AA78-436E86CD1856}"/>
              </a:ext>
            </a:extLst>
          </p:cNvPr>
          <p:cNvSpPr>
            <a:spLocks noChangeArrowheads="1"/>
          </p:cNvSpPr>
          <p:nvPr/>
        </p:nvSpPr>
        <p:spPr bwMode="auto">
          <a:xfrm>
            <a:off x="1143000" y="2487926"/>
            <a:ext cx="138554" cy="346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5" tIns="34288" rIns="68575" bIns="34288" anchor="ctr">
            <a:spAutoFit/>
          </a:bodyPr>
          <a:lstStyle>
            <a:lvl1pPr>
              <a:defRPr sz="2400">
                <a:solidFill>
                  <a:srgbClr val="000000"/>
                </a:solidFill>
                <a:latin typeface="Times" pitchFamily="2" charset="0"/>
                <a:ea typeface="ＭＳ Ｐゴシック" panose="020B0600070205080204" pitchFamily="34" charset="-128"/>
              </a:defRPr>
            </a:lvl1pPr>
            <a:lvl2pPr marL="742950" indent="-285750">
              <a:defRPr sz="2400">
                <a:solidFill>
                  <a:srgbClr val="000000"/>
                </a:solidFill>
                <a:latin typeface="Times" pitchFamily="2" charset="0"/>
                <a:ea typeface="ＭＳ Ｐゴシック" panose="020B0600070205080204" pitchFamily="34" charset="-128"/>
              </a:defRPr>
            </a:lvl2pPr>
            <a:lvl3pPr marL="1143000" indent="-228600">
              <a:defRPr sz="2400">
                <a:solidFill>
                  <a:srgbClr val="000000"/>
                </a:solidFill>
                <a:latin typeface="Times" pitchFamily="2" charset="0"/>
                <a:ea typeface="ＭＳ Ｐゴシック" panose="020B0600070205080204" pitchFamily="34" charset="-128"/>
              </a:defRPr>
            </a:lvl3pPr>
            <a:lvl4pPr marL="1600200" indent="-228600">
              <a:defRPr sz="2400">
                <a:solidFill>
                  <a:srgbClr val="000000"/>
                </a:solidFill>
                <a:latin typeface="Times" pitchFamily="2" charset="0"/>
                <a:ea typeface="ＭＳ Ｐゴシック" panose="020B0600070205080204" pitchFamily="34" charset="-128"/>
              </a:defRPr>
            </a:lvl4pPr>
            <a:lvl5pPr marL="2057400" indent="-228600">
              <a:defRPr sz="2400">
                <a:solidFill>
                  <a:srgbClr val="000000"/>
                </a:solidFill>
                <a:latin typeface="Times" pitchFamily="2" charset="0"/>
                <a:ea typeface="ＭＳ Ｐゴシック" panose="020B0600070205080204" pitchFamily="34" charset="-128"/>
              </a:defRPr>
            </a:lvl5pPr>
            <a:lvl6pPr marL="25146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6pPr>
            <a:lvl7pPr marL="29718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7pPr>
            <a:lvl8pPr marL="34290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8pPr>
            <a:lvl9pPr marL="38862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9pPr>
          </a:lstStyle>
          <a:p>
            <a:endParaRPr lang="en-US" altLang="en-US" sz="1800"/>
          </a:p>
        </p:txBody>
      </p:sp>
      <p:graphicFrame>
        <p:nvGraphicFramePr>
          <p:cNvPr id="21510" name="Object 7">
            <a:extLst>
              <a:ext uri="{FF2B5EF4-FFF2-40B4-BE49-F238E27FC236}">
                <a16:creationId xmlns:a16="http://schemas.microsoft.com/office/drawing/2014/main" id="{41DCC951-D167-AB4D-A6BD-C75FD87BF211}"/>
              </a:ext>
            </a:extLst>
          </p:cNvPr>
          <p:cNvGraphicFramePr>
            <a:graphicFrameLocks noChangeAspect="1"/>
          </p:cNvGraphicFramePr>
          <p:nvPr/>
        </p:nvGraphicFramePr>
        <p:xfrm>
          <a:off x="2791073" y="2779214"/>
          <a:ext cx="5986047" cy="3033758"/>
        </p:xfrm>
        <a:graphic>
          <a:graphicData uri="http://schemas.openxmlformats.org/presentationml/2006/ole">
            <mc:AlternateContent xmlns:mc="http://schemas.openxmlformats.org/markup-compatibility/2006">
              <mc:Choice xmlns:v="urn:schemas-microsoft-com:vml" Requires="v">
                <p:oleObj spid="_x0000_s147558" name="Visio" r:id="rId6" imgW="7711462" imgH="3663900" progId="Visio.Drawing.11">
                  <p:embed/>
                </p:oleObj>
              </mc:Choice>
              <mc:Fallback>
                <p:oleObj name="Visio" r:id="rId6" imgW="7711462" imgH="3663900" progId="Visio.Drawing.11">
                  <p:embed/>
                  <p:pic>
                    <p:nvPicPr>
                      <p:cNvPr id="21510" name="Object 7">
                        <a:extLst>
                          <a:ext uri="{FF2B5EF4-FFF2-40B4-BE49-F238E27FC236}">
                            <a16:creationId xmlns:a16="http://schemas.microsoft.com/office/drawing/2014/main" id="{41DCC951-D167-AB4D-A6BD-C75FD87BF211}"/>
                          </a:ext>
                        </a:extLst>
                      </p:cNvPr>
                      <p:cNvPicPr>
                        <a:picLocks noChangeAspect="1" noChangeArrowheads="1"/>
                      </p:cNvPicPr>
                      <p:nvPr/>
                    </p:nvPicPr>
                    <p:blipFill>
                      <a:blip r:embed="rId7"/>
                      <a:srcRect/>
                      <a:stretch>
                        <a:fillRect/>
                      </a:stretch>
                    </p:blipFill>
                    <p:spPr bwMode="auto">
                      <a:xfrm>
                        <a:off x="2791073" y="2779214"/>
                        <a:ext cx="5986047" cy="3033758"/>
                      </a:xfrm>
                      <a:prstGeom prst="rect">
                        <a:avLst/>
                      </a:prstGeom>
                      <a:noFill/>
                      <a:ln>
                        <a:noFill/>
                      </a:ln>
                    </p:spPr>
                  </p:pic>
                </p:oleObj>
              </mc:Fallback>
            </mc:AlternateContent>
          </a:graphicData>
        </a:graphic>
      </p:graphicFrame>
      <p:sp>
        <p:nvSpPr>
          <p:cNvPr id="21511" name="Line 10">
            <a:extLst>
              <a:ext uri="{FF2B5EF4-FFF2-40B4-BE49-F238E27FC236}">
                <a16:creationId xmlns:a16="http://schemas.microsoft.com/office/drawing/2014/main" id="{4FFF5E68-54DF-174A-8614-52F0EF5EA9B5}"/>
              </a:ext>
            </a:extLst>
          </p:cNvPr>
          <p:cNvSpPr>
            <a:spLocks noChangeShapeType="1"/>
          </p:cNvSpPr>
          <p:nvPr/>
        </p:nvSpPr>
        <p:spPr bwMode="auto">
          <a:xfrm flipV="1">
            <a:off x="3500846" y="1935656"/>
            <a:ext cx="526440" cy="110799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75" tIns="34288" rIns="68575" bIns="34288"/>
          <a:lstStyle/>
          <a:p>
            <a:endParaRPr lang="en-US"/>
          </a:p>
        </p:txBody>
      </p:sp>
      <p:sp>
        <p:nvSpPr>
          <p:cNvPr id="21512" name="Line 11">
            <a:extLst>
              <a:ext uri="{FF2B5EF4-FFF2-40B4-BE49-F238E27FC236}">
                <a16:creationId xmlns:a16="http://schemas.microsoft.com/office/drawing/2014/main" id="{2F69209D-DAE0-C749-9790-43A8B55903A8}"/>
              </a:ext>
            </a:extLst>
          </p:cNvPr>
          <p:cNvSpPr>
            <a:spLocks noChangeShapeType="1"/>
          </p:cNvSpPr>
          <p:nvPr/>
        </p:nvSpPr>
        <p:spPr bwMode="auto">
          <a:xfrm>
            <a:off x="5577840" y="1920240"/>
            <a:ext cx="2891983" cy="1120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75" tIns="34288" rIns="68575" bIns="34288"/>
          <a:lstStyle/>
          <a:p>
            <a:endParaRPr lang="en-US"/>
          </a:p>
        </p:txBody>
      </p:sp>
      <p:sp>
        <p:nvSpPr>
          <p:cNvPr id="3" name="Slide Number Placeholder 2">
            <a:extLst>
              <a:ext uri="{FF2B5EF4-FFF2-40B4-BE49-F238E27FC236}">
                <a16:creationId xmlns:a16="http://schemas.microsoft.com/office/drawing/2014/main" id="{19FD1E3A-EB6D-7045-92F2-864E48400D0F}"/>
              </a:ext>
            </a:extLst>
          </p:cNvPr>
          <p:cNvSpPr>
            <a:spLocks noGrp="1"/>
          </p:cNvSpPr>
          <p:nvPr>
            <p:ph type="sldNum" sz="quarter" idx="12"/>
          </p:nvPr>
        </p:nvSpPr>
        <p:spPr/>
        <p:txBody>
          <a:bodyPr/>
          <a:lstStyle/>
          <a:p>
            <a:fld id="{6DDFBD2C-A080-5A4B-B075-F8D248F9258F}" type="slidenum">
              <a:rPr lang="en-US" smtClean="0"/>
              <a:t>88</a:t>
            </a:fld>
            <a:endParaRPr lang="en-US"/>
          </a:p>
        </p:txBody>
      </p:sp>
      <p:sp>
        <p:nvSpPr>
          <p:cNvPr id="2" name="TextBox 1"/>
          <p:cNvSpPr txBox="1"/>
          <p:nvPr/>
        </p:nvSpPr>
        <p:spPr>
          <a:xfrm>
            <a:off x="111590" y="2864976"/>
            <a:ext cx="2726204" cy="3508653"/>
          </a:xfrm>
          <a:prstGeom prst="rect">
            <a:avLst/>
          </a:prstGeom>
          <a:noFill/>
        </p:spPr>
        <p:txBody>
          <a:bodyPr wrap="square" rtlCol="0">
            <a:spAutoFit/>
          </a:bodyPr>
          <a:lstStyle/>
          <a:p>
            <a:pPr marL="214313" indent="-214313">
              <a:buFont typeface="Arial" panose="020B0604020202020204" pitchFamily="34" charset="0"/>
              <a:buChar char="•"/>
            </a:pPr>
            <a:r>
              <a:rPr lang="en-US" sz="1500" dirty="0"/>
              <a:t>Target address is the IPv6 address to be resolved </a:t>
            </a:r>
          </a:p>
          <a:p>
            <a:pPr marL="214313" indent="-214313">
              <a:buFont typeface="Arial" panose="020B0604020202020204" pitchFamily="34" charset="0"/>
              <a:buChar char="•"/>
            </a:pPr>
            <a:r>
              <a:rPr lang="en-US" sz="1500" dirty="0"/>
              <a:t>Bit flags:</a:t>
            </a:r>
            <a:br>
              <a:rPr lang="en-US" sz="1500" dirty="0"/>
            </a:br>
            <a:r>
              <a:rPr lang="en-US" sz="1500" dirty="0">
                <a:solidFill>
                  <a:srgbClr val="C00000"/>
                </a:solidFill>
              </a:rPr>
              <a:t>R (Router flag): </a:t>
            </a:r>
            <a:r>
              <a:rPr lang="en-US" sz="1200" dirty="0">
                <a:solidFill>
                  <a:srgbClr val="C00000"/>
                </a:solidFill>
              </a:rPr>
              <a:t>set if sender is a router</a:t>
            </a:r>
            <a:br>
              <a:rPr lang="en-US" sz="1500" dirty="0">
                <a:solidFill>
                  <a:srgbClr val="C00000"/>
                </a:solidFill>
              </a:rPr>
            </a:br>
            <a:r>
              <a:rPr lang="en-US" sz="1500" dirty="0">
                <a:solidFill>
                  <a:srgbClr val="C00000"/>
                </a:solidFill>
              </a:rPr>
              <a:t>S (Solicited flag): </a:t>
            </a:r>
            <a:r>
              <a:rPr lang="en-US" sz="1200" dirty="0">
                <a:solidFill>
                  <a:srgbClr val="C00000"/>
                </a:solidFill>
              </a:rPr>
              <a:t>set if this is a reply to a solicitation</a:t>
            </a:r>
            <a:br>
              <a:rPr lang="en-US" sz="1500" dirty="0">
                <a:solidFill>
                  <a:srgbClr val="C00000"/>
                </a:solidFill>
              </a:rPr>
            </a:br>
            <a:r>
              <a:rPr lang="en-US" sz="1500" dirty="0">
                <a:solidFill>
                  <a:srgbClr val="C00000"/>
                </a:solidFill>
              </a:rPr>
              <a:t>O (Override flag): </a:t>
            </a:r>
            <a:r>
              <a:rPr lang="en-US" sz="1200" dirty="0">
                <a:solidFill>
                  <a:srgbClr val="C00000"/>
                </a:solidFill>
              </a:rPr>
              <a:t>set if this advertisement should override neighbor cache entry</a:t>
            </a:r>
          </a:p>
          <a:p>
            <a:pPr marL="214313" indent="-214313">
              <a:buFont typeface="Arial" panose="020B0604020202020204" pitchFamily="34" charset="0"/>
              <a:buChar char="•"/>
            </a:pPr>
            <a:endParaRPr lang="en-US" sz="1500" dirty="0"/>
          </a:p>
          <a:p>
            <a:pPr marL="214313" indent="-214313">
              <a:buFont typeface="Arial" panose="020B0604020202020204" pitchFamily="34" charset="0"/>
              <a:buChar char="•"/>
            </a:pPr>
            <a:r>
              <a:rPr lang="en-US" sz="1500" dirty="0"/>
              <a:t>Option is required (response to solicitation)</a:t>
            </a:r>
            <a:br>
              <a:rPr lang="en-US" sz="1500" dirty="0"/>
            </a:br>
            <a:r>
              <a:rPr lang="en-US" sz="1200" dirty="0">
                <a:solidFill>
                  <a:srgbClr val="C00000"/>
                </a:solidFill>
              </a:rPr>
              <a:t>It contains the MAC source address of the sender of the advertisement</a:t>
            </a:r>
          </a:p>
        </p:txBody>
      </p:sp>
      <p:pic>
        <p:nvPicPr>
          <p:cNvPr id="11" name="Picture 10" descr="underline_base">
            <a:extLst>
              <a:ext uri="{FF2B5EF4-FFF2-40B4-BE49-F238E27FC236}">
                <a16:creationId xmlns:a16="http://schemas.microsoft.com/office/drawing/2014/main" id="{DA6CF5BC-32AD-B848-850A-12323FD4C4CC}"/>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1658" y="920834"/>
            <a:ext cx="6963335" cy="1063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38682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14C28-6C60-EC48-BBDA-6ADA69036B18}"/>
              </a:ext>
            </a:extLst>
          </p:cNvPr>
          <p:cNvSpPr>
            <a:spLocks noGrp="1"/>
          </p:cNvSpPr>
          <p:nvPr>
            <p:ph type="title"/>
          </p:nvPr>
        </p:nvSpPr>
        <p:spPr>
          <a:xfrm>
            <a:off x="552450" y="99601"/>
            <a:ext cx="8360322" cy="856281"/>
          </a:xfrm>
        </p:spPr>
        <p:txBody>
          <a:bodyPr/>
          <a:lstStyle/>
          <a:p>
            <a:r>
              <a:rPr lang="en-US" sz="4000" dirty="0"/>
              <a:t>Neighbor Discovery Protocol (NDP)</a:t>
            </a:r>
          </a:p>
        </p:txBody>
      </p:sp>
      <p:sp>
        <p:nvSpPr>
          <p:cNvPr id="4" name="Slide Number Placeholder 3">
            <a:extLst>
              <a:ext uri="{FF2B5EF4-FFF2-40B4-BE49-F238E27FC236}">
                <a16:creationId xmlns:a16="http://schemas.microsoft.com/office/drawing/2014/main" id="{DC4EC61D-028E-C742-B840-18F6DCAAE9C5}"/>
              </a:ext>
            </a:extLst>
          </p:cNvPr>
          <p:cNvSpPr>
            <a:spLocks noGrp="1"/>
          </p:cNvSpPr>
          <p:nvPr>
            <p:ph type="sldNum" sz="quarter" idx="12"/>
          </p:nvPr>
        </p:nvSpPr>
        <p:spPr/>
        <p:txBody>
          <a:bodyPr/>
          <a:lstStyle/>
          <a:p>
            <a:pPr>
              <a:defRPr/>
            </a:pPr>
            <a:r>
              <a:rPr lang="en-US"/>
              <a:t>2-</a:t>
            </a:r>
            <a:fld id="{B3616EB6-F471-2047-976B-63D7811A01EC}" type="slidenum">
              <a:rPr lang="en-US" smtClean="0"/>
              <a:pPr>
                <a:defRPr/>
              </a:pPr>
              <a:t>89</a:t>
            </a:fld>
            <a:endParaRPr lang="en-US" sz="1200" dirty="0"/>
          </a:p>
        </p:txBody>
      </p:sp>
      <p:pic>
        <p:nvPicPr>
          <p:cNvPr id="5" name="Picture 4" descr="underline_base">
            <a:extLst>
              <a:ext uri="{FF2B5EF4-FFF2-40B4-BE49-F238E27FC236}">
                <a16:creationId xmlns:a16="http://schemas.microsoft.com/office/drawing/2014/main" id="{47830DCE-E982-2A42-9993-E4406FB20DEF}"/>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672" y="888455"/>
            <a:ext cx="7509314" cy="995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descr="Box and whisker chart&#10;&#10;Description automatically generated with medium confidence">
            <a:extLst>
              <a:ext uri="{FF2B5EF4-FFF2-40B4-BE49-F238E27FC236}">
                <a16:creationId xmlns:a16="http://schemas.microsoft.com/office/drawing/2014/main" id="{040F9C8A-AF81-4944-BDE3-810C58CB99A9}"/>
              </a:ext>
            </a:extLst>
          </p:cNvPr>
          <p:cNvPicPr>
            <a:picLocks noChangeAspect="1"/>
          </p:cNvPicPr>
          <p:nvPr/>
        </p:nvPicPr>
        <p:blipFill rotWithShape="1">
          <a:blip r:embed="rId3">
            <a:extLst>
              <a:ext uri="{28A0092B-C50C-407E-A947-70E740481C1C}">
                <a14:useLocalDpi xmlns:a14="http://schemas.microsoft.com/office/drawing/2010/main" val="0"/>
              </a:ext>
            </a:extLst>
          </a:blip>
          <a:srcRect t="18094" b="-1623"/>
          <a:stretch/>
        </p:blipFill>
        <p:spPr>
          <a:xfrm>
            <a:off x="552450" y="1188357"/>
            <a:ext cx="8039100" cy="5422900"/>
          </a:xfrm>
          <a:prstGeom prst="rect">
            <a:avLst/>
          </a:prstGeom>
        </p:spPr>
      </p:pic>
      <p:sp>
        <p:nvSpPr>
          <p:cNvPr id="6" name="TextBox 5">
            <a:extLst>
              <a:ext uri="{FF2B5EF4-FFF2-40B4-BE49-F238E27FC236}">
                <a16:creationId xmlns:a16="http://schemas.microsoft.com/office/drawing/2014/main" id="{A6678B2B-681C-1B4E-B742-CDF41EEF3D28}"/>
              </a:ext>
            </a:extLst>
          </p:cNvPr>
          <p:cNvSpPr txBox="1"/>
          <p:nvPr/>
        </p:nvSpPr>
        <p:spPr>
          <a:xfrm>
            <a:off x="2900855" y="1618593"/>
            <a:ext cx="2813655" cy="923330"/>
          </a:xfrm>
          <a:prstGeom prst="rect">
            <a:avLst/>
          </a:prstGeom>
          <a:noFill/>
        </p:spPr>
        <p:txBody>
          <a:bodyPr wrap="none" rtlCol="0">
            <a:spAutoFit/>
          </a:bodyPr>
          <a:lstStyle/>
          <a:p>
            <a:r>
              <a:rPr lang="en-US" dirty="0"/>
              <a:t>A wants to connect with B</a:t>
            </a:r>
          </a:p>
          <a:p>
            <a:r>
              <a:rPr lang="en-US" dirty="0"/>
              <a:t>A knows B’s IP address</a:t>
            </a:r>
          </a:p>
          <a:p>
            <a:r>
              <a:rPr lang="en-US" dirty="0"/>
              <a:t>A does not know B’s MAC</a:t>
            </a:r>
          </a:p>
        </p:txBody>
      </p:sp>
      <p:sp>
        <p:nvSpPr>
          <p:cNvPr id="8" name="Rectangle 7">
            <a:extLst>
              <a:ext uri="{FF2B5EF4-FFF2-40B4-BE49-F238E27FC236}">
                <a16:creationId xmlns:a16="http://schemas.microsoft.com/office/drawing/2014/main" id="{CB6BAD43-AF7B-F14A-ABED-EBE05C2034D8}"/>
              </a:ext>
            </a:extLst>
          </p:cNvPr>
          <p:cNvSpPr/>
          <p:nvPr/>
        </p:nvSpPr>
        <p:spPr bwMode="auto">
          <a:xfrm>
            <a:off x="998483" y="4088524"/>
            <a:ext cx="3489434" cy="620110"/>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5B93EE4-039C-5742-A024-179C169F16A6}"/>
              </a:ext>
            </a:extLst>
          </p:cNvPr>
          <p:cNvSpPr/>
          <p:nvPr/>
        </p:nvSpPr>
        <p:spPr bwMode="auto">
          <a:xfrm>
            <a:off x="4724400" y="5764924"/>
            <a:ext cx="3489434" cy="620110"/>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54686D3D-CC55-6047-967A-AE634DD384B5}"/>
              </a:ext>
            </a:extLst>
          </p:cNvPr>
          <p:cNvSpPr txBox="1"/>
          <p:nvPr/>
        </p:nvSpPr>
        <p:spPr>
          <a:xfrm>
            <a:off x="977462" y="4624551"/>
            <a:ext cx="3769109" cy="830997"/>
          </a:xfrm>
          <a:prstGeom prst="rect">
            <a:avLst/>
          </a:prstGeom>
          <a:noFill/>
        </p:spPr>
        <p:txBody>
          <a:bodyPr wrap="none" rtlCol="0">
            <a:spAutoFit/>
          </a:bodyPr>
          <a:lstStyle/>
          <a:p>
            <a:r>
              <a:rPr lang="en-US" sz="1600" dirty="0"/>
              <a:t>If IP source address is IP address of A,</a:t>
            </a:r>
          </a:p>
          <a:p>
            <a:r>
              <a:rPr lang="en-US" sz="1600" dirty="0"/>
              <a:t>provide A’s MAC address – required for</a:t>
            </a:r>
          </a:p>
          <a:p>
            <a:r>
              <a:rPr lang="en-US" sz="1600" dirty="0"/>
              <a:t>NDP</a:t>
            </a:r>
          </a:p>
        </p:txBody>
      </p:sp>
      <p:sp>
        <p:nvSpPr>
          <p:cNvPr id="11" name="TextBox 10">
            <a:extLst>
              <a:ext uri="{FF2B5EF4-FFF2-40B4-BE49-F238E27FC236}">
                <a16:creationId xmlns:a16="http://schemas.microsoft.com/office/drawing/2014/main" id="{1CDCEF3C-8240-3E4C-8EDF-93FF287ADB21}"/>
              </a:ext>
            </a:extLst>
          </p:cNvPr>
          <p:cNvSpPr txBox="1"/>
          <p:nvPr/>
        </p:nvSpPr>
        <p:spPr>
          <a:xfrm>
            <a:off x="4557123" y="6348250"/>
            <a:ext cx="4188070" cy="338554"/>
          </a:xfrm>
          <a:prstGeom prst="rect">
            <a:avLst/>
          </a:prstGeom>
          <a:noFill/>
        </p:spPr>
        <p:txBody>
          <a:bodyPr wrap="none" rtlCol="0">
            <a:spAutoFit/>
          </a:bodyPr>
          <a:lstStyle/>
          <a:p>
            <a:r>
              <a:rPr lang="en-US" sz="1600" dirty="0"/>
              <a:t>Required for NDP –&gt; A’s IP address is given</a:t>
            </a:r>
          </a:p>
        </p:txBody>
      </p:sp>
    </p:spTree>
    <p:extLst>
      <p:ext uri="{BB962C8B-B14F-4D97-AF65-F5344CB8AC3E}">
        <p14:creationId xmlns:p14="http://schemas.microsoft.com/office/powerpoint/2010/main" val="849725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7" name="Picture 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028700"/>
            <a:ext cx="5942013"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7" name="Rectangle 2"/>
          <p:cNvSpPr>
            <a:spLocks noGrp="1" noChangeArrowheads="1"/>
          </p:cNvSpPr>
          <p:nvPr>
            <p:ph type="title"/>
          </p:nvPr>
        </p:nvSpPr>
        <p:spPr>
          <a:xfrm>
            <a:off x="533400" y="228600"/>
            <a:ext cx="7772400" cy="821267"/>
          </a:xfrm>
        </p:spPr>
        <p:txBody>
          <a:bodyPr/>
          <a:lstStyle/>
          <a:p>
            <a:pPr>
              <a:defRPr/>
            </a:pPr>
            <a:r>
              <a:rPr lang="en-US" dirty="0">
                <a:latin typeface="Gill Sans MT" charset="0"/>
                <a:cs typeface="+mj-cs"/>
              </a:rPr>
              <a:t>Link layer, </a:t>
            </a:r>
            <a:r>
              <a:rPr lang="en-US" sz="4000" dirty="0">
                <a:latin typeface="Gill Sans MT" charset="0"/>
                <a:cs typeface="+mj-cs"/>
              </a:rPr>
              <a:t>LAN</a:t>
            </a:r>
            <a:r>
              <a:rPr lang="en-US" dirty="0">
                <a:latin typeface="Gill Sans MT" charset="0"/>
                <a:cs typeface="+mj-cs"/>
              </a:rPr>
              <a:t>s: outline</a:t>
            </a:r>
          </a:p>
        </p:txBody>
      </p:sp>
      <p:sp>
        <p:nvSpPr>
          <p:cNvPr id="3078" name="Rectangle 3"/>
          <p:cNvSpPr>
            <a:spLocks noGrp="1" noChangeArrowheads="1"/>
          </p:cNvSpPr>
          <p:nvPr>
            <p:ph type="body" sz="half" idx="1"/>
          </p:nvPr>
        </p:nvSpPr>
        <p:spPr>
          <a:xfrm>
            <a:off x="533400" y="1600200"/>
            <a:ext cx="4889500" cy="4648200"/>
          </a:xfrm>
        </p:spPr>
        <p:txBody>
          <a:bodyPr/>
          <a:lstStyle/>
          <a:p>
            <a:pPr marL="457200" indent="-457200">
              <a:buFont typeface="Wingdings" charset="0"/>
              <a:buNone/>
              <a:defRPr/>
            </a:pPr>
            <a:r>
              <a:rPr lang="en-US" dirty="0">
                <a:solidFill>
                  <a:srgbClr val="000099"/>
                </a:solidFill>
                <a:latin typeface="Gill Sans MT" charset="0"/>
                <a:cs typeface="+mn-cs"/>
              </a:rPr>
              <a:t>6.1</a:t>
            </a:r>
            <a:r>
              <a:rPr lang="en-US" dirty="0">
                <a:solidFill>
                  <a:srgbClr val="CC0000"/>
                </a:solidFill>
                <a:latin typeface="Gill Sans MT" charset="0"/>
                <a:cs typeface="+mn-cs"/>
              </a:rPr>
              <a:t> </a:t>
            </a:r>
            <a:r>
              <a:rPr lang="en-US" dirty="0">
                <a:latin typeface="Gill Sans MT" charset="0"/>
                <a:cs typeface="+mn-cs"/>
              </a:rPr>
              <a:t>introduction, services</a:t>
            </a:r>
          </a:p>
          <a:p>
            <a:pPr marL="457200" indent="-457200">
              <a:buFont typeface="Wingdings" charset="0"/>
              <a:buNone/>
              <a:defRPr/>
            </a:pPr>
            <a:r>
              <a:rPr lang="en-US" dirty="0">
                <a:solidFill>
                  <a:srgbClr val="000099"/>
                </a:solidFill>
                <a:latin typeface="Gill Sans MT" charset="0"/>
                <a:cs typeface="+mn-cs"/>
              </a:rPr>
              <a:t>6.2</a:t>
            </a:r>
            <a:r>
              <a:rPr lang="en-US" dirty="0">
                <a:solidFill>
                  <a:srgbClr val="CC0000"/>
                </a:solidFill>
                <a:latin typeface="Gill Sans MT" charset="0"/>
                <a:cs typeface="+mn-cs"/>
              </a:rPr>
              <a:t> </a:t>
            </a:r>
            <a:r>
              <a:rPr lang="en-US" dirty="0">
                <a:solidFill>
                  <a:srgbClr val="C00000"/>
                </a:solidFill>
                <a:latin typeface="Gill Sans MT" charset="0"/>
                <a:cs typeface="+mn-cs"/>
              </a:rPr>
              <a:t>error detection, correction </a:t>
            </a:r>
          </a:p>
          <a:p>
            <a:pPr marL="457200" indent="-457200">
              <a:buFont typeface="Wingdings" charset="0"/>
              <a:buNone/>
              <a:defRPr/>
            </a:pPr>
            <a:r>
              <a:rPr lang="en-US" dirty="0">
                <a:solidFill>
                  <a:srgbClr val="000099"/>
                </a:solidFill>
                <a:latin typeface="Gill Sans MT" charset="0"/>
                <a:cs typeface="+mn-cs"/>
              </a:rPr>
              <a:t>6.3</a:t>
            </a:r>
            <a:r>
              <a:rPr lang="en-US" dirty="0">
                <a:solidFill>
                  <a:srgbClr val="CC0000"/>
                </a:solidFill>
                <a:latin typeface="Gill Sans MT" charset="0"/>
                <a:cs typeface="+mn-cs"/>
              </a:rPr>
              <a:t> </a:t>
            </a:r>
            <a:r>
              <a:rPr lang="en-US" dirty="0">
                <a:latin typeface="Gill Sans MT" charset="0"/>
                <a:cs typeface="+mn-cs"/>
              </a:rPr>
              <a:t>multiple access protocols</a:t>
            </a:r>
          </a:p>
          <a:p>
            <a:pPr marL="457200" indent="-457200">
              <a:buFont typeface="Wingdings" charset="0"/>
              <a:buNone/>
              <a:defRPr/>
            </a:pPr>
            <a:r>
              <a:rPr lang="en-US" dirty="0">
                <a:latin typeface="Gill Sans MT" charset="0"/>
                <a:cs typeface="+mn-cs"/>
              </a:rPr>
              <a:t>6.4 LANs</a:t>
            </a:r>
            <a:endParaRPr lang="en-US" dirty="0">
              <a:latin typeface="Gill Sans MT" charset="0"/>
            </a:endParaRPr>
          </a:p>
          <a:p>
            <a:pPr lvl="1">
              <a:defRPr/>
            </a:pPr>
            <a:r>
              <a:rPr lang="en-US" dirty="0">
                <a:latin typeface="Gill Sans MT" charset="0"/>
              </a:rPr>
              <a:t>Ethernet</a:t>
            </a:r>
          </a:p>
          <a:p>
            <a:pPr lvl="1">
              <a:defRPr/>
            </a:pPr>
            <a:r>
              <a:rPr lang="en-US" dirty="0">
                <a:latin typeface="Gill Sans MT" charset="0"/>
              </a:rPr>
              <a:t>IP and Link/MAC addresses </a:t>
            </a:r>
          </a:p>
          <a:p>
            <a:pPr lvl="1">
              <a:defRPr/>
            </a:pPr>
            <a:r>
              <a:rPr lang="en-US" dirty="0">
                <a:latin typeface="Gill Sans MT" charset="0"/>
              </a:rPr>
              <a:t>IPv4 and ARP</a:t>
            </a:r>
          </a:p>
          <a:p>
            <a:pPr lvl="1">
              <a:defRPr/>
            </a:pPr>
            <a:r>
              <a:rPr lang="en-US" dirty="0">
                <a:latin typeface="Gill Sans MT" charset="0"/>
              </a:rPr>
              <a:t>IPv6 addressing modes and NDP</a:t>
            </a:r>
          </a:p>
        </p:txBody>
      </p:sp>
      <p:sp>
        <p:nvSpPr>
          <p:cNvPr id="8"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9</a:t>
            </a:fld>
            <a:endParaRPr lang="en-US" sz="1200" dirty="0">
              <a:latin typeface="Tahoma" charset="0"/>
            </a:endParaRPr>
          </a:p>
        </p:txBody>
      </p:sp>
      <p:sp>
        <p:nvSpPr>
          <p:cNvPr id="9"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14763677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E584B-DD67-1A43-AA63-8D79C298B5A2}"/>
              </a:ext>
            </a:extLst>
          </p:cNvPr>
          <p:cNvSpPr>
            <a:spLocks noGrp="1"/>
          </p:cNvSpPr>
          <p:nvPr>
            <p:ph type="title"/>
          </p:nvPr>
        </p:nvSpPr>
        <p:spPr>
          <a:xfrm>
            <a:off x="533400" y="228600"/>
            <a:ext cx="7772400" cy="568234"/>
          </a:xfrm>
        </p:spPr>
        <p:txBody>
          <a:bodyPr>
            <a:normAutofit fontScale="90000"/>
          </a:bodyPr>
          <a:lstStyle/>
          <a:p>
            <a:r>
              <a:rPr lang="en-US" dirty="0"/>
              <a:t>NDP example</a:t>
            </a:r>
          </a:p>
        </p:txBody>
      </p:sp>
      <p:sp>
        <p:nvSpPr>
          <p:cNvPr id="36" name="Content Placeholder 35">
            <a:extLst>
              <a:ext uri="{FF2B5EF4-FFF2-40B4-BE49-F238E27FC236}">
                <a16:creationId xmlns:a16="http://schemas.microsoft.com/office/drawing/2014/main" id="{3119EFE0-0AC9-4A4A-9708-AF0A0DE8A07A}"/>
              </a:ext>
            </a:extLst>
          </p:cNvPr>
          <p:cNvSpPr>
            <a:spLocks noGrp="1"/>
          </p:cNvSpPr>
          <p:nvPr>
            <p:ph idx="1"/>
          </p:nvPr>
        </p:nvSpPr>
        <p:spPr>
          <a:xfrm>
            <a:off x="628650" y="2084070"/>
            <a:ext cx="7886700" cy="3725191"/>
          </a:xfrm>
        </p:spPr>
        <p:txBody>
          <a:bodyPr>
            <a:normAutofit fontScale="92500" lnSpcReduction="10000"/>
          </a:bodyPr>
          <a:lstStyle/>
          <a:p>
            <a:r>
              <a:rPr lang="en-US" dirty="0"/>
              <a:t>Example:</a:t>
            </a:r>
          </a:p>
          <a:p>
            <a:endParaRPr lang="en-US" dirty="0"/>
          </a:p>
          <a:p>
            <a:endParaRPr lang="en-US" dirty="0"/>
          </a:p>
          <a:p>
            <a:endParaRPr lang="en-US" dirty="0"/>
          </a:p>
          <a:p>
            <a:endParaRPr lang="en-US" dirty="0"/>
          </a:p>
          <a:p>
            <a:pPr marL="0" indent="0">
              <a:buNone/>
            </a:pPr>
            <a:endParaRPr lang="en-US" dirty="0"/>
          </a:p>
          <a:p>
            <a:r>
              <a:rPr lang="en-US" dirty="0">
                <a:solidFill>
                  <a:srgbClr val="C00000"/>
                </a:solidFill>
              </a:rPr>
              <a:t>Scenario:</a:t>
            </a:r>
            <a:r>
              <a:rPr lang="en-US" dirty="0"/>
              <a:t> PC1 issues a ping to PC2 configured</a:t>
            </a:r>
          </a:p>
          <a:p>
            <a:endParaRPr lang="en-US" dirty="0"/>
          </a:p>
          <a:p>
            <a:r>
              <a:rPr lang="en-US" dirty="0">
                <a:solidFill>
                  <a:srgbClr val="C00000"/>
                </a:solidFill>
              </a:rPr>
              <a:t>Observe:</a:t>
            </a:r>
            <a:r>
              <a:rPr lang="en-US" dirty="0">
                <a:solidFill>
                  <a:schemeClr val="accent5">
                    <a:lumMod val="75000"/>
                  </a:schemeClr>
                </a:solidFill>
              </a:rPr>
              <a:t> </a:t>
            </a:r>
            <a:r>
              <a:rPr lang="en-US" dirty="0"/>
              <a:t>NDP resolves </a:t>
            </a:r>
            <a:r>
              <a:rPr lang="en-US" dirty="0">
                <a:solidFill>
                  <a:srgbClr val="C00000"/>
                </a:solidFill>
              </a:rPr>
              <a:t>configured</a:t>
            </a:r>
            <a:r>
              <a:rPr lang="en-US" dirty="0"/>
              <a:t> and </a:t>
            </a:r>
            <a:r>
              <a:rPr lang="en-US" dirty="0">
                <a:solidFill>
                  <a:srgbClr val="C00000"/>
                </a:solidFill>
              </a:rPr>
              <a:t>link-local</a:t>
            </a:r>
            <a:r>
              <a:rPr lang="en-US" dirty="0"/>
              <a:t> addresses</a:t>
            </a:r>
          </a:p>
        </p:txBody>
      </p:sp>
      <p:sp>
        <p:nvSpPr>
          <p:cNvPr id="4" name="Slide Number Placeholder 3">
            <a:extLst>
              <a:ext uri="{FF2B5EF4-FFF2-40B4-BE49-F238E27FC236}">
                <a16:creationId xmlns:a16="http://schemas.microsoft.com/office/drawing/2014/main" id="{BDA4CF8A-8DD3-A24A-AC25-AB2C2586A051}"/>
              </a:ext>
            </a:extLst>
          </p:cNvPr>
          <p:cNvSpPr>
            <a:spLocks noGrp="1"/>
          </p:cNvSpPr>
          <p:nvPr>
            <p:ph type="sldNum" sz="quarter" idx="12"/>
          </p:nvPr>
        </p:nvSpPr>
        <p:spPr/>
        <p:txBody>
          <a:bodyPr/>
          <a:lstStyle/>
          <a:p>
            <a:fld id="{6DDFBD2C-A080-5A4B-B075-F8D248F9258F}" type="slidenum">
              <a:rPr lang="en-US" smtClean="0"/>
              <a:t>90</a:t>
            </a:fld>
            <a:endParaRPr lang="en-US"/>
          </a:p>
        </p:txBody>
      </p:sp>
      <p:sp>
        <p:nvSpPr>
          <p:cNvPr id="10" name="TextBox 9">
            <a:extLst>
              <a:ext uri="{FF2B5EF4-FFF2-40B4-BE49-F238E27FC236}">
                <a16:creationId xmlns:a16="http://schemas.microsoft.com/office/drawing/2014/main" id="{C2EED07F-48EE-D848-AA21-714979E1CCF7}"/>
              </a:ext>
            </a:extLst>
          </p:cNvPr>
          <p:cNvSpPr txBox="1"/>
          <p:nvPr/>
        </p:nvSpPr>
        <p:spPr>
          <a:xfrm>
            <a:off x="2080261" y="7292646"/>
            <a:ext cx="633507" cy="369332"/>
          </a:xfrm>
          <a:prstGeom prst="rect">
            <a:avLst/>
          </a:prstGeom>
          <a:noFill/>
        </p:spPr>
        <p:txBody>
          <a:bodyPr wrap="none" rtlCol="0">
            <a:spAutoFit/>
          </a:bodyPr>
          <a:lstStyle/>
          <a:p>
            <a:r>
              <a:rPr lang="en-US" dirty="0"/>
              <a:t>PC1</a:t>
            </a:r>
          </a:p>
        </p:txBody>
      </p:sp>
      <p:sp>
        <p:nvSpPr>
          <p:cNvPr id="11" name="TextBox 10">
            <a:extLst>
              <a:ext uri="{FF2B5EF4-FFF2-40B4-BE49-F238E27FC236}">
                <a16:creationId xmlns:a16="http://schemas.microsoft.com/office/drawing/2014/main" id="{F6860C6C-A7DA-0A45-87D2-5D8AA710AF71}"/>
              </a:ext>
            </a:extLst>
          </p:cNvPr>
          <p:cNvSpPr txBox="1"/>
          <p:nvPr/>
        </p:nvSpPr>
        <p:spPr>
          <a:xfrm>
            <a:off x="5280661" y="7244247"/>
            <a:ext cx="633507" cy="369332"/>
          </a:xfrm>
          <a:prstGeom prst="rect">
            <a:avLst/>
          </a:prstGeom>
          <a:noFill/>
        </p:spPr>
        <p:txBody>
          <a:bodyPr wrap="none" rtlCol="0">
            <a:spAutoFit/>
          </a:bodyPr>
          <a:lstStyle/>
          <a:p>
            <a:r>
              <a:rPr lang="en-US" dirty="0"/>
              <a:t>PC2</a:t>
            </a:r>
          </a:p>
        </p:txBody>
      </p:sp>
      <p:sp>
        <p:nvSpPr>
          <p:cNvPr id="12" name="Rectangle 11">
            <a:extLst>
              <a:ext uri="{FF2B5EF4-FFF2-40B4-BE49-F238E27FC236}">
                <a16:creationId xmlns:a16="http://schemas.microsoft.com/office/drawing/2014/main" id="{C5156F7C-1358-9940-AEA1-082B0F81C543}"/>
              </a:ext>
            </a:extLst>
          </p:cNvPr>
          <p:cNvSpPr/>
          <p:nvPr/>
        </p:nvSpPr>
        <p:spPr>
          <a:xfrm>
            <a:off x="503513" y="2959763"/>
            <a:ext cx="7503425" cy="967957"/>
          </a:xfrm>
          <a:prstGeom prst="rect">
            <a:avLst/>
          </a:prstGeom>
          <a:solidFill>
            <a:schemeClr val="accent5">
              <a:lumMod val="20000"/>
              <a:lumOff val="80000"/>
            </a:schemeClr>
          </a:solidFill>
        </p:spPr>
        <p:txBody>
          <a:bodyPr wrap="square">
            <a:spAutoFit/>
          </a:bodyPr>
          <a:lstStyle/>
          <a:p>
            <a:pPr>
              <a:lnSpc>
                <a:spcPct val="107000"/>
              </a:lnSpc>
              <a:spcAft>
                <a:spcPts val="600"/>
              </a:spcAft>
              <a:tabLst>
                <a:tab pos="171450" algn="l"/>
                <a:tab pos="342900" algn="l"/>
                <a:tab pos="514350" algn="l"/>
                <a:tab pos="685800" algn="l"/>
                <a:tab pos="857250" algn="l"/>
                <a:tab pos="1028700" algn="l"/>
                <a:tab pos="1200150" algn="l"/>
                <a:tab pos="1371600" algn="l"/>
              </a:tabLst>
            </a:pPr>
            <a:r>
              <a:rPr lang="en-US" dirty="0">
                <a:latin typeface="Consolas" panose="020B0609020204030204" pitchFamily="49" charset="0"/>
                <a:ea typeface="Calibri" panose="020F0502020204030204" pitchFamily="34" charset="0"/>
                <a:cs typeface="Consolas" panose="020B0609020204030204" pitchFamily="49" charset="0"/>
              </a:rPr>
              <a:t>2606::PC1 (2606::PC2)</a:t>
            </a:r>
            <a:r>
              <a:rPr lang="en-US" dirty="0">
                <a:latin typeface="Calibri" panose="020F0502020204030204" pitchFamily="34" charset="0"/>
                <a:ea typeface="Calibri" panose="020F0502020204030204" pitchFamily="34" charset="0"/>
                <a:cs typeface="Calibri" panose="020F0502020204030204" pitchFamily="34" charset="0"/>
              </a:rPr>
              <a:t> 		Configured IPv6 address of PC1 (PC2)</a:t>
            </a:r>
            <a:br>
              <a:rPr lang="en-US" b="1" dirty="0">
                <a:latin typeface="Calibri" panose="020F0502020204030204" pitchFamily="34" charset="0"/>
                <a:ea typeface="Calibri" panose="020F0502020204030204" pitchFamily="34" charset="0"/>
                <a:cs typeface="Calibri" panose="020F0502020204030204" pitchFamily="34" charset="0"/>
              </a:rPr>
            </a:br>
            <a:r>
              <a:rPr lang="en-US" dirty="0">
                <a:latin typeface="Consolas" panose="020B0609020204030204" pitchFamily="49" charset="0"/>
                <a:ea typeface="Calibri" panose="020F0502020204030204" pitchFamily="34" charset="0"/>
                <a:cs typeface="Consolas" panose="020B0609020204030204" pitchFamily="49" charset="0"/>
              </a:rPr>
              <a:t>FE80::PC1 (FE80::PC2)</a:t>
            </a:r>
            <a:r>
              <a:rPr lang="en-US" dirty="0">
                <a:latin typeface="Calibri" panose="020F0502020204030204" pitchFamily="34" charset="0"/>
                <a:ea typeface="Calibri" panose="020F0502020204030204" pitchFamily="34" charset="0"/>
                <a:cs typeface="Calibri" panose="020F0502020204030204" pitchFamily="34" charset="0"/>
              </a:rPr>
              <a:t> 		Link-local IPv6 address of PC1 (PC2)</a:t>
            </a:r>
            <a:br>
              <a:rPr lang="en-US" dirty="0">
                <a:latin typeface="Calibri" panose="020F0502020204030204" pitchFamily="34" charset="0"/>
                <a:ea typeface="Calibri" panose="020F0502020204030204" pitchFamily="34" charset="0"/>
                <a:cs typeface="Calibri" panose="020F0502020204030204" pitchFamily="34" charset="0"/>
              </a:rPr>
            </a:br>
            <a:r>
              <a:rPr lang="en-US" dirty="0">
                <a:latin typeface="Consolas" panose="020B0609020204030204" pitchFamily="49" charset="0"/>
                <a:ea typeface="Calibri" panose="020F0502020204030204" pitchFamily="34" charset="0"/>
                <a:cs typeface="Consolas" panose="020B0609020204030204" pitchFamily="49" charset="0"/>
              </a:rPr>
              <a:t>FF02:PC2</a:t>
            </a:r>
            <a:r>
              <a:rPr lang="en-US" dirty="0">
                <a:latin typeface="Calibri" panose="020F0502020204030204" pitchFamily="34" charset="0"/>
                <a:ea typeface="Calibri" panose="020F0502020204030204" pitchFamily="34" charset="0"/>
                <a:cs typeface="Calibri" panose="020F0502020204030204" pitchFamily="34" charset="0"/>
              </a:rPr>
              <a:t>						Solicited node multicast address of PC2     </a:t>
            </a:r>
            <a:endParaRPr lang="en-CA" dirty="0">
              <a:latin typeface="Calibri" panose="020F0502020204030204" pitchFamily="34" charset="0"/>
              <a:ea typeface="Calibri" panose="020F0502020204030204" pitchFamily="34" charset="0"/>
              <a:cs typeface="Calibri" panose="020F0502020204030204" pitchFamily="34" charset="0"/>
            </a:endParaRPr>
          </a:p>
        </p:txBody>
      </p:sp>
      <p:pic>
        <p:nvPicPr>
          <p:cNvPr id="37" name="Graphic 4" descr="Laptop">
            <a:extLst>
              <a:ext uri="{FF2B5EF4-FFF2-40B4-BE49-F238E27FC236}">
                <a16:creationId xmlns:a16="http://schemas.microsoft.com/office/drawing/2014/main" id="{FFC0391A-3370-D345-A59C-F3DA333915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3046" y="1962632"/>
            <a:ext cx="685800" cy="685800"/>
          </a:xfrm>
          <a:prstGeom prst="rect">
            <a:avLst/>
          </a:prstGeom>
        </p:spPr>
      </p:pic>
      <p:pic>
        <p:nvPicPr>
          <p:cNvPr id="38" name="Graphic 4" descr="Laptop">
            <a:extLst>
              <a:ext uri="{FF2B5EF4-FFF2-40B4-BE49-F238E27FC236}">
                <a16:creationId xmlns:a16="http://schemas.microsoft.com/office/drawing/2014/main" id="{307E83CA-C56E-7345-85CC-2A68F1DD78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04489" y="1962632"/>
            <a:ext cx="685800" cy="685800"/>
          </a:xfrm>
          <a:prstGeom prst="rect">
            <a:avLst/>
          </a:prstGeom>
        </p:spPr>
      </p:pic>
      <p:sp>
        <p:nvSpPr>
          <p:cNvPr id="39" name="TextBox 38">
            <a:extLst>
              <a:ext uri="{FF2B5EF4-FFF2-40B4-BE49-F238E27FC236}">
                <a16:creationId xmlns:a16="http://schemas.microsoft.com/office/drawing/2014/main" id="{A129D383-D067-4B42-A11C-4977B1752406}"/>
              </a:ext>
            </a:extLst>
          </p:cNvPr>
          <p:cNvSpPr txBox="1"/>
          <p:nvPr/>
        </p:nvSpPr>
        <p:spPr>
          <a:xfrm>
            <a:off x="2862045" y="2573423"/>
            <a:ext cx="633507" cy="369332"/>
          </a:xfrm>
          <a:prstGeom prst="rect">
            <a:avLst/>
          </a:prstGeom>
          <a:noFill/>
        </p:spPr>
        <p:txBody>
          <a:bodyPr wrap="none" rtlCol="0">
            <a:spAutoFit/>
          </a:bodyPr>
          <a:lstStyle/>
          <a:p>
            <a:r>
              <a:rPr lang="en-US" dirty="0"/>
              <a:t>PC1</a:t>
            </a:r>
          </a:p>
        </p:txBody>
      </p:sp>
      <p:sp>
        <p:nvSpPr>
          <p:cNvPr id="40" name="TextBox 39">
            <a:extLst>
              <a:ext uri="{FF2B5EF4-FFF2-40B4-BE49-F238E27FC236}">
                <a16:creationId xmlns:a16="http://schemas.microsoft.com/office/drawing/2014/main" id="{FD0565B0-0360-EE4C-9508-4D7050142998}"/>
              </a:ext>
            </a:extLst>
          </p:cNvPr>
          <p:cNvSpPr txBox="1"/>
          <p:nvPr/>
        </p:nvSpPr>
        <p:spPr>
          <a:xfrm>
            <a:off x="6243487" y="2598517"/>
            <a:ext cx="633507" cy="369332"/>
          </a:xfrm>
          <a:prstGeom prst="rect">
            <a:avLst/>
          </a:prstGeom>
          <a:noFill/>
        </p:spPr>
        <p:txBody>
          <a:bodyPr wrap="none" rtlCol="0">
            <a:spAutoFit/>
          </a:bodyPr>
          <a:lstStyle/>
          <a:p>
            <a:r>
              <a:rPr lang="en-US" dirty="0"/>
              <a:t>PC2</a:t>
            </a:r>
          </a:p>
        </p:txBody>
      </p:sp>
      <p:cxnSp>
        <p:nvCxnSpPr>
          <p:cNvPr id="42" name="Straight Connector 41">
            <a:extLst>
              <a:ext uri="{FF2B5EF4-FFF2-40B4-BE49-F238E27FC236}">
                <a16:creationId xmlns:a16="http://schemas.microsoft.com/office/drawing/2014/main" id="{60EC34A4-BC8C-814B-8004-29F03B418B18}"/>
              </a:ext>
            </a:extLst>
          </p:cNvPr>
          <p:cNvCxnSpPr/>
          <p:nvPr/>
        </p:nvCxnSpPr>
        <p:spPr>
          <a:xfrm>
            <a:off x="3455720" y="2309009"/>
            <a:ext cx="2547257" cy="0"/>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42FC2C5-A44C-1A4E-880B-46C04EEFB9AE}"/>
              </a:ext>
            </a:extLst>
          </p:cNvPr>
          <p:cNvSpPr/>
          <p:nvPr/>
        </p:nvSpPr>
        <p:spPr>
          <a:xfrm>
            <a:off x="3353003" y="2015388"/>
            <a:ext cx="1274708" cy="369332"/>
          </a:xfrm>
          <a:prstGeom prst="rect">
            <a:avLst/>
          </a:prstGeom>
        </p:spPr>
        <p:txBody>
          <a:bodyPr wrap="none">
            <a:spAutoFit/>
          </a:bodyPr>
          <a:lstStyle/>
          <a:p>
            <a:r>
              <a:rPr lang="en-US" dirty="0"/>
              <a:t>2606::PC1</a:t>
            </a:r>
          </a:p>
        </p:txBody>
      </p:sp>
      <p:sp>
        <p:nvSpPr>
          <p:cNvPr id="44" name="Rectangle 43">
            <a:extLst>
              <a:ext uri="{FF2B5EF4-FFF2-40B4-BE49-F238E27FC236}">
                <a16:creationId xmlns:a16="http://schemas.microsoft.com/office/drawing/2014/main" id="{494E6615-3FFE-2346-950B-0F3CB281338A}"/>
              </a:ext>
            </a:extLst>
          </p:cNvPr>
          <p:cNvSpPr/>
          <p:nvPr/>
        </p:nvSpPr>
        <p:spPr>
          <a:xfrm>
            <a:off x="5186257" y="2015388"/>
            <a:ext cx="1274708" cy="369332"/>
          </a:xfrm>
          <a:prstGeom prst="rect">
            <a:avLst/>
          </a:prstGeom>
        </p:spPr>
        <p:txBody>
          <a:bodyPr wrap="none">
            <a:spAutoFit/>
          </a:bodyPr>
          <a:lstStyle/>
          <a:p>
            <a:r>
              <a:rPr lang="en-US" dirty="0"/>
              <a:t>2606::PC2</a:t>
            </a:r>
          </a:p>
        </p:txBody>
      </p:sp>
      <p:pic>
        <p:nvPicPr>
          <p:cNvPr id="15" name="Picture 14" descr="underline_base">
            <a:extLst>
              <a:ext uri="{FF2B5EF4-FFF2-40B4-BE49-F238E27FC236}">
                <a16:creationId xmlns:a16="http://schemas.microsoft.com/office/drawing/2014/main" id="{FA5B8240-25DC-D744-827F-280753256B4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644" y="863804"/>
            <a:ext cx="3031706" cy="1550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24280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E584B-DD67-1A43-AA63-8D79C298B5A2}"/>
              </a:ext>
            </a:extLst>
          </p:cNvPr>
          <p:cNvSpPr>
            <a:spLocks noGrp="1"/>
          </p:cNvSpPr>
          <p:nvPr>
            <p:ph type="title"/>
          </p:nvPr>
        </p:nvSpPr>
        <p:spPr>
          <a:xfrm>
            <a:off x="180703" y="124097"/>
            <a:ext cx="3476897" cy="620486"/>
          </a:xfrm>
        </p:spPr>
        <p:txBody>
          <a:bodyPr/>
          <a:lstStyle/>
          <a:p>
            <a:r>
              <a:rPr lang="en-US" dirty="0"/>
              <a:t>NDP Example</a:t>
            </a:r>
          </a:p>
        </p:txBody>
      </p:sp>
      <p:sp>
        <p:nvSpPr>
          <p:cNvPr id="4" name="Slide Number Placeholder 3">
            <a:extLst>
              <a:ext uri="{FF2B5EF4-FFF2-40B4-BE49-F238E27FC236}">
                <a16:creationId xmlns:a16="http://schemas.microsoft.com/office/drawing/2014/main" id="{BDA4CF8A-8DD3-A24A-AC25-AB2C2586A051}"/>
              </a:ext>
            </a:extLst>
          </p:cNvPr>
          <p:cNvSpPr>
            <a:spLocks noGrp="1"/>
          </p:cNvSpPr>
          <p:nvPr>
            <p:ph type="sldNum" sz="quarter" idx="12"/>
          </p:nvPr>
        </p:nvSpPr>
        <p:spPr>
          <a:xfrm>
            <a:off x="7809230" y="6294101"/>
            <a:ext cx="2057400" cy="273844"/>
          </a:xfrm>
        </p:spPr>
        <p:txBody>
          <a:bodyPr/>
          <a:lstStyle/>
          <a:p>
            <a:fld id="{6DDFBD2C-A080-5A4B-B075-F8D248F9258F}" type="slidenum">
              <a:rPr lang="en-US" smtClean="0"/>
              <a:t>91</a:t>
            </a:fld>
            <a:endParaRPr lang="en-US" dirty="0"/>
          </a:p>
        </p:txBody>
      </p:sp>
      <p:cxnSp>
        <p:nvCxnSpPr>
          <p:cNvPr id="6" name="Straight Arrow Connector 5">
            <a:extLst>
              <a:ext uri="{FF2B5EF4-FFF2-40B4-BE49-F238E27FC236}">
                <a16:creationId xmlns:a16="http://schemas.microsoft.com/office/drawing/2014/main" id="{3155AF7D-87BA-F448-8885-E55E2B486AEF}"/>
              </a:ext>
            </a:extLst>
          </p:cNvPr>
          <p:cNvCxnSpPr/>
          <p:nvPr/>
        </p:nvCxnSpPr>
        <p:spPr>
          <a:xfrm>
            <a:off x="2263140" y="2460288"/>
            <a:ext cx="0" cy="3257550"/>
          </a:xfrm>
          <a:prstGeom prst="straightConnector1">
            <a:avLst/>
          </a:prstGeom>
          <a:ln w="444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1A70EC6-5C18-FB45-8658-487D81D9CF00}"/>
              </a:ext>
            </a:extLst>
          </p:cNvPr>
          <p:cNvCxnSpPr/>
          <p:nvPr/>
        </p:nvCxnSpPr>
        <p:spPr>
          <a:xfrm>
            <a:off x="5600700" y="2448858"/>
            <a:ext cx="0" cy="3257550"/>
          </a:xfrm>
          <a:prstGeom prst="straightConnector1">
            <a:avLst/>
          </a:prstGeom>
          <a:ln w="444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2EED07F-48EE-D848-AA21-714979E1CCF7}"/>
              </a:ext>
            </a:extLst>
          </p:cNvPr>
          <p:cNvSpPr txBox="1"/>
          <p:nvPr/>
        </p:nvSpPr>
        <p:spPr>
          <a:xfrm>
            <a:off x="2062449" y="2151381"/>
            <a:ext cx="633507" cy="369332"/>
          </a:xfrm>
          <a:prstGeom prst="rect">
            <a:avLst/>
          </a:prstGeom>
          <a:noFill/>
        </p:spPr>
        <p:txBody>
          <a:bodyPr wrap="none" rtlCol="0">
            <a:spAutoFit/>
          </a:bodyPr>
          <a:lstStyle/>
          <a:p>
            <a:r>
              <a:rPr lang="en-US" dirty="0"/>
              <a:t>PC1</a:t>
            </a:r>
          </a:p>
        </p:txBody>
      </p:sp>
      <p:sp>
        <p:nvSpPr>
          <p:cNvPr id="11" name="TextBox 10">
            <a:extLst>
              <a:ext uri="{FF2B5EF4-FFF2-40B4-BE49-F238E27FC236}">
                <a16:creationId xmlns:a16="http://schemas.microsoft.com/office/drawing/2014/main" id="{F6860C6C-A7DA-0A45-87D2-5D8AA710AF71}"/>
              </a:ext>
            </a:extLst>
          </p:cNvPr>
          <p:cNvSpPr txBox="1"/>
          <p:nvPr/>
        </p:nvSpPr>
        <p:spPr>
          <a:xfrm>
            <a:off x="5405350" y="2102982"/>
            <a:ext cx="633507" cy="369332"/>
          </a:xfrm>
          <a:prstGeom prst="rect">
            <a:avLst/>
          </a:prstGeom>
          <a:noFill/>
        </p:spPr>
        <p:txBody>
          <a:bodyPr wrap="none" rtlCol="0">
            <a:spAutoFit/>
          </a:bodyPr>
          <a:lstStyle/>
          <a:p>
            <a:r>
              <a:rPr lang="en-US" dirty="0"/>
              <a:t>PC2</a:t>
            </a:r>
          </a:p>
        </p:txBody>
      </p:sp>
      <p:sp>
        <p:nvSpPr>
          <p:cNvPr id="12" name="Rectangle 11">
            <a:extLst>
              <a:ext uri="{FF2B5EF4-FFF2-40B4-BE49-F238E27FC236}">
                <a16:creationId xmlns:a16="http://schemas.microsoft.com/office/drawing/2014/main" id="{C5156F7C-1358-9940-AEA1-082B0F81C543}"/>
              </a:ext>
            </a:extLst>
          </p:cNvPr>
          <p:cNvSpPr/>
          <p:nvPr/>
        </p:nvSpPr>
        <p:spPr>
          <a:xfrm>
            <a:off x="3691890" y="158734"/>
            <a:ext cx="5269230" cy="1857368"/>
          </a:xfrm>
          <a:prstGeom prst="rect">
            <a:avLst/>
          </a:prstGeom>
          <a:solidFill>
            <a:schemeClr val="accent5">
              <a:lumMod val="20000"/>
              <a:lumOff val="80000"/>
            </a:schemeClr>
          </a:solidFill>
        </p:spPr>
        <p:txBody>
          <a:bodyPr wrap="square">
            <a:spAutoFit/>
          </a:bodyPr>
          <a:lstStyle/>
          <a:p>
            <a:pPr>
              <a:lnSpc>
                <a:spcPct val="107000"/>
              </a:lnSpc>
              <a:spcAft>
                <a:spcPts val="600"/>
              </a:spcAft>
              <a:tabLst>
                <a:tab pos="171450" algn="l"/>
                <a:tab pos="342900" algn="l"/>
                <a:tab pos="514350" algn="l"/>
                <a:tab pos="685800" algn="l"/>
                <a:tab pos="857250" algn="l"/>
                <a:tab pos="1028700" algn="l"/>
                <a:tab pos="1200150" algn="l"/>
                <a:tab pos="1371600" algn="l"/>
              </a:tabLst>
            </a:pPr>
            <a:r>
              <a:rPr lang="en-US" dirty="0">
                <a:latin typeface="Calibri" panose="020F0502020204030204" pitchFamily="34" charset="0"/>
                <a:ea typeface="Calibri" panose="020F0502020204030204" pitchFamily="34" charset="0"/>
                <a:cs typeface="Calibri" panose="020F0502020204030204" pitchFamily="34" charset="0"/>
              </a:rPr>
              <a:t>2606::PC1 (2606::PC2)  : Configured IPv6 address of PC1 (PC2)</a:t>
            </a:r>
            <a:br>
              <a:rPr lang="en-US" b="1" dirty="0">
                <a:latin typeface="Calibri" panose="020F0502020204030204" pitchFamily="34" charset="0"/>
                <a:ea typeface="Calibri" panose="020F0502020204030204" pitchFamily="34" charset="0"/>
                <a:cs typeface="Calibri" panose="020F0502020204030204" pitchFamily="34" charset="0"/>
              </a:rPr>
            </a:br>
            <a:r>
              <a:rPr lang="en-US" dirty="0">
                <a:latin typeface="Calibri" panose="020F0502020204030204" pitchFamily="34" charset="0"/>
                <a:ea typeface="Calibri" panose="020F0502020204030204" pitchFamily="34" charset="0"/>
                <a:cs typeface="Calibri" panose="020F0502020204030204" pitchFamily="34" charset="0"/>
              </a:rPr>
              <a:t>FE80::PC1 (FE80::PC2)  : Link-local IPv6 address of PC1 (PC2)</a:t>
            </a:r>
            <a:br>
              <a:rPr lang="en-US" dirty="0">
                <a:latin typeface="Calibri" panose="020F0502020204030204" pitchFamily="34" charset="0"/>
                <a:ea typeface="Calibri" panose="020F0502020204030204" pitchFamily="34" charset="0"/>
                <a:cs typeface="Calibri" panose="020F0502020204030204" pitchFamily="34" charset="0"/>
              </a:rPr>
            </a:br>
            <a:r>
              <a:rPr lang="en-US" dirty="0">
                <a:latin typeface="Calibri" panose="020F0502020204030204" pitchFamily="34" charset="0"/>
                <a:ea typeface="Calibri" panose="020F0502020204030204" pitchFamily="34" charset="0"/>
                <a:cs typeface="Calibri" panose="020F0502020204030204" pitchFamily="34" charset="0"/>
              </a:rPr>
              <a:t>FF02:PC2:		Solicited node multicast address for address of PC2.      </a:t>
            </a:r>
            <a:endParaRPr lang="en-CA" dirty="0">
              <a:latin typeface="Calibri" panose="020F0502020204030204" pitchFamily="34" charset="0"/>
              <a:ea typeface="Calibri" panose="020F0502020204030204" pitchFamily="34" charset="0"/>
              <a:cs typeface="Calibri" panose="020F0502020204030204" pitchFamily="34" charset="0"/>
            </a:endParaRPr>
          </a:p>
        </p:txBody>
      </p:sp>
      <p:grpSp>
        <p:nvGrpSpPr>
          <p:cNvPr id="19" name="Group 18">
            <a:extLst>
              <a:ext uri="{FF2B5EF4-FFF2-40B4-BE49-F238E27FC236}">
                <a16:creationId xmlns:a16="http://schemas.microsoft.com/office/drawing/2014/main" id="{B2DB7652-59A1-E741-9159-2D5203162EFB}"/>
              </a:ext>
            </a:extLst>
          </p:cNvPr>
          <p:cNvGrpSpPr/>
          <p:nvPr/>
        </p:nvGrpSpPr>
        <p:grpSpPr>
          <a:xfrm>
            <a:off x="6162701" y="2201853"/>
            <a:ext cx="2404752" cy="647816"/>
            <a:chOff x="8182100" y="3501242"/>
            <a:chExt cx="3206336" cy="863755"/>
          </a:xfrm>
        </p:grpSpPr>
        <p:sp>
          <p:nvSpPr>
            <p:cNvPr id="15" name="TextBox 14">
              <a:extLst>
                <a:ext uri="{FF2B5EF4-FFF2-40B4-BE49-F238E27FC236}">
                  <a16:creationId xmlns:a16="http://schemas.microsoft.com/office/drawing/2014/main" id="{F5EE2BFE-2410-6744-9930-9FC1117D2CC5}"/>
                </a:ext>
              </a:extLst>
            </p:cNvPr>
            <p:cNvSpPr txBox="1"/>
            <p:nvPr/>
          </p:nvSpPr>
          <p:spPr>
            <a:xfrm>
              <a:off x="8182100" y="3503222"/>
              <a:ext cx="1496291" cy="861775"/>
            </a:xfrm>
            <a:prstGeom prst="rect">
              <a:avLst/>
            </a:prstGeom>
            <a:noFill/>
            <a:ln>
              <a:noFill/>
            </a:ln>
          </p:spPr>
          <p:txBody>
            <a:bodyPr wrap="square" rtlCol="0">
              <a:spAutoFit/>
            </a:bodyPr>
            <a:lstStyle/>
            <a:p>
              <a:r>
                <a:rPr lang="en-US" dirty="0"/>
                <a:t>Source IPv6</a:t>
              </a:r>
            </a:p>
          </p:txBody>
        </p:sp>
        <p:sp>
          <p:nvSpPr>
            <p:cNvPr id="16" name="TextBox 15">
              <a:extLst>
                <a:ext uri="{FF2B5EF4-FFF2-40B4-BE49-F238E27FC236}">
                  <a16:creationId xmlns:a16="http://schemas.microsoft.com/office/drawing/2014/main" id="{4F19DCB1-4718-AC4A-AA5F-8ABD972744D5}"/>
                </a:ext>
              </a:extLst>
            </p:cNvPr>
            <p:cNvSpPr txBox="1"/>
            <p:nvPr/>
          </p:nvSpPr>
          <p:spPr>
            <a:xfrm>
              <a:off x="9676411" y="3501242"/>
              <a:ext cx="1712025" cy="861775"/>
            </a:xfrm>
            <a:prstGeom prst="rect">
              <a:avLst/>
            </a:prstGeom>
            <a:noFill/>
            <a:ln>
              <a:noFill/>
            </a:ln>
          </p:spPr>
          <p:txBody>
            <a:bodyPr wrap="square" rtlCol="0">
              <a:spAutoFit/>
            </a:bodyPr>
            <a:lstStyle/>
            <a:p>
              <a:r>
                <a:rPr lang="en-US" dirty="0"/>
                <a:t>Destination IPv6</a:t>
              </a:r>
            </a:p>
          </p:txBody>
        </p:sp>
      </p:grpSp>
      <p:grpSp>
        <p:nvGrpSpPr>
          <p:cNvPr id="3" name="Group 2">
            <a:extLst>
              <a:ext uri="{FF2B5EF4-FFF2-40B4-BE49-F238E27FC236}">
                <a16:creationId xmlns:a16="http://schemas.microsoft.com/office/drawing/2014/main" id="{4786B2A2-DB79-294A-8DC7-D19CDDA8BA5D}"/>
              </a:ext>
            </a:extLst>
          </p:cNvPr>
          <p:cNvGrpSpPr/>
          <p:nvPr/>
        </p:nvGrpSpPr>
        <p:grpSpPr>
          <a:xfrm>
            <a:off x="2286000" y="2700321"/>
            <a:ext cx="6100949" cy="366117"/>
            <a:chOff x="3048000" y="2457424"/>
            <a:chExt cx="8134598" cy="488156"/>
          </a:xfrm>
        </p:grpSpPr>
        <p:cxnSp>
          <p:nvCxnSpPr>
            <p:cNvPr id="9" name="Straight Arrow Connector 8">
              <a:extLst>
                <a:ext uri="{FF2B5EF4-FFF2-40B4-BE49-F238E27FC236}">
                  <a16:creationId xmlns:a16="http://schemas.microsoft.com/office/drawing/2014/main" id="{C52B02BE-D075-6949-B1D5-499591DB67DD}"/>
                </a:ext>
              </a:extLst>
            </p:cNvPr>
            <p:cNvCxnSpPr/>
            <p:nvPr/>
          </p:nvCxnSpPr>
          <p:spPr>
            <a:xfrm>
              <a:off x="3048000" y="2457424"/>
              <a:ext cx="4404360" cy="304800"/>
            </a:xfrm>
            <a:prstGeom prst="straightConnector1">
              <a:avLst/>
            </a:prstGeom>
            <a:ln w="15875">
              <a:solidFill>
                <a:srgbClr val="C0000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3" name="Rectangle 4">
              <a:extLst>
                <a:ext uri="{FF2B5EF4-FFF2-40B4-BE49-F238E27FC236}">
                  <a16:creationId xmlns:a16="http://schemas.microsoft.com/office/drawing/2014/main" id="{1D070A37-C29B-8640-8D1B-D4EF6F11C5B7}"/>
                </a:ext>
              </a:extLst>
            </p:cNvPr>
            <p:cNvSpPr>
              <a:spLocks noChangeArrowheads="1"/>
            </p:cNvSpPr>
            <p:nvPr/>
          </p:nvSpPr>
          <p:spPr bwMode="auto">
            <a:xfrm rot="240000">
              <a:off x="3489593" y="2477403"/>
              <a:ext cx="2961386" cy="280160"/>
            </a:xfrm>
            <a:prstGeom prst="rect">
              <a:avLst/>
            </a:prstGeom>
            <a:solidFill>
              <a:schemeClr val="accent4">
                <a:lumMod val="20000"/>
                <a:lumOff val="80000"/>
              </a:schemeClr>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r>
                <a:rPr lang="en-US" sz="1050" b="1" dirty="0">
                  <a:latin typeface="+mj-lt"/>
                  <a:cs typeface="Consolas" panose="020B0609020204030204" pitchFamily="49" charset="0"/>
                </a:rPr>
                <a:t>Neighbor Solicitation for 2606::PC2</a:t>
              </a:r>
              <a:endParaRPr lang="en-US" sz="1050" b="1" dirty="0">
                <a:latin typeface="+mj-lt"/>
                <a:ea typeface="ＭＳ Ｐゴシック" pitchFamily="-108" charset="-128"/>
                <a:cs typeface="Consolas" panose="020B0609020204030204" pitchFamily="49" charset="0"/>
              </a:endParaRPr>
            </a:p>
          </p:txBody>
        </p:sp>
        <p:grpSp>
          <p:nvGrpSpPr>
            <p:cNvPr id="20" name="Group 19">
              <a:extLst>
                <a:ext uri="{FF2B5EF4-FFF2-40B4-BE49-F238E27FC236}">
                  <a16:creationId xmlns:a16="http://schemas.microsoft.com/office/drawing/2014/main" id="{3DBD4A68-D031-7549-B334-08D1E6A18C74}"/>
                </a:ext>
              </a:extLst>
            </p:cNvPr>
            <p:cNvGrpSpPr/>
            <p:nvPr/>
          </p:nvGrpSpPr>
          <p:grpSpPr>
            <a:xfrm>
              <a:off x="8191996" y="2572994"/>
              <a:ext cx="2990602" cy="372586"/>
              <a:chOff x="8182100" y="3501242"/>
              <a:chExt cx="2990602" cy="226946"/>
            </a:xfrm>
          </p:grpSpPr>
          <p:sp>
            <p:nvSpPr>
              <p:cNvPr id="21" name="TextBox 20">
                <a:extLst>
                  <a:ext uri="{FF2B5EF4-FFF2-40B4-BE49-F238E27FC236}">
                    <a16:creationId xmlns:a16="http://schemas.microsoft.com/office/drawing/2014/main" id="{D38E9C4F-CA90-2D4E-B056-EE5B83342EAF}"/>
                  </a:ext>
                </a:extLst>
              </p:cNvPr>
              <p:cNvSpPr txBox="1"/>
              <p:nvPr/>
            </p:nvSpPr>
            <p:spPr>
              <a:xfrm>
                <a:off x="8182100" y="3503224"/>
                <a:ext cx="1496292" cy="224964"/>
              </a:xfrm>
              <a:prstGeom prst="rect">
                <a:avLst/>
              </a:prstGeom>
              <a:noFill/>
              <a:ln>
                <a:noFill/>
              </a:ln>
            </p:spPr>
            <p:txBody>
              <a:bodyPr wrap="square" rtlCol="0">
                <a:spAutoFit/>
              </a:bodyPr>
              <a:lstStyle/>
              <a:p>
                <a:r>
                  <a:rPr lang="en-US" sz="1200" dirty="0"/>
                  <a:t>2606::PC1</a:t>
                </a:r>
              </a:p>
            </p:txBody>
          </p:sp>
          <p:sp>
            <p:nvSpPr>
              <p:cNvPr id="22" name="TextBox 21">
                <a:extLst>
                  <a:ext uri="{FF2B5EF4-FFF2-40B4-BE49-F238E27FC236}">
                    <a16:creationId xmlns:a16="http://schemas.microsoft.com/office/drawing/2014/main" id="{36E2494F-2855-B446-B076-F168F00E84DA}"/>
                  </a:ext>
                </a:extLst>
              </p:cNvPr>
              <p:cNvSpPr txBox="1"/>
              <p:nvPr/>
            </p:nvSpPr>
            <p:spPr>
              <a:xfrm>
                <a:off x="9676410" y="3501242"/>
                <a:ext cx="1496292" cy="224964"/>
              </a:xfrm>
              <a:prstGeom prst="rect">
                <a:avLst/>
              </a:prstGeom>
              <a:noFill/>
              <a:ln>
                <a:noFill/>
              </a:ln>
            </p:spPr>
            <p:txBody>
              <a:bodyPr wrap="square" rtlCol="0">
                <a:spAutoFit/>
              </a:bodyPr>
              <a:lstStyle/>
              <a:p>
                <a:r>
                  <a:rPr lang="en-US" sz="1200" dirty="0"/>
                  <a:t>FF02::PC2</a:t>
                </a:r>
              </a:p>
            </p:txBody>
          </p:sp>
        </p:grpSp>
      </p:grpSp>
      <p:grpSp>
        <p:nvGrpSpPr>
          <p:cNvPr id="5" name="Group 4">
            <a:extLst>
              <a:ext uri="{FF2B5EF4-FFF2-40B4-BE49-F238E27FC236}">
                <a16:creationId xmlns:a16="http://schemas.microsoft.com/office/drawing/2014/main" id="{79DB0189-56BE-9548-8D73-EE12A5CF81D6}"/>
              </a:ext>
            </a:extLst>
          </p:cNvPr>
          <p:cNvGrpSpPr/>
          <p:nvPr/>
        </p:nvGrpSpPr>
        <p:grpSpPr>
          <a:xfrm>
            <a:off x="2276475" y="3034898"/>
            <a:ext cx="6108989" cy="311141"/>
            <a:chOff x="3035299" y="2903531"/>
            <a:chExt cx="8145319" cy="414854"/>
          </a:xfrm>
        </p:grpSpPr>
        <p:cxnSp>
          <p:nvCxnSpPr>
            <p:cNvPr id="23" name="Straight Arrow Connector 22">
              <a:extLst>
                <a:ext uri="{FF2B5EF4-FFF2-40B4-BE49-F238E27FC236}">
                  <a16:creationId xmlns:a16="http://schemas.microsoft.com/office/drawing/2014/main" id="{F6969755-6797-CD43-9BCE-D330E774BEE6}"/>
                </a:ext>
              </a:extLst>
            </p:cNvPr>
            <p:cNvCxnSpPr>
              <a:cxnSpLocks/>
            </p:cNvCxnSpPr>
            <p:nvPr/>
          </p:nvCxnSpPr>
          <p:spPr>
            <a:xfrm flipV="1">
              <a:off x="3035299" y="3013585"/>
              <a:ext cx="4404360" cy="304800"/>
            </a:xfrm>
            <a:prstGeom prst="straightConnector1">
              <a:avLst/>
            </a:prstGeom>
            <a:ln w="15875">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1DBA2449-9605-5D43-9812-D9EA1C43D0E6}"/>
                </a:ext>
              </a:extLst>
            </p:cNvPr>
            <p:cNvGrpSpPr/>
            <p:nvPr/>
          </p:nvGrpSpPr>
          <p:grpSpPr>
            <a:xfrm>
              <a:off x="8190016" y="2903531"/>
              <a:ext cx="2990602" cy="372586"/>
              <a:chOff x="8182100" y="3501242"/>
              <a:chExt cx="2990602" cy="226946"/>
            </a:xfrm>
          </p:grpSpPr>
          <p:sp>
            <p:nvSpPr>
              <p:cNvPr id="29" name="TextBox 28">
                <a:extLst>
                  <a:ext uri="{FF2B5EF4-FFF2-40B4-BE49-F238E27FC236}">
                    <a16:creationId xmlns:a16="http://schemas.microsoft.com/office/drawing/2014/main" id="{D34CB1A2-0314-7048-B3A0-1551899DBA3A}"/>
                  </a:ext>
                </a:extLst>
              </p:cNvPr>
              <p:cNvSpPr txBox="1"/>
              <p:nvPr/>
            </p:nvSpPr>
            <p:spPr>
              <a:xfrm>
                <a:off x="8182100" y="3503224"/>
                <a:ext cx="1496291" cy="224964"/>
              </a:xfrm>
              <a:prstGeom prst="rect">
                <a:avLst/>
              </a:prstGeom>
              <a:noFill/>
              <a:ln>
                <a:noFill/>
              </a:ln>
            </p:spPr>
            <p:txBody>
              <a:bodyPr wrap="square" rtlCol="0">
                <a:spAutoFit/>
              </a:bodyPr>
              <a:lstStyle/>
              <a:p>
                <a:r>
                  <a:rPr lang="en-US" sz="1200" dirty="0"/>
                  <a:t>2606::PC2</a:t>
                </a:r>
              </a:p>
            </p:txBody>
          </p:sp>
          <p:sp>
            <p:nvSpPr>
              <p:cNvPr id="30" name="TextBox 29">
                <a:extLst>
                  <a:ext uri="{FF2B5EF4-FFF2-40B4-BE49-F238E27FC236}">
                    <a16:creationId xmlns:a16="http://schemas.microsoft.com/office/drawing/2014/main" id="{F337D41E-6ED8-1844-8A4C-7F2233DBBF87}"/>
                  </a:ext>
                </a:extLst>
              </p:cNvPr>
              <p:cNvSpPr txBox="1"/>
              <p:nvPr/>
            </p:nvSpPr>
            <p:spPr>
              <a:xfrm>
                <a:off x="9676411" y="3501242"/>
                <a:ext cx="1496291" cy="224964"/>
              </a:xfrm>
              <a:prstGeom prst="rect">
                <a:avLst/>
              </a:prstGeom>
              <a:noFill/>
              <a:ln>
                <a:noFill/>
              </a:ln>
            </p:spPr>
            <p:txBody>
              <a:bodyPr wrap="square" rtlCol="0">
                <a:spAutoFit/>
              </a:bodyPr>
              <a:lstStyle/>
              <a:p>
                <a:r>
                  <a:rPr lang="en-US" sz="1200" dirty="0"/>
                  <a:t>2606::PC1</a:t>
                </a:r>
              </a:p>
            </p:txBody>
          </p:sp>
        </p:grpSp>
        <p:sp>
          <p:nvSpPr>
            <p:cNvPr id="59" name="Rectangle 4">
              <a:extLst>
                <a:ext uri="{FF2B5EF4-FFF2-40B4-BE49-F238E27FC236}">
                  <a16:creationId xmlns:a16="http://schemas.microsoft.com/office/drawing/2014/main" id="{4C5FC21E-3FAF-CC45-9072-A517CB3118F9}"/>
                </a:ext>
              </a:extLst>
            </p:cNvPr>
            <p:cNvSpPr>
              <a:spLocks noChangeArrowheads="1"/>
            </p:cNvSpPr>
            <p:nvPr/>
          </p:nvSpPr>
          <p:spPr bwMode="auto">
            <a:xfrm rot="21360000">
              <a:off x="3505318" y="3049608"/>
              <a:ext cx="3062851" cy="264178"/>
            </a:xfrm>
            <a:prstGeom prst="rect">
              <a:avLst/>
            </a:prstGeom>
            <a:solidFill>
              <a:schemeClr val="accent4">
                <a:lumMod val="20000"/>
                <a:lumOff val="80000"/>
              </a:schemeClr>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r>
                <a:rPr lang="en-US" sz="1050" dirty="0">
                  <a:cs typeface="Consolas" panose="020B0609020204030204" pitchFamily="49" charset="0"/>
                </a:rPr>
                <a:t>Neighbor Advertisement for 2606::PC2</a:t>
              </a:r>
              <a:endParaRPr lang="en-US" sz="1050" dirty="0">
                <a:ea typeface="ＭＳ Ｐゴシック" pitchFamily="-108" charset="-128"/>
                <a:cs typeface="Consolas" panose="020B0609020204030204" pitchFamily="49" charset="0"/>
              </a:endParaRPr>
            </a:p>
          </p:txBody>
        </p:sp>
      </p:grpSp>
      <p:grpSp>
        <p:nvGrpSpPr>
          <p:cNvPr id="8" name="Group 7">
            <a:extLst>
              <a:ext uri="{FF2B5EF4-FFF2-40B4-BE49-F238E27FC236}">
                <a16:creationId xmlns:a16="http://schemas.microsoft.com/office/drawing/2014/main" id="{513FAA3E-5EB2-CE4E-9A64-39576A2A4079}"/>
              </a:ext>
            </a:extLst>
          </p:cNvPr>
          <p:cNvGrpSpPr/>
          <p:nvPr/>
        </p:nvGrpSpPr>
        <p:grpSpPr>
          <a:xfrm>
            <a:off x="2276476" y="3291700"/>
            <a:ext cx="6107507" cy="337862"/>
            <a:chOff x="3035301" y="3245933"/>
            <a:chExt cx="8143342" cy="450482"/>
          </a:xfrm>
        </p:grpSpPr>
        <p:grpSp>
          <p:nvGrpSpPr>
            <p:cNvPr id="33" name="Group 32">
              <a:extLst>
                <a:ext uri="{FF2B5EF4-FFF2-40B4-BE49-F238E27FC236}">
                  <a16:creationId xmlns:a16="http://schemas.microsoft.com/office/drawing/2014/main" id="{94AF1530-1E07-AB46-84AF-DA3729839E3D}"/>
                </a:ext>
              </a:extLst>
            </p:cNvPr>
            <p:cNvGrpSpPr/>
            <p:nvPr/>
          </p:nvGrpSpPr>
          <p:grpSpPr>
            <a:xfrm>
              <a:off x="8188041" y="3245933"/>
              <a:ext cx="2990602" cy="372586"/>
              <a:chOff x="8182100" y="3501242"/>
              <a:chExt cx="2990602" cy="226946"/>
            </a:xfrm>
          </p:grpSpPr>
          <p:sp>
            <p:nvSpPr>
              <p:cNvPr id="34" name="TextBox 33">
                <a:extLst>
                  <a:ext uri="{FF2B5EF4-FFF2-40B4-BE49-F238E27FC236}">
                    <a16:creationId xmlns:a16="http://schemas.microsoft.com/office/drawing/2014/main" id="{93FC71B1-F932-CB4B-858B-9937CD69F6C7}"/>
                  </a:ext>
                </a:extLst>
              </p:cNvPr>
              <p:cNvSpPr txBox="1"/>
              <p:nvPr/>
            </p:nvSpPr>
            <p:spPr>
              <a:xfrm>
                <a:off x="8182100" y="3503224"/>
                <a:ext cx="1496292" cy="224964"/>
              </a:xfrm>
              <a:prstGeom prst="rect">
                <a:avLst/>
              </a:prstGeom>
              <a:noFill/>
              <a:ln>
                <a:noFill/>
              </a:ln>
            </p:spPr>
            <p:txBody>
              <a:bodyPr wrap="square" rtlCol="0">
                <a:spAutoFit/>
              </a:bodyPr>
              <a:lstStyle/>
              <a:p>
                <a:r>
                  <a:rPr lang="en-US" sz="1200" dirty="0"/>
                  <a:t>FE80::PC2</a:t>
                </a:r>
              </a:p>
            </p:txBody>
          </p:sp>
          <p:sp>
            <p:nvSpPr>
              <p:cNvPr id="35" name="TextBox 34">
                <a:extLst>
                  <a:ext uri="{FF2B5EF4-FFF2-40B4-BE49-F238E27FC236}">
                    <a16:creationId xmlns:a16="http://schemas.microsoft.com/office/drawing/2014/main" id="{B8A70CC0-F0A9-8645-8D43-B6F4ED2D26FC}"/>
                  </a:ext>
                </a:extLst>
              </p:cNvPr>
              <p:cNvSpPr txBox="1"/>
              <p:nvPr/>
            </p:nvSpPr>
            <p:spPr>
              <a:xfrm>
                <a:off x="9676410" y="3501242"/>
                <a:ext cx="1496292" cy="224964"/>
              </a:xfrm>
              <a:prstGeom prst="rect">
                <a:avLst/>
              </a:prstGeom>
              <a:noFill/>
              <a:ln>
                <a:noFill/>
              </a:ln>
            </p:spPr>
            <p:txBody>
              <a:bodyPr wrap="square" rtlCol="0">
                <a:spAutoFit/>
              </a:bodyPr>
              <a:lstStyle/>
              <a:p>
                <a:r>
                  <a:rPr lang="en-US" sz="1200" dirty="0"/>
                  <a:t>2606::PC1</a:t>
                </a:r>
              </a:p>
            </p:txBody>
          </p:sp>
        </p:grpSp>
        <p:cxnSp>
          <p:nvCxnSpPr>
            <p:cNvPr id="60" name="Straight Arrow Connector 59">
              <a:extLst>
                <a:ext uri="{FF2B5EF4-FFF2-40B4-BE49-F238E27FC236}">
                  <a16:creationId xmlns:a16="http://schemas.microsoft.com/office/drawing/2014/main" id="{BDF9B632-B1C4-4E4C-8C49-5926988A73A1}"/>
                </a:ext>
              </a:extLst>
            </p:cNvPr>
            <p:cNvCxnSpPr>
              <a:cxnSpLocks/>
            </p:cNvCxnSpPr>
            <p:nvPr/>
          </p:nvCxnSpPr>
          <p:spPr>
            <a:xfrm flipV="1">
              <a:off x="3035301" y="3391615"/>
              <a:ext cx="4404360" cy="304800"/>
            </a:xfrm>
            <a:prstGeom prst="straightConnector1">
              <a:avLst/>
            </a:prstGeom>
            <a:ln w="15875">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61" name="Rectangle 4">
              <a:extLst>
                <a:ext uri="{FF2B5EF4-FFF2-40B4-BE49-F238E27FC236}">
                  <a16:creationId xmlns:a16="http://schemas.microsoft.com/office/drawing/2014/main" id="{B9E3F6DF-404C-1147-BC44-5E27B338695A}"/>
                </a:ext>
              </a:extLst>
            </p:cNvPr>
            <p:cNvSpPr>
              <a:spLocks noChangeArrowheads="1"/>
            </p:cNvSpPr>
            <p:nvPr/>
          </p:nvSpPr>
          <p:spPr bwMode="auto">
            <a:xfrm rot="21360000">
              <a:off x="3668632" y="3414894"/>
              <a:ext cx="3100973" cy="270637"/>
            </a:xfrm>
            <a:prstGeom prst="rect">
              <a:avLst/>
            </a:prstGeom>
            <a:solidFill>
              <a:schemeClr val="accent4">
                <a:lumMod val="20000"/>
                <a:lumOff val="80000"/>
              </a:schemeClr>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r>
                <a:rPr lang="en-US" sz="1050" dirty="0">
                  <a:cs typeface="Consolas" panose="020B0609020204030204" pitchFamily="49" charset="0"/>
                </a:rPr>
                <a:t>Neighbor Solicitation for 2606::PC1</a:t>
              </a:r>
              <a:endParaRPr lang="en-US" sz="1050" dirty="0">
                <a:ea typeface="ＭＳ Ｐゴシック" pitchFamily="-108" charset="-128"/>
                <a:cs typeface="Consolas" panose="020B0609020204030204" pitchFamily="49" charset="0"/>
              </a:endParaRPr>
            </a:p>
          </p:txBody>
        </p:sp>
      </p:grpSp>
      <p:grpSp>
        <p:nvGrpSpPr>
          <p:cNvPr id="14" name="Group 13">
            <a:extLst>
              <a:ext uri="{FF2B5EF4-FFF2-40B4-BE49-F238E27FC236}">
                <a16:creationId xmlns:a16="http://schemas.microsoft.com/office/drawing/2014/main" id="{DD0624EE-75D7-C548-BE00-890823BBB047}"/>
              </a:ext>
            </a:extLst>
          </p:cNvPr>
          <p:cNvGrpSpPr/>
          <p:nvPr/>
        </p:nvGrpSpPr>
        <p:grpSpPr>
          <a:xfrm>
            <a:off x="2276475" y="3821052"/>
            <a:ext cx="6091180" cy="362901"/>
            <a:chOff x="3035300" y="3951735"/>
            <a:chExt cx="8121573" cy="483867"/>
          </a:xfrm>
        </p:grpSpPr>
        <p:grpSp>
          <p:nvGrpSpPr>
            <p:cNvPr id="37" name="Group 36">
              <a:extLst>
                <a:ext uri="{FF2B5EF4-FFF2-40B4-BE49-F238E27FC236}">
                  <a16:creationId xmlns:a16="http://schemas.microsoft.com/office/drawing/2014/main" id="{9CE83351-42CE-A849-986A-FCE8671F910A}"/>
                </a:ext>
              </a:extLst>
            </p:cNvPr>
            <p:cNvGrpSpPr/>
            <p:nvPr/>
          </p:nvGrpSpPr>
          <p:grpSpPr>
            <a:xfrm>
              <a:off x="8166271" y="4063016"/>
              <a:ext cx="2990602" cy="372586"/>
              <a:chOff x="8182100" y="3501242"/>
              <a:chExt cx="2990602" cy="226946"/>
            </a:xfrm>
          </p:grpSpPr>
          <p:sp>
            <p:nvSpPr>
              <p:cNvPr id="38" name="TextBox 37">
                <a:extLst>
                  <a:ext uri="{FF2B5EF4-FFF2-40B4-BE49-F238E27FC236}">
                    <a16:creationId xmlns:a16="http://schemas.microsoft.com/office/drawing/2014/main" id="{8B8D65D7-57E0-F249-AE29-1DA0F933E40E}"/>
                  </a:ext>
                </a:extLst>
              </p:cNvPr>
              <p:cNvSpPr txBox="1"/>
              <p:nvPr/>
            </p:nvSpPr>
            <p:spPr>
              <a:xfrm>
                <a:off x="8182100" y="3503224"/>
                <a:ext cx="1496292" cy="224964"/>
              </a:xfrm>
              <a:prstGeom prst="rect">
                <a:avLst/>
              </a:prstGeom>
              <a:noFill/>
              <a:ln>
                <a:noFill/>
              </a:ln>
            </p:spPr>
            <p:txBody>
              <a:bodyPr wrap="square" rtlCol="0">
                <a:spAutoFit/>
              </a:bodyPr>
              <a:lstStyle/>
              <a:p>
                <a:r>
                  <a:rPr lang="en-US" sz="1200" dirty="0"/>
                  <a:t>2606::PC1</a:t>
                </a:r>
              </a:p>
            </p:txBody>
          </p:sp>
          <p:sp>
            <p:nvSpPr>
              <p:cNvPr id="39" name="TextBox 38">
                <a:extLst>
                  <a:ext uri="{FF2B5EF4-FFF2-40B4-BE49-F238E27FC236}">
                    <a16:creationId xmlns:a16="http://schemas.microsoft.com/office/drawing/2014/main" id="{F40AEC6B-1DAC-3849-B773-3CD56E3D57AA}"/>
                  </a:ext>
                </a:extLst>
              </p:cNvPr>
              <p:cNvSpPr txBox="1"/>
              <p:nvPr/>
            </p:nvSpPr>
            <p:spPr>
              <a:xfrm>
                <a:off x="9676410" y="3501242"/>
                <a:ext cx="1496292" cy="224964"/>
              </a:xfrm>
              <a:prstGeom prst="rect">
                <a:avLst/>
              </a:prstGeom>
              <a:noFill/>
              <a:ln>
                <a:noFill/>
              </a:ln>
            </p:spPr>
            <p:txBody>
              <a:bodyPr wrap="square" rtlCol="0">
                <a:spAutoFit/>
              </a:bodyPr>
              <a:lstStyle/>
              <a:p>
                <a:r>
                  <a:rPr lang="en-US" sz="1200" dirty="0"/>
                  <a:t>FE80::PC2</a:t>
                </a:r>
              </a:p>
            </p:txBody>
          </p:sp>
        </p:grpSp>
        <p:cxnSp>
          <p:nvCxnSpPr>
            <p:cNvPr id="62" name="Straight Arrow Connector 61">
              <a:extLst>
                <a:ext uri="{FF2B5EF4-FFF2-40B4-BE49-F238E27FC236}">
                  <a16:creationId xmlns:a16="http://schemas.microsoft.com/office/drawing/2014/main" id="{E8D4341D-898A-3744-9BC8-D3D2CA8D449A}"/>
                </a:ext>
              </a:extLst>
            </p:cNvPr>
            <p:cNvCxnSpPr/>
            <p:nvPr/>
          </p:nvCxnSpPr>
          <p:spPr>
            <a:xfrm>
              <a:off x="3035300" y="3951735"/>
              <a:ext cx="4404360" cy="304800"/>
            </a:xfrm>
            <a:prstGeom prst="straightConnector1">
              <a:avLst/>
            </a:prstGeom>
            <a:ln w="15875">
              <a:solidFill>
                <a:srgbClr val="C0000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63" name="Rectangle 4">
              <a:extLst>
                <a:ext uri="{FF2B5EF4-FFF2-40B4-BE49-F238E27FC236}">
                  <a16:creationId xmlns:a16="http://schemas.microsoft.com/office/drawing/2014/main" id="{0826B3FB-F83A-D447-A7CF-2C43C30694AE}"/>
                </a:ext>
              </a:extLst>
            </p:cNvPr>
            <p:cNvSpPr>
              <a:spLocks noChangeArrowheads="1"/>
            </p:cNvSpPr>
            <p:nvPr/>
          </p:nvSpPr>
          <p:spPr bwMode="auto">
            <a:xfrm rot="240000">
              <a:off x="3667536" y="3995507"/>
              <a:ext cx="3173348" cy="272378"/>
            </a:xfrm>
            <a:prstGeom prst="rect">
              <a:avLst/>
            </a:prstGeom>
            <a:solidFill>
              <a:schemeClr val="accent4">
                <a:lumMod val="20000"/>
                <a:lumOff val="80000"/>
              </a:schemeClr>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r>
                <a:rPr lang="en-US" sz="1050" dirty="0">
                  <a:cs typeface="Consolas" panose="020B0609020204030204" pitchFamily="49" charset="0"/>
                </a:rPr>
                <a:t>Neighbor Advertisement for 2606::PC1</a:t>
              </a:r>
              <a:endParaRPr lang="en-US" sz="1050" dirty="0">
                <a:ea typeface="ＭＳ Ｐゴシック" pitchFamily="-108" charset="-128"/>
                <a:cs typeface="Consolas" panose="020B0609020204030204" pitchFamily="49" charset="0"/>
              </a:endParaRPr>
            </a:p>
          </p:txBody>
        </p:sp>
      </p:grpSp>
      <p:grpSp>
        <p:nvGrpSpPr>
          <p:cNvPr id="17" name="Group 16">
            <a:extLst>
              <a:ext uri="{FF2B5EF4-FFF2-40B4-BE49-F238E27FC236}">
                <a16:creationId xmlns:a16="http://schemas.microsoft.com/office/drawing/2014/main" id="{80DFDB07-46F7-3E4C-8ECE-E67BEF2C62F3}"/>
              </a:ext>
            </a:extLst>
          </p:cNvPr>
          <p:cNvGrpSpPr/>
          <p:nvPr/>
        </p:nvGrpSpPr>
        <p:grpSpPr>
          <a:xfrm>
            <a:off x="2276475" y="4100442"/>
            <a:ext cx="6089696" cy="370406"/>
            <a:chOff x="3035300" y="4324253"/>
            <a:chExt cx="8119594" cy="493874"/>
          </a:xfrm>
        </p:grpSpPr>
        <p:cxnSp>
          <p:nvCxnSpPr>
            <p:cNvPr id="64" name="Straight Arrow Connector 63">
              <a:extLst>
                <a:ext uri="{FF2B5EF4-FFF2-40B4-BE49-F238E27FC236}">
                  <a16:creationId xmlns:a16="http://schemas.microsoft.com/office/drawing/2014/main" id="{A3C5C0BD-7A13-DA4F-9853-4739B70AA26A}"/>
                </a:ext>
              </a:extLst>
            </p:cNvPr>
            <p:cNvCxnSpPr/>
            <p:nvPr/>
          </p:nvCxnSpPr>
          <p:spPr>
            <a:xfrm>
              <a:off x="3035300" y="4324253"/>
              <a:ext cx="4404360" cy="304800"/>
            </a:xfrm>
            <a:prstGeom prst="straightConnector1">
              <a:avLst/>
            </a:prstGeom>
            <a:ln w="15875">
              <a:solidFill>
                <a:srgbClr val="C0000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65" name="Rectangle 4">
              <a:extLst>
                <a:ext uri="{FF2B5EF4-FFF2-40B4-BE49-F238E27FC236}">
                  <a16:creationId xmlns:a16="http://schemas.microsoft.com/office/drawing/2014/main" id="{CE5C7537-2CEA-754F-9F88-713592F67273}"/>
                </a:ext>
              </a:extLst>
            </p:cNvPr>
            <p:cNvSpPr>
              <a:spLocks noChangeArrowheads="1"/>
            </p:cNvSpPr>
            <p:nvPr/>
          </p:nvSpPr>
          <p:spPr bwMode="auto">
            <a:xfrm rot="240000">
              <a:off x="3668237" y="4363277"/>
              <a:ext cx="3036704" cy="257057"/>
            </a:xfrm>
            <a:prstGeom prst="rect">
              <a:avLst/>
            </a:prstGeom>
            <a:solidFill>
              <a:schemeClr val="accent4">
                <a:lumMod val="20000"/>
                <a:lumOff val="80000"/>
              </a:schemeClr>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r>
                <a:rPr lang="en-US" sz="1050" dirty="0">
                  <a:cs typeface="Consolas" panose="020B0609020204030204" pitchFamily="49" charset="0"/>
                </a:rPr>
                <a:t>Neighbor Solicitation for FE80::PC2</a:t>
              </a:r>
              <a:endParaRPr lang="en-US" sz="1050" dirty="0">
                <a:ea typeface="ＭＳ Ｐゴシック" pitchFamily="-108" charset="-128"/>
                <a:cs typeface="Consolas" panose="020B0609020204030204" pitchFamily="49" charset="0"/>
              </a:endParaRPr>
            </a:p>
          </p:txBody>
        </p:sp>
        <p:grpSp>
          <p:nvGrpSpPr>
            <p:cNvPr id="66" name="Group 65">
              <a:extLst>
                <a:ext uri="{FF2B5EF4-FFF2-40B4-BE49-F238E27FC236}">
                  <a16:creationId xmlns:a16="http://schemas.microsoft.com/office/drawing/2014/main" id="{36AFEB53-600F-5042-B956-718D7B3D2EF1}"/>
                </a:ext>
              </a:extLst>
            </p:cNvPr>
            <p:cNvGrpSpPr/>
            <p:nvPr/>
          </p:nvGrpSpPr>
          <p:grpSpPr>
            <a:xfrm>
              <a:off x="8164292" y="4445541"/>
              <a:ext cx="2990602" cy="372586"/>
              <a:chOff x="8182100" y="3501242"/>
              <a:chExt cx="2990602" cy="226946"/>
            </a:xfrm>
          </p:grpSpPr>
          <p:sp>
            <p:nvSpPr>
              <p:cNvPr id="67" name="TextBox 66">
                <a:extLst>
                  <a:ext uri="{FF2B5EF4-FFF2-40B4-BE49-F238E27FC236}">
                    <a16:creationId xmlns:a16="http://schemas.microsoft.com/office/drawing/2014/main" id="{41AA343F-F5CC-4645-B7FD-0785CF7F132B}"/>
                  </a:ext>
                </a:extLst>
              </p:cNvPr>
              <p:cNvSpPr txBox="1"/>
              <p:nvPr/>
            </p:nvSpPr>
            <p:spPr>
              <a:xfrm>
                <a:off x="8182100" y="3503224"/>
                <a:ext cx="1496292" cy="224964"/>
              </a:xfrm>
              <a:prstGeom prst="rect">
                <a:avLst/>
              </a:prstGeom>
              <a:noFill/>
              <a:ln>
                <a:noFill/>
              </a:ln>
            </p:spPr>
            <p:txBody>
              <a:bodyPr wrap="square" rtlCol="0">
                <a:spAutoFit/>
              </a:bodyPr>
              <a:lstStyle/>
              <a:p>
                <a:r>
                  <a:rPr lang="en-US" sz="1200" dirty="0"/>
                  <a:t>FE80::PC1</a:t>
                </a:r>
              </a:p>
            </p:txBody>
          </p:sp>
          <p:sp>
            <p:nvSpPr>
              <p:cNvPr id="68" name="TextBox 67">
                <a:extLst>
                  <a:ext uri="{FF2B5EF4-FFF2-40B4-BE49-F238E27FC236}">
                    <a16:creationId xmlns:a16="http://schemas.microsoft.com/office/drawing/2014/main" id="{C1EB9DB3-C43E-E84F-8DAA-7C80BE04E731}"/>
                  </a:ext>
                </a:extLst>
              </p:cNvPr>
              <p:cNvSpPr txBox="1"/>
              <p:nvPr/>
            </p:nvSpPr>
            <p:spPr>
              <a:xfrm>
                <a:off x="9676410" y="3501242"/>
                <a:ext cx="1496292" cy="224964"/>
              </a:xfrm>
              <a:prstGeom prst="rect">
                <a:avLst/>
              </a:prstGeom>
              <a:noFill/>
              <a:ln>
                <a:noFill/>
              </a:ln>
            </p:spPr>
            <p:txBody>
              <a:bodyPr wrap="square" rtlCol="0">
                <a:spAutoFit/>
              </a:bodyPr>
              <a:lstStyle/>
              <a:p>
                <a:r>
                  <a:rPr lang="en-US" sz="1200" dirty="0"/>
                  <a:t>FE80::PC2</a:t>
                </a:r>
              </a:p>
            </p:txBody>
          </p:sp>
        </p:grpSp>
      </p:grpSp>
      <p:grpSp>
        <p:nvGrpSpPr>
          <p:cNvPr id="18" name="Group 17">
            <a:extLst>
              <a:ext uri="{FF2B5EF4-FFF2-40B4-BE49-F238E27FC236}">
                <a16:creationId xmlns:a16="http://schemas.microsoft.com/office/drawing/2014/main" id="{4429AE1B-42DE-EF4C-B6F0-6BB5D72EF5DC}"/>
              </a:ext>
            </a:extLst>
          </p:cNvPr>
          <p:cNvGrpSpPr/>
          <p:nvPr/>
        </p:nvGrpSpPr>
        <p:grpSpPr>
          <a:xfrm>
            <a:off x="2276476" y="4398749"/>
            <a:ext cx="6088669" cy="361941"/>
            <a:chOff x="3035300" y="4721996"/>
            <a:chExt cx="8118226" cy="482587"/>
          </a:xfrm>
        </p:grpSpPr>
        <p:cxnSp>
          <p:nvCxnSpPr>
            <p:cNvPr id="69" name="Straight Arrow Connector 68">
              <a:extLst>
                <a:ext uri="{FF2B5EF4-FFF2-40B4-BE49-F238E27FC236}">
                  <a16:creationId xmlns:a16="http://schemas.microsoft.com/office/drawing/2014/main" id="{3719EB35-317E-B34C-A043-A6C46BBD85BC}"/>
                </a:ext>
              </a:extLst>
            </p:cNvPr>
            <p:cNvCxnSpPr>
              <a:cxnSpLocks/>
            </p:cNvCxnSpPr>
            <p:nvPr/>
          </p:nvCxnSpPr>
          <p:spPr>
            <a:xfrm flipV="1">
              <a:off x="3035300" y="4899783"/>
              <a:ext cx="4404360" cy="304800"/>
            </a:xfrm>
            <a:prstGeom prst="straightConnector1">
              <a:avLst/>
            </a:prstGeom>
            <a:ln w="15875">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BC6A6E55-470E-E841-95C7-221DBE0A5A1B}"/>
                </a:ext>
              </a:extLst>
            </p:cNvPr>
            <p:cNvGrpSpPr/>
            <p:nvPr/>
          </p:nvGrpSpPr>
          <p:grpSpPr>
            <a:xfrm>
              <a:off x="8135831" y="4721996"/>
              <a:ext cx="3017695" cy="372586"/>
              <a:chOff x="8127914" y="3459985"/>
              <a:chExt cx="3017695" cy="226946"/>
            </a:xfrm>
          </p:grpSpPr>
          <p:sp>
            <p:nvSpPr>
              <p:cNvPr id="71" name="TextBox 70">
                <a:extLst>
                  <a:ext uri="{FF2B5EF4-FFF2-40B4-BE49-F238E27FC236}">
                    <a16:creationId xmlns:a16="http://schemas.microsoft.com/office/drawing/2014/main" id="{C85619F1-6BB2-B144-BCC3-41A0D72D0AB8}"/>
                  </a:ext>
                </a:extLst>
              </p:cNvPr>
              <p:cNvSpPr txBox="1"/>
              <p:nvPr/>
            </p:nvSpPr>
            <p:spPr>
              <a:xfrm>
                <a:off x="8127914" y="3461967"/>
                <a:ext cx="1496291" cy="224964"/>
              </a:xfrm>
              <a:prstGeom prst="rect">
                <a:avLst/>
              </a:prstGeom>
              <a:noFill/>
              <a:ln>
                <a:noFill/>
              </a:ln>
            </p:spPr>
            <p:txBody>
              <a:bodyPr wrap="square" rtlCol="0">
                <a:spAutoFit/>
              </a:bodyPr>
              <a:lstStyle/>
              <a:p>
                <a:r>
                  <a:rPr lang="en-US" sz="1200" dirty="0"/>
                  <a:t>FE80::PC2</a:t>
                </a:r>
              </a:p>
            </p:txBody>
          </p:sp>
          <p:sp>
            <p:nvSpPr>
              <p:cNvPr id="72" name="TextBox 71">
                <a:extLst>
                  <a:ext uri="{FF2B5EF4-FFF2-40B4-BE49-F238E27FC236}">
                    <a16:creationId xmlns:a16="http://schemas.microsoft.com/office/drawing/2014/main" id="{EEC0DA64-EA94-0746-8A7E-47B4182120AC}"/>
                  </a:ext>
                </a:extLst>
              </p:cNvPr>
              <p:cNvSpPr txBox="1"/>
              <p:nvPr/>
            </p:nvSpPr>
            <p:spPr>
              <a:xfrm>
                <a:off x="9649318" y="3459985"/>
                <a:ext cx="1496291" cy="224964"/>
              </a:xfrm>
              <a:prstGeom prst="rect">
                <a:avLst/>
              </a:prstGeom>
              <a:noFill/>
              <a:ln>
                <a:noFill/>
              </a:ln>
            </p:spPr>
            <p:txBody>
              <a:bodyPr wrap="square" rtlCol="0">
                <a:spAutoFit/>
              </a:bodyPr>
              <a:lstStyle/>
              <a:p>
                <a:r>
                  <a:rPr lang="en-US" sz="1200" dirty="0"/>
                  <a:t>FE80::PC1</a:t>
                </a:r>
              </a:p>
            </p:txBody>
          </p:sp>
        </p:grpSp>
        <p:sp>
          <p:nvSpPr>
            <p:cNvPr id="73" name="Rectangle 4">
              <a:extLst>
                <a:ext uri="{FF2B5EF4-FFF2-40B4-BE49-F238E27FC236}">
                  <a16:creationId xmlns:a16="http://schemas.microsoft.com/office/drawing/2014/main" id="{EF27D457-4B58-9A4D-8D81-ACAF82AC6E46}"/>
                </a:ext>
              </a:extLst>
            </p:cNvPr>
            <p:cNvSpPr>
              <a:spLocks noChangeArrowheads="1"/>
            </p:cNvSpPr>
            <p:nvPr/>
          </p:nvSpPr>
          <p:spPr bwMode="auto">
            <a:xfrm rot="21360000">
              <a:off x="3668293" y="4922442"/>
              <a:ext cx="3119065" cy="261584"/>
            </a:xfrm>
            <a:prstGeom prst="rect">
              <a:avLst/>
            </a:prstGeom>
            <a:solidFill>
              <a:schemeClr val="accent4">
                <a:lumMod val="20000"/>
                <a:lumOff val="80000"/>
              </a:schemeClr>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r>
                <a:rPr lang="en-US" sz="1050" dirty="0">
                  <a:cs typeface="Consolas" panose="020B0609020204030204" pitchFamily="49" charset="0"/>
                </a:rPr>
                <a:t>Neighbor Advertisement for FE80::PC2</a:t>
              </a:r>
              <a:endParaRPr lang="en-US" sz="1050" dirty="0">
                <a:ea typeface="ＭＳ Ｐゴシック" pitchFamily="-108" charset="-128"/>
                <a:cs typeface="Consolas" panose="020B0609020204030204" pitchFamily="49" charset="0"/>
              </a:endParaRPr>
            </a:p>
          </p:txBody>
        </p:sp>
      </p:grpSp>
      <p:grpSp>
        <p:nvGrpSpPr>
          <p:cNvPr id="25" name="Group 24">
            <a:extLst>
              <a:ext uri="{FF2B5EF4-FFF2-40B4-BE49-F238E27FC236}">
                <a16:creationId xmlns:a16="http://schemas.microsoft.com/office/drawing/2014/main" id="{530F3D50-5198-AB47-A1A7-EC3A6571BF0A}"/>
              </a:ext>
            </a:extLst>
          </p:cNvPr>
          <p:cNvGrpSpPr/>
          <p:nvPr/>
        </p:nvGrpSpPr>
        <p:grpSpPr>
          <a:xfrm>
            <a:off x="2276475" y="4607255"/>
            <a:ext cx="6087187" cy="419142"/>
            <a:chOff x="3035300" y="5000006"/>
            <a:chExt cx="8116249" cy="558855"/>
          </a:xfrm>
        </p:grpSpPr>
        <p:grpSp>
          <p:nvGrpSpPr>
            <p:cNvPr id="74" name="Group 73">
              <a:extLst>
                <a:ext uri="{FF2B5EF4-FFF2-40B4-BE49-F238E27FC236}">
                  <a16:creationId xmlns:a16="http://schemas.microsoft.com/office/drawing/2014/main" id="{F1B75185-1370-E747-825A-EA0BF2C4D86E}"/>
                </a:ext>
              </a:extLst>
            </p:cNvPr>
            <p:cNvGrpSpPr/>
            <p:nvPr/>
          </p:nvGrpSpPr>
          <p:grpSpPr>
            <a:xfrm>
              <a:off x="8147400" y="5000006"/>
              <a:ext cx="3004149" cy="399678"/>
              <a:chOff x="8141460" y="3435231"/>
              <a:chExt cx="3004149" cy="243448"/>
            </a:xfrm>
          </p:grpSpPr>
          <p:sp>
            <p:nvSpPr>
              <p:cNvPr id="75" name="TextBox 74">
                <a:extLst>
                  <a:ext uri="{FF2B5EF4-FFF2-40B4-BE49-F238E27FC236}">
                    <a16:creationId xmlns:a16="http://schemas.microsoft.com/office/drawing/2014/main" id="{139A073F-1243-8447-A3BA-6DA991CA19B0}"/>
                  </a:ext>
                </a:extLst>
              </p:cNvPr>
              <p:cNvSpPr txBox="1"/>
              <p:nvPr/>
            </p:nvSpPr>
            <p:spPr>
              <a:xfrm>
                <a:off x="8141460" y="3453715"/>
                <a:ext cx="1496292" cy="224964"/>
              </a:xfrm>
              <a:prstGeom prst="rect">
                <a:avLst/>
              </a:prstGeom>
              <a:noFill/>
              <a:ln>
                <a:noFill/>
              </a:ln>
            </p:spPr>
            <p:txBody>
              <a:bodyPr wrap="square" rtlCol="0">
                <a:spAutoFit/>
              </a:bodyPr>
              <a:lstStyle/>
              <a:p>
                <a:r>
                  <a:rPr lang="en-US" sz="1200" dirty="0"/>
                  <a:t>FE80::PC2</a:t>
                </a:r>
              </a:p>
            </p:txBody>
          </p:sp>
          <p:sp>
            <p:nvSpPr>
              <p:cNvPr id="76" name="TextBox 75">
                <a:extLst>
                  <a:ext uri="{FF2B5EF4-FFF2-40B4-BE49-F238E27FC236}">
                    <a16:creationId xmlns:a16="http://schemas.microsoft.com/office/drawing/2014/main" id="{9C9840BD-76CE-044C-855E-D7305018AD49}"/>
                  </a:ext>
                </a:extLst>
              </p:cNvPr>
              <p:cNvSpPr txBox="1"/>
              <p:nvPr/>
            </p:nvSpPr>
            <p:spPr>
              <a:xfrm>
                <a:off x="9649317" y="3435231"/>
                <a:ext cx="1496292" cy="224964"/>
              </a:xfrm>
              <a:prstGeom prst="rect">
                <a:avLst/>
              </a:prstGeom>
              <a:noFill/>
              <a:ln>
                <a:noFill/>
              </a:ln>
            </p:spPr>
            <p:txBody>
              <a:bodyPr wrap="square" rtlCol="0">
                <a:spAutoFit/>
              </a:bodyPr>
              <a:lstStyle/>
              <a:p>
                <a:r>
                  <a:rPr lang="en-US" sz="1200" dirty="0"/>
                  <a:t>FE80::PC1</a:t>
                </a:r>
              </a:p>
            </p:txBody>
          </p:sp>
        </p:grpSp>
        <p:cxnSp>
          <p:nvCxnSpPr>
            <p:cNvPr id="77" name="Straight Arrow Connector 76">
              <a:extLst>
                <a:ext uri="{FF2B5EF4-FFF2-40B4-BE49-F238E27FC236}">
                  <a16:creationId xmlns:a16="http://schemas.microsoft.com/office/drawing/2014/main" id="{6C4896A1-68D9-E245-9030-22A80B192B5D}"/>
                </a:ext>
              </a:extLst>
            </p:cNvPr>
            <p:cNvCxnSpPr>
              <a:cxnSpLocks/>
            </p:cNvCxnSpPr>
            <p:nvPr/>
          </p:nvCxnSpPr>
          <p:spPr>
            <a:xfrm flipV="1">
              <a:off x="3035300" y="5254061"/>
              <a:ext cx="4404360" cy="304800"/>
            </a:xfrm>
            <a:prstGeom prst="straightConnector1">
              <a:avLst/>
            </a:prstGeom>
            <a:ln w="15875">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78" name="Rectangle 4">
              <a:extLst>
                <a:ext uri="{FF2B5EF4-FFF2-40B4-BE49-F238E27FC236}">
                  <a16:creationId xmlns:a16="http://schemas.microsoft.com/office/drawing/2014/main" id="{8332E88F-01A2-874F-BEF9-4F1305CA4250}"/>
                </a:ext>
              </a:extLst>
            </p:cNvPr>
            <p:cNvSpPr>
              <a:spLocks noChangeArrowheads="1"/>
            </p:cNvSpPr>
            <p:nvPr/>
          </p:nvSpPr>
          <p:spPr bwMode="auto">
            <a:xfrm rot="-240000">
              <a:off x="3668629" y="5284382"/>
              <a:ext cx="2899318" cy="263512"/>
            </a:xfrm>
            <a:prstGeom prst="rect">
              <a:avLst/>
            </a:prstGeom>
            <a:solidFill>
              <a:schemeClr val="accent4">
                <a:lumMod val="20000"/>
                <a:lumOff val="80000"/>
              </a:schemeClr>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r>
                <a:rPr lang="en-US" sz="1050" dirty="0">
                  <a:cs typeface="Consolas" panose="020B0609020204030204" pitchFamily="49" charset="0"/>
                </a:rPr>
                <a:t>Neighbor Solicitation for FE80::PC1</a:t>
              </a:r>
              <a:endParaRPr lang="en-US" sz="1050" dirty="0">
                <a:ea typeface="ＭＳ Ｐゴシック" pitchFamily="-108" charset="-128"/>
                <a:cs typeface="Consolas" panose="020B0609020204030204" pitchFamily="49" charset="0"/>
              </a:endParaRPr>
            </a:p>
          </p:txBody>
        </p:sp>
      </p:grpSp>
      <p:grpSp>
        <p:nvGrpSpPr>
          <p:cNvPr id="26" name="Group 25">
            <a:extLst>
              <a:ext uri="{FF2B5EF4-FFF2-40B4-BE49-F238E27FC236}">
                <a16:creationId xmlns:a16="http://schemas.microsoft.com/office/drawing/2014/main" id="{1CC854CF-E633-DF44-A54B-BD6B993C59D5}"/>
              </a:ext>
            </a:extLst>
          </p:cNvPr>
          <p:cNvGrpSpPr/>
          <p:nvPr/>
        </p:nvGrpSpPr>
        <p:grpSpPr>
          <a:xfrm>
            <a:off x="2276475" y="5262421"/>
            <a:ext cx="6091180" cy="362901"/>
            <a:chOff x="3035300" y="5873559"/>
            <a:chExt cx="8121573" cy="483867"/>
          </a:xfrm>
        </p:grpSpPr>
        <p:grpSp>
          <p:nvGrpSpPr>
            <p:cNvPr id="79" name="Group 78">
              <a:extLst>
                <a:ext uri="{FF2B5EF4-FFF2-40B4-BE49-F238E27FC236}">
                  <a16:creationId xmlns:a16="http://schemas.microsoft.com/office/drawing/2014/main" id="{C7EEB0FD-1774-5F43-BCA6-4CD77695F127}"/>
                </a:ext>
              </a:extLst>
            </p:cNvPr>
            <p:cNvGrpSpPr/>
            <p:nvPr/>
          </p:nvGrpSpPr>
          <p:grpSpPr>
            <a:xfrm>
              <a:off x="8166271" y="5984840"/>
              <a:ext cx="2990602" cy="372586"/>
              <a:chOff x="8182100" y="3501242"/>
              <a:chExt cx="2990602" cy="226946"/>
            </a:xfrm>
          </p:grpSpPr>
          <p:sp>
            <p:nvSpPr>
              <p:cNvPr id="80" name="TextBox 79">
                <a:extLst>
                  <a:ext uri="{FF2B5EF4-FFF2-40B4-BE49-F238E27FC236}">
                    <a16:creationId xmlns:a16="http://schemas.microsoft.com/office/drawing/2014/main" id="{8BB37498-53E6-A542-935D-6C0F13C7D7F1}"/>
                  </a:ext>
                </a:extLst>
              </p:cNvPr>
              <p:cNvSpPr txBox="1"/>
              <p:nvPr/>
            </p:nvSpPr>
            <p:spPr>
              <a:xfrm>
                <a:off x="8182100" y="3503224"/>
                <a:ext cx="1496292" cy="224964"/>
              </a:xfrm>
              <a:prstGeom prst="rect">
                <a:avLst/>
              </a:prstGeom>
              <a:noFill/>
              <a:ln>
                <a:noFill/>
              </a:ln>
            </p:spPr>
            <p:txBody>
              <a:bodyPr wrap="square" rtlCol="0">
                <a:spAutoFit/>
              </a:bodyPr>
              <a:lstStyle/>
              <a:p>
                <a:r>
                  <a:rPr lang="en-US" sz="1200" dirty="0">
                    <a:cs typeface="Consolas" panose="020B0609020204030204" pitchFamily="49" charset="0"/>
                  </a:rPr>
                  <a:t>FE80::PC1</a:t>
                </a:r>
                <a:endParaRPr lang="en-US" sz="1200" dirty="0"/>
              </a:p>
            </p:txBody>
          </p:sp>
          <p:sp>
            <p:nvSpPr>
              <p:cNvPr id="81" name="TextBox 80">
                <a:extLst>
                  <a:ext uri="{FF2B5EF4-FFF2-40B4-BE49-F238E27FC236}">
                    <a16:creationId xmlns:a16="http://schemas.microsoft.com/office/drawing/2014/main" id="{2BD1B3EE-2224-1049-B47B-E792F13D1A98}"/>
                  </a:ext>
                </a:extLst>
              </p:cNvPr>
              <p:cNvSpPr txBox="1"/>
              <p:nvPr/>
            </p:nvSpPr>
            <p:spPr>
              <a:xfrm>
                <a:off x="9676410" y="3501242"/>
                <a:ext cx="1496292" cy="224964"/>
              </a:xfrm>
              <a:prstGeom prst="rect">
                <a:avLst/>
              </a:prstGeom>
              <a:noFill/>
              <a:ln>
                <a:noFill/>
              </a:ln>
            </p:spPr>
            <p:txBody>
              <a:bodyPr wrap="square" rtlCol="0">
                <a:spAutoFit/>
              </a:bodyPr>
              <a:lstStyle/>
              <a:p>
                <a:r>
                  <a:rPr lang="en-US" sz="1200" dirty="0"/>
                  <a:t>FE80::PC2</a:t>
                </a:r>
              </a:p>
            </p:txBody>
          </p:sp>
        </p:grpSp>
        <p:cxnSp>
          <p:nvCxnSpPr>
            <p:cNvPr id="82" name="Straight Arrow Connector 81">
              <a:extLst>
                <a:ext uri="{FF2B5EF4-FFF2-40B4-BE49-F238E27FC236}">
                  <a16:creationId xmlns:a16="http://schemas.microsoft.com/office/drawing/2014/main" id="{F0521C7D-9754-9449-B0DA-A71784B19A64}"/>
                </a:ext>
              </a:extLst>
            </p:cNvPr>
            <p:cNvCxnSpPr/>
            <p:nvPr/>
          </p:nvCxnSpPr>
          <p:spPr>
            <a:xfrm>
              <a:off x="3035300" y="5873559"/>
              <a:ext cx="4404360" cy="304800"/>
            </a:xfrm>
            <a:prstGeom prst="straightConnector1">
              <a:avLst/>
            </a:prstGeom>
            <a:ln w="15875">
              <a:solidFill>
                <a:srgbClr val="C0000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83" name="Rectangle 4">
              <a:extLst>
                <a:ext uri="{FF2B5EF4-FFF2-40B4-BE49-F238E27FC236}">
                  <a16:creationId xmlns:a16="http://schemas.microsoft.com/office/drawing/2014/main" id="{898D6A4E-32CB-D642-871B-2518656C34BD}"/>
                </a:ext>
              </a:extLst>
            </p:cNvPr>
            <p:cNvSpPr>
              <a:spLocks noChangeArrowheads="1"/>
            </p:cNvSpPr>
            <p:nvPr/>
          </p:nvSpPr>
          <p:spPr bwMode="auto">
            <a:xfrm rot="240000">
              <a:off x="3668287" y="5915480"/>
              <a:ext cx="3119595" cy="252722"/>
            </a:xfrm>
            <a:prstGeom prst="rect">
              <a:avLst/>
            </a:prstGeom>
            <a:solidFill>
              <a:schemeClr val="accent4">
                <a:lumMod val="20000"/>
                <a:lumOff val="80000"/>
              </a:schemeClr>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r>
                <a:rPr lang="en-US" sz="1050" dirty="0">
                  <a:cs typeface="Consolas" panose="020B0609020204030204" pitchFamily="49" charset="0"/>
                </a:rPr>
                <a:t>Neighbor Advertisement for FE80::PC1</a:t>
              </a:r>
              <a:endParaRPr lang="en-US" sz="1050" dirty="0">
                <a:ea typeface="ＭＳ Ｐゴシック" pitchFamily="-108" charset="-128"/>
                <a:cs typeface="Consolas" panose="020B0609020204030204" pitchFamily="49" charset="0"/>
              </a:endParaRPr>
            </a:p>
          </p:txBody>
        </p:sp>
      </p:grpSp>
      <p:sp>
        <p:nvSpPr>
          <p:cNvPr id="84" name="Rectangle 83">
            <a:extLst>
              <a:ext uri="{FF2B5EF4-FFF2-40B4-BE49-F238E27FC236}">
                <a16:creationId xmlns:a16="http://schemas.microsoft.com/office/drawing/2014/main" id="{EF6EE6B5-583D-3A48-A7FF-A562C7CA1196}"/>
              </a:ext>
            </a:extLst>
          </p:cNvPr>
          <p:cNvSpPr/>
          <p:nvPr/>
        </p:nvSpPr>
        <p:spPr>
          <a:xfrm>
            <a:off x="190154" y="2145774"/>
            <a:ext cx="1312075" cy="968278"/>
          </a:xfrm>
          <a:prstGeom prst="rect">
            <a:avLst/>
          </a:prstGeom>
          <a:solidFill>
            <a:schemeClr val="accent5">
              <a:lumMod val="20000"/>
              <a:lumOff val="80000"/>
            </a:schemeClr>
          </a:solidFill>
        </p:spPr>
        <p:txBody>
          <a:bodyPr wrap="square">
            <a:spAutoFit/>
          </a:bodyPr>
          <a:lstStyle/>
          <a:p>
            <a:pPr>
              <a:lnSpc>
                <a:spcPct val="107000"/>
              </a:lnSpc>
              <a:spcAft>
                <a:spcPts val="600"/>
              </a:spcAft>
              <a:tabLst>
                <a:tab pos="171450" algn="l"/>
                <a:tab pos="342900" algn="l"/>
                <a:tab pos="514350" algn="l"/>
                <a:tab pos="685800" algn="l"/>
                <a:tab pos="857250" algn="l"/>
                <a:tab pos="1028700" algn="l"/>
                <a:tab pos="1200150" algn="l"/>
                <a:tab pos="1371600" algn="l"/>
              </a:tabLst>
            </a:pPr>
            <a:r>
              <a:rPr lang="en-US" dirty="0">
                <a:latin typeface="Calibri" panose="020F0502020204030204" pitchFamily="34" charset="0"/>
                <a:ea typeface="Calibri" panose="020F0502020204030204" pitchFamily="34" charset="0"/>
                <a:cs typeface="Calibri" panose="020F0502020204030204" pitchFamily="34" charset="0"/>
              </a:rPr>
              <a:t>ICMP messages are omitted</a:t>
            </a:r>
            <a:endParaRPr lang="en-CA" dirty="0">
              <a:latin typeface="Calibri" panose="020F0502020204030204" pitchFamily="34" charset="0"/>
              <a:ea typeface="Calibri" panose="020F0502020204030204" pitchFamily="34" charset="0"/>
              <a:cs typeface="Calibri" panose="020F0502020204030204" pitchFamily="34" charset="0"/>
            </a:endParaRPr>
          </a:p>
        </p:txBody>
      </p:sp>
      <p:pic>
        <p:nvPicPr>
          <p:cNvPr id="85" name="Picture 84" descr="underline_base">
            <a:extLst>
              <a:ext uri="{FF2B5EF4-FFF2-40B4-BE49-F238E27FC236}">
                <a16:creationId xmlns:a16="http://schemas.microsoft.com/office/drawing/2014/main" id="{9E92BA29-7810-5D43-9A2F-34EECC3EEC8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010" y="746238"/>
            <a:ext cx="3253774" cy="220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219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up)">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up)">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up)">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up)">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up)">
                                      <p:cBhvr>
                                        <p:cTn id="4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4F429-B374-574D-B051-DAB71815F9BF}"/>
              </a:ext>
            </a:extLst>
          </p:cNvPr>
          <p:cNvSpPr>
            <a:spLocks noGrp="1"/>
          </p:cNvSpPr>
          <p:nvPr>
            <p:ph type="title"/>
          </p:nvPr>
        </p:nvSpPr>
        <p:spPr>
          <a:xfrm>
            <a:off x="280416" y="72644"/>
            <a:ext cx="8341360" cy="494284"/>
          </a:xfrm>
        </p:spPr>
        <p:txBody>
          <a:bodyPr/>
          <a:lstStyle/>
          <a:p>
            <a:r>
              <a:rPr lang="en-US" sz="3200" dirty="0"/>
              <a:t>Wireshark- Ping6: link-local and configured</a:t>
            </a:r>
          </a:p>
        </p:txBody>
      </p:sp>
      <p:graphicFrame>
        <p:nvGraphicFramePr>
          <p:cNvPr id="9" name="Content Placeholder 8">
            <a:extLst>
              <a:ext uri="{FF2B5EF4-FFF2-40B4-BE49-F238E27FC236}">
                <a16:creationId xmlns:a16="http://schemas.microsoft.com/office/drawing/2014/main" id="{A016E441-416F-E043-82BF-59FEBB86A2D9}"/>
              </a:ext>
            </a:extLst>
          </p:cNvPr>
          <p:cNvGraphicFramePr>
            <a:graphicFrameLocks noGrp="1"/>
          </p:cNvGraphicFramePr>
          <p:nvPr>
            <p:ph idx="1"/>
          </p:nvPr>
        </p:nvGraphicFramePr>
        <p:xfrm>
          <a:off x="364309" y="709386"/>
          <a:ext cx="3603171" cy="1005116"/>
        </p:xfrm>
        <a:graphic>
          <a:graphicData uri="http://schemas.openxmlformats.org/drawingml/2006/table">
            <a:tbl>
              <a:tblPr firstRow="1" bandRow="1">
                <a:tableStyleId>{5C22544A-7EE6-4342-B048-85BDC9FD1C3A}</a:tableStyleId>
              </a:tblPr>
              <a:tblGrid>
                <a:gridCol w="977473">
                  <a:extLst>
                    <a:ext uri="{9D8B030D-6E8A-4147-A177-3AD203B41FA5}">
                      <a16:colId xmlns:a16="http://schemas.microsoft.com/office/drawing/2014/main" val="1015253462"/>
                    </a:ext>
                  </a:extLst>
                </a:gridCol>
                <a:gridCol w="2625698">
                  <a:extLst>
                    <a:ext uri="{9D8B030D-6E8A-4147-A177-3AD203B41FA5}">
                      <a16:colId xmlns:a16="http://schemas.microsoft.com/office/drawing/2014/main" val="4069773315"/>
                    </a:ext>
                  </a:extLst>
                </a:gridCol>
              </a:tblGrid>
              <a:tr h="251279">
                <a:tc>
                  <a:txBody>
                    <a:bodyPr/>
                    <a:lstStyle/>
                    <a:p>
                      <a:pPr marL="0" marR="0" indent="0" algn="ctr">
                        <a:lnSpc>
                          <a:spcPts val="1200"/>
                        </a:lnSpc>
                        <a:spcBef>
                          <a:spcPts val="600"/>
                        </a:spcBef>
                        <a:spcAft>
                          <a:spcPts val="600"/>
                        </a:spcAft>
                        <a:tabLst>
                          <a:tab pos="228600" algn="l"/>
                          <a:tab pos="457200" algn="l"/>
                          <a:tab pos="685800" algn="l"/>
                          <a:tab pos="914400" algn="l"/>
                          <a:tab pos="1143000" algn="l"/>
                          <a:tab pos="1371600" algn="l"/>
                          <a:tab pos="1600200" algn="l"/>
                          <a:tab pos="1828800" algn="l"/>
                        </a:tabLst>
                      </a:pPr>
                      <a:r>
                        <a:rPr lang="en-US" sz="1100" spc="-25">
                          <a:effectLst/>
                        </a:rPr>
                        <a:t>PC1</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fe80::3c34:9cff:fe6c:887f/64</a:t>
                      </a:r>
                      <a:endParaRPr lang="en-US" sz="1100" dirty="0">
                        <a:effectLst/>
                        <a:latin typeface="Consolas" panose="020B0609020204030204" pitchFamily="49"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325002512"/>
                  </a:ext>
                </a:extLst>
              </a:tr>
              <a:tr h="251279">
                <a:tc>
                  <a:txBody>
                    <a:bodyPr/>
                    <a:lstStyle/>
                    <a:p>
                      <a:pPr marL="0" marR="0" indent="0" algn="ctr">
                        <a:lnSpc>
                          <a:spcPts val="1200"/>
                        </a:lnSpc>
                        <a:spcBef>
                          <a:spcPts val="600"/>
                        </a:spcBef>
                        <a:spcAft>
                          <a:spcPts val="600"/>
                        </a:spcAft>
                        <a:tabLst>
                          <a:tab pos="228600" algn="l"/>
                          <a:tab pos="457200" algn="l"/>
                          <a:tab pos="685800" algn="l"/>
                          <a:tab pos="914400" algn="l"/>
                          <a:tab pos="1143000" algn="l"/>
                          <a:tab pos="1371600" algn="l"/>
                          <a:tab pos="1600200" algn="l"/>
                          <a:tab pos="1828800" algn="l"/>
                        </a:tabLst>
                      </a:pPr>
                      <a:r>
                        <a:rPr lang="en-US" sz="1100" spc="-25" dirty="0">
                          <a:effectLst/>
                        </a:rPr>
                        <a:t>PC2</a:t>
                      </a:r>
                      <a:endParaRPr lang="en-US" sz="1100" spc="-25"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fe80::a8f2:89ff:fe83:a2f5/64</a:t>
                      </a:r>
                      <a:endParaRPr lang="en-US" sz="1100" dirty="0">
                        <a:effectLst/>
                        <a:latin typeface="Consolas" panose="020B0609020204030204" pitchFamily="49"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379611103"/>
                  </a:ext>
                </a:extLst>
              </a:tr>
              <a:tr h="251279">
                <a:tc>
                  <a:txBody>
                    <a:bodyPr/>
                    <a:lstStyle/>
                    <a:p>
                      <a:pPr marL="0" marR="0" indent="0" algn="ctr">
                        <a:lnSpc>
                          <a:spcPts val="1200"/>
                        </a:lnSpc>
                        <a:spcBef>
                          <a:spcPts val="600"/>
                        </a:spcBef>
                        <a:spcAft>
                          <a:spcPts val="600"/>
                        </a:spcAft>
                        <a:tabLst>
                          <a:tab pos="228600" algn="l"/>
                          <a:tab pos="457200" algn="l"/>
                          <a:tab pos="685800" algn="l"/>
                          <a:tab pos="914400" algn="l"/>
                          <a:tab pos="1143000" algn="l"/>
                          <a:tab pos="1371600" algn="l"/>
                          <a:tab pos="1600200" algn="l"/>
                          <a:tab pos="1828800" algn="l"/>
                        </a:tabLst>
                      </a:pPr>
                      <a:r>
                        <a:rPr lang="en-US" sz="1100" spc="-25">
                          <a:effectLst/>
                        </a:rPr>
                        <a:t>PC3</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fe80::1080:7dff:feb1:75b8/64</a:t>
                      </a:r>
                      <a:endParaRPr lang="en-US" sz="1100">
                        <a:effectLst/>
                        <a:latin typeface="Consolas" panose="020B0609020204030204" pitchFamily="49"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983786880"/>
                  </a:ext>
                </a:extLst>
              </a:tr>
              <a:tr h="251279">
                <a:tc>
                  <a:txBody>
                    <a:bodyPr/>
                    <a:lstStyle/>
                    <a:p>
                      <a:pPr marL="0" marR="0" indent="0" algn="ctr">
                        <a:lnSpc>
                          <a:spcPts val="1200"/>
                        </a:lnSpc>
                        <a:spcBef>
                          <a:spcPts val="600"/>
                        </a:spcBef>
                        <a:spcAft>
                          <a:spcPts val="600"/>
                        </a:spcAft>
                        <a:tabLst>
                          <a:tab pos="228600" algn="l"/>
                          <a:tab pos="457200" algn="l"/>
                          <a:tab pos="685800" algn="l"/>
                          <a:tab pos="914400" algn="l"/>
                          <a:tab pos="1143000" algn="l"/>
                          <a:tab pos="1371600" algn="l"/>
                          <a:tab pos="1600200" algn="l"/>
                          <a:tab pos="1828800" algn="l"/>
                        </a:tabLst>
                      </a:pPr>
                      <a:r>
                        <a:rPr lang="en-US" sz="1100" spc="-25">
                          <a:effectLst/>
                        </a:rPr>
                        <a:t>PC4</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fe80::7c83:d6ff:fe31:735f/64</a:t>
                      </a:r>
                      <a:endParaRPr lang="en-US" sz="1100" dirty="0">
                        <a:effectLst/>
                        <a:latin typeface="Consolas" panose="020B0609020204030204" pitchFamily="49"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936493150"/>
                  </a:ext>
                </a:extLst>
              </a:tr>
            </a:tbl>
          </a:graphicData>
        </a:graphic>
      </p:graphicFrame>
      <p:sp>
        <p:nvSpPr>
          <p:cNvPr id="5" name="Slide Number Placeholder 4">
            <a:extLst>
              <a:ext uri="{FF2B5EF4-FFF2-40B4-BE49-F238E27FC236}">
                <a16:creationId xmlns:a16="http://schemas.microsoft.com/office/drawing/2014/main" id="{92015C05-2CB3-EB40-9CBA-5D37B3F87EDE}"/>
              </a:ext>
            </a:extLst>
          </p:cNvPr>
          <p:cNvSpPr>
            <a:spLocks noGrp="1"/>
          </p:cNvSpPr>
          <p:nvPr>
            <p:ph type="sldNum" sz="quarter" idx="12"/>
          </p:nvPr>
        </p:nvSpPr>
        <p:spPr/>
        <p:txBody>
          <a:bodyPr/>
          <a:lstStyle/>
          <a:p>
            <a:pPr>
              <a:defRPr/>
            </a:pPr>
            <a:r>
              <a:rPr lang="en-US"/>
              <a:t>2-</a:t>
            </a:r>
            <a:fld id="{D0626857-DD43-9D46-91D4-DEBFBA1258D1}" type="slidenum">
              <a:rPr lang="en-US" smtClean="0"/>
              <a:pPr>
                <a:defRPr/>
              </a:pPr>
              <a:t>92</a:t>
            </a:fld>
            <a:endParaRPr lang="en-US" sz="1200" dirty="0"/>
          </a:p>
        </p:txBody>
      </p:sp>
      <p:pic>
        <p:nvPicPr>
          <p:cNvPr id="6" name="Picture 5" descr="underline_base">
            <a:extLst>
              <a:ext uri="{FF2B5EF4-FFF2-40B4-BE49-F238E27FC236}">
                <a16:creationId xmlns:a16="http://schemas.microsoft.com/office/drawing/2014/main" id="{DCD7D4CD-C409-D141-8C77-EBB4C454B887}"/>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621" y="598279"/>
            <a:ext cx="7169075" cy="580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14" name="Table 13">
            <a:extLst>
              <a:ext uri="{FF2B5EF4-FFF2-40B4-BE49-F238E27FC236}">
                <a16:creationId xmlns:a16="http://schemas.microsoft.com/office/drawing/2014/main" id="{8AAD2BB0-E0C2-B04B-A476-2FF1FA940B3D}"/>
              </a:ext>
            </a:extLst>
          </p:cNvPr>
          <p:cNvGraphicFramePr>
            <a:graphicFrameLocks noGrp="1"/>
          </p:cNvGraphicFramePr>
          <p:nvPr/>
        </p:nvGraphicFramePr>
        <p:xfrm>
          <a:off x="4254863" y="714611"/>
          <a:ext cx="3687717" cy="1005478"/>
        </p:xfrm>
        <a:graphic>
          <a:graphicData uri="http://schemas.openxmlformats.org/drawingml/2006/table">
            <a:tbl>
              <a:tblPr firstRow="1" bandRow="1">
                <a:tableStyleId>{5C22544A-7EE6-4342-B048-85BDC9FD1C3A}</a:tableStyleId>
              </a:tblPr>
              <a:tblGrid>
                <a:gridCol w="1000408">
                  <a:extLst>
                    <a:ext uri="{9D8B030D-6E8A-4147-A177-3AD203B41FA5}">
                      <a16:colId xmlns:a16="http://schemas.microsoft.com/office/drawing/2014/main" val="1019973227"/>
                    </a:ext>
                  </a:extLst>
                </a:gridCol>
                <a:gridCol w="2687309">
                  <a:extLst>
                    <a:ext uri="{9D8B030D-6E8A-4147-A177-3AD203B41FA5}">
                      <a16:colId xmlns:a16="http://schemas.microsoft.com/office/drawing/2014/main" val="1353124675"/>
                    </a:ext>
                  </a:extLst>
                </a:gridCol>
              </a:tblGrid>
              <a:tr h="218581">
                <a:tc>
                  <a:txBody>
                    <a:bodyPr/>
                    <a:lstStyle/>
                    <a:p>
                      <a:pPr marL="0" marR="0" indent="0" algn="ctr">
                        <a:lnSpc>
                          <a:spcPts val="1200"/>
                        </a:lnSpc>
                        <a:spcBef>
                          <a:spcPts val="600"/>
                        </a:spcBef>
                        <a:spcAft>
                          <a:spcPts val="600"/>
                        </a:spcAft>
                      </a:pPr>
                      <a:r>
                        <a:rPr lang="en-US" sz="1100" spc="-25" dirty="0">
                          <a:effectLst/>
                        </a:rPr>
                        <a:t>PC1</a:t>
                      </a:r>
                      <a:endParaRPr lang="en-US" sz="1100" spc="-25"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indent="0" algn="ctr">
                        <a:lnSpc>
                          <a:spcPts val="1200"/>
                        </a:lnSpc>
                        <a:spcBef>
                          <a:spcPts val="600"/>
                        </a:spcBef>
                        <a:spcAft>
                          <a:spcPts val="600"/>
                        </a:spcAft>
                      </a:pPr>
                      <a:r>
                        <a:rPr lang="en-US" sz="1100" spc="-25">
                          <a:effectLst/>
                        </a:rPr>
                        <a:t>fd01:2345:6789:1::1/64</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4123732"/>
                  </a:ext>
                </a:extLst>
              </a:tr>
              <a:tr h="262299">
                <a:tc>
                  <a:txBody>
                    <a:bodyPr/>
                    <a:lstStyle/>
                    <a:p>
                      <a:pPr marL="0" marR="0" indent="0" algn="ctr">
                        <a:lnSpc>
                          <a:spcPts val="1200"/>
                        </a:lnSpc>
                        <a:spcBef>
                          <a:spcPts val="600"/>
                        </a:spcBef>
                        <a:spcAft>
                          <a:spcPts val="600"/>
                        </a:spcAft>
                      </a:pPr>
                      <a:r>
                        <a:rPr lang="en-US" sz="1100" spc="-25">
                          <a:effectLst/>
                        </a:rPr>
                        <a:t>PC2</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indent="0" algn="ctr">
                        <a:lnSpc>
                          <a:spcPts val="1200"/>
                        </a:lnSpc>
                        <a:spcBef>
                          <a:spcPts val="600"/>
                        </a:spcBef>
                        <a:spcAft>
                          <a:spcPts val="600"/>
                        </a:spcAft>
                      </a:pPr>
                      <a:r>
                        <a:rPr lang="en-US" sz="1100" spc="-25" dirty="0">
                          <a:effectLst/>
                        </a:rPr>
                        <a:t>fd01:2345:6789:1::2/64</a:t>
                      </a:r>
                      <a:endParaRPr lang="en-US" sz="1100" spc="-25"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99134083"/>
                  </a:ext>
                </a:extLst>
              </a:tr>
              <a:tr h="262299">
                <a:tc>
                  <a:txBody>
                    <a:bodyPr/>
                    <a:lstStyle/>
                    <a:p>
                      <a:pPr marL="0" marR="0" indent="0" algn="ctr">
                        <a:lnSpc>
                          <a:spcPts val="1200"/>
                        </a:lnSpc>
                        <a:spcBef>
                          <a:spcPts val="600"/>
                        </a:spcBef>
                        <a:spcAft>
                          <a:spcPts val="600"/>
                        </a:spcAft>
                      </a:pPr>
                      <a:r>
                        <a:rPr lang="en-US" sz="1100" spc="-25" dirty="0">
                          <a:effectLst/>
                        </a:rPr>
                        <a:t>PC3</a:t>
                      </a:r>
                      <a:endParaRPr lang="en-US" sz="1100" spc="-25"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indent="0" algn="ctr">
                        <a:lnSpc>
                          <a:spcPts val="1200"/>
                        </a:lnSpc>
                        <a:spcBef>
                          <a:spcPts val="600"/>
                        </a:spcBef>
                        <a:spcAft>
                          <a:spcPts val="600"/>
                        </a:spcAft>
                      </a:pPr>
                      <a:r>
                        <a:rPr lang="en-US" sz="1100" spc="-25">
                          <a:effectLst/>
                        </a:rPr>
                        <a:t>fd01:2345:6789:1::3/64</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20500518"/>
                  </a:ext>
                </a:extLst>
              </a:tr>
              <a:tr h="262299">
                <a:tc>
                  <a:txBody>
                    <a:bodyPr/>
                    <a:lstStyle/>
                    <a:p>
                      <a:pPr marL="0" marR="0" indent="0" algn="ctr">
                        <a:lnSpc>
                          <a:spcPts val="1200"/>
                        </a:lnSpc>
                        <a:spcBef>
                          <a:spcPts val="600"/>
                        </a:spcBef>
                        <a:spcAft>
                          <a:spcPts val="600"/>
                        </a:spcAft>
                      </a:pPr>
                      <a:r>
                        <a:rPr lang="en-US" sz="1100" spc="-25">
                          <a:effectLst/>
                        </a:rPr>
                        <a:t>PC4</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indent="0" algn="ctr">
                        <a:lnSpc>
                          <a:spcPts val="1200"/>
                        </a:lnSpc>
                        <a:spcBef>
                          <a:spcPts val="600"/>
                        </a:spcBef>
                        <a:spcAft>
                          <a:spcPts val="600"/>
                        </a:spcAft>
                      </a:pPr>
                      <a:r>
                        <a:rPr lang="en-US" sz="1100" spc="-25" dirty="0">
                          <a:effectLst/>
                        </a:rPr>
                        <a:t>fd01:2345:6789:1::4/64</a:t>
                      </a:r>
                      <a:endParaRPr lang="en-US" sz="1100" spc="-25"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73119319"/>
                  </a:ext>
                </a:extLst>
              </a:tr>
            </a:tbl>
          </a:graphicData>
        </a:graphic>
      </p:graphicFrame>
      <p:pic>
        <p:nvPicPr>
          <p:cNvPr id="37" name="Picture 36">
            <a:extLst>
              <a:ext uri="{FF2B5EF4-FFF2-40B4-BE49-F238E27FC236}">
                <a16:creationId xmlns:a16="http://schemas.microsoft.com/office/drawing/2014/main" id="{3EE955A2-89C0-5C49-B29A-05FEEFE079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18888"/>
            <a:ext cx="6350000" cy="419100"/>
          </a:xfrm>
          <a:prstGeom prst="rect">
            <a:avLst/>
          </a:prstGeom>
        </p:spPr>
      </p:pic>
      <p:pic>
        <p:nvPicPr>
          <p:cNvPr id="41" name="Picture 40">
            <a:extLst>
              <a:ext uri="{FF2B5EF4-FFF2-40B4-BE49-F238E27FC236}">
                <a16:creationId xmlns:a16="http://schemas.microsoft.com/office/drawing/2014/main" id="{55E486B5-571A-A44B-8758-BAF0D67CDE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376" y="5554299"/>
            <a:ext cx="6070346" cy="1225296"/>
          </a:xfrm>
          <a:prstGeom prst="rect">
            <a:avLst/>
          </a:prstGeom>
        </p:spPr>
      </p:pic>
      <p:pic>
        <p:nvPicPr>
          <p:cNvPr id="8" name="Picture 7" descr="Text&#10;&#10;Description automatically generated">
            <a:extLst>
              <a:ext uri="{FF2B5EF4-FFF2-40B4-BE49-F238E27FC236}">
                <a16:creationId xmlns:a16="http://schemas.microsoft.com/office/drawing/2014/main" id="{A5925DA2-EB94-DB4C-A02D-DDE268F8A1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94" y="3506338"/>
            <a:ext cx="9144000" cy="2043775"/>
          </a:xfrm>
          <a:prstGeom prst="rect">
            <a:avLst/>
          </a:prstGeom>
        </p:spPr>
      </p:pic>
      <p:pic>
        <p:nvPicPr>
          <p:cNvPr id="11" name="Picture 10" descr="A picture containing table&#10;&#10;Description automatically generated">
            <a:extLst>
              <a:ext uri="{FF2B5EF4-FFF2-40B4-BE49-F238E27FC236}">
                <a16:creationId xmlns:a16="http://schemas.microsoft.com/office/drawing/2014/main" id="{D53C712D-FADC-3A4B-887C-658CBF8638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762416"/>
            <a:ext cx="9144000" cy="1368180"/>
          </a:xfrm>
          <a:prstGeom prst="rect">
            <a:avLst/>
          </a:prstGeom>
        </p:spPr>
      </p:pic>
    </p:spTree>
    <p:extLst>
      <p:ext uri="{BB962C8B-B14F-4D97-AF65-F5344CB8AC3E}">
        <p14:creationId xmlns:p14="http://schemas.microsoft.com/office/powerpoint/2010/main" val="41431091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198834E-528A-AE4B-823D-DFECDB76EF45}"/>
              </a:ext>
            </a:extLst>
          </p:cNvPr>
          <p:cNvSpPr>
            <a:spLocks noGrp="1"/>
          </p:cNvSpPr>
          <p:nvPr>
            <p:ph type="sldNum" sz="quarter" idx="12"/>
          </p:nvPr>
        </p:nvSpPr>
        <p:spPr/>
        <p:txBody>
          <a:bodyPr/>
          <a:lstStyle/>
          <a:p>
            <a:pPr>
              <a:defRPr/>
            </a:pPr>
            <a:r>
              <a:rPr lang="en-US"/>
              <a:t>2-</a:t>
            </a:r>
            <a:fld id="{B3616EB6-F471-2047-976B-63D7811A01EC}" type="slidenum">
              <a:rPr lang="en-US" smtClean="0"/>
              <a:pPr>
                <a:defRPr/>
              </a:pPr>
              <a:t>93</a:t>
            </a:fld>
            <a:endParaRPr lang="en-US" sz="1200" dirty="0"/>
          </a:p>
        </p:txBody>
      </p:sp>
      <p:pic>
        <p:nvPicPr>
          <p:cNvPr id="22" name="Picture 21" descr="Graphical user interface, text, application&#10;&#10;Description automatically generated">
            <a:extLst>
              <a:ext uri="{FF2B5EF4-FFF2-40B4-BE49-F238E27FC236}">
                <a16:creationId xmlns:a16="http://schemas.microsoft.com/office/drawing/2014/main" id="{51F0117E-FBFE-C045-AE23-A2E09F75EA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8830"/>
            <a:ext cx="9048323" cy="3688488"/>
          </a:xfrm>
          <a:prstGeom prst="rect">
            <a:avLst/>
          </a:prstGeom>
        </p:spPr>
      </p:pic>
      <p:sp>
        <p:nvSpPr>
          <p:cNvPr id="24" name="TextBox 23">
            <a:extLst>
              <a:ext uri="{FF2B5EF4-FFF2-40B4-BE49-F238E27FC236}">
                <a16:creationId xmlns:a16="http://schemas.microsoft.com/office/drawing/2014/main" id="{124EF24E-C4DC-5447-8828-73C96630BFD6}"/>
              </a:ext>
            </a:extLst>
          </p:cNvPr>
          <p:cNvSpPr txBox="1"/>
          <p:nvPr/>
        </p:nvSpPr>
        <p:spPr>
          <a:xfrm>
            <a:off x="5029200" y="2075688"/>
            <a:ext cx="3018775" cy="369332"/>
          </a:xfrm>
          <a:prstGeom prst="rect">
            <a:avLst/>
          </a:prstGeom>
          <a:noFill/>
        </p:spPr>
        <p:txBody>
          <a:bodyPr wrap="none" rtlCol="0">
            <a:spAutoFit/>
          </a:bodyPr>
          <a:lstStyle/>
          <a:p>
            <a:r>
              <a:rPr lang="en-US" dirty="0"/>
              <a:t>Multicasting to find the Host</a:t>
            </a:r>
          </a:p>
        </p:txBody>
      </p:sp>
      <p:pic>
        <p:nvPicPr>
          <p:cNvPr id="28" name="Picture 27" descr="Graphical user interface, application&#10;&#10;Description automatically generated">
            <a:extLst>
              <a:ext uri="{FF2B5EF4-FFF2-40B4-BE49-F238E27FC236}">
                <a16:creationId xmlns:a16="http://schemas.microsoft.com/office/drawing/2014/main" id="{EFA620F7-16F6-674F-850B-2A6A7CEE45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73652"/>
            <a:ext cx="9144000" cy="2658567"/>
          </a:xfrm>
          <a:prstGeom prst="rect">
            <a:avLst/>
          </a:prstGeom>
        </p:spPr>
      </p:pic>
    </p:spTree>
    <p:extLst>
      <p:ext uri="{BB962C8B-B14F-4D97-AF65-F5344CB8AC3E}">
        <p14:creationId xmlns:p14="http://schemas.microsoft.com/office/powerpoint/2010/main" val="35111793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182142E-C65B-9442-BF83-88C48A95DA12}"/>
              </a:ext>
            </a:extLst>
          </p:cNvPr>
          <p:cNvSpPr>
            <a:spLocks noGrp="1"/>
          </p:cNvSpPr>
          <p:nvPr>
            <p:ph type="sldNum" sz="quarter" idx="12"/>
          </p:nvPr>
        </p:nvSpPr>
        <p:spPr/>
        <p:txBody>
          <a:bodyPr/>
          <a:lstStyle/>
          <a:p>
            <a:pPr>
              <a:defRPr/>
            </a:pPr>
            <a:r>
              <a:rPr lang="en-US"/>
              <a:t>2-</a:t>
            </a:r>
            <a:fld id="{7EFC9773-7379-5049-A6C9-0C8EEEC5C544}" type="slidenum">
              <a:rPr lang="en-US" smtClean="0"/>
              <a:pPr>
                <a:defRPr/>
              </a:pPr>
              <a:t>94</a:t>
            </a:fld>
            <a:endParaRPr lang="en-US" sz="1200" dirty="0"/>
          </a:p>
        </p:txBody>
      </p:sp>
      <p:pic>
        <p:nvPicPr>
          <p:cNvPr id="10" name="Picture 9" descr="Graphical user interface, text, application, email&#10;&#10;Description automatically generated">
            <a:extLst>
              <a:ext uri="{FF2B5EF4-FFF2-40B4-BE49-F238E27FC236}">
                <a16:creationId xmlns:a16="http://schemas.microsoft.com/office/drawing/2014/main" id="{07EE330E-EECE-6B4D-B1EB-B03BADE12B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016" y="81461"/>
            <a:ext cx="9144000" cy="3384949"/>
          </a:xfrm>
          <a:prstGeom prst="rect">
            <a:avLst/>
          </a:prstGeom>
        </p:spPr>
      </p:pic>
      <p:pic>
        <p:nvPicPr>
          <p:cNvPr id="15" name="Picture 14" descr="Graphical user interface, text, application, email, Teams&#10;&#10;Description automatically generated">
            <a:extLst>
              <a:ext uri="{FF2B5EF4-FFF2-40B4-BE49-F238E27FC236}">
                <a16:creationId xmlns:a16="http://schemas.microsoft.com/office/drawing/2014/main" id="{2A5C2F09-E890-094E-BF2B-74A2AE0452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872" y="3555287"/>
            <a:ext cx="9144000" cy="2966113"/>
          </a:xfrm>
          <a:prstGeom prst="rect">
            <a:avLst/>
          </a:prstGeom>
        </p:spPr>
      </p:pic>
    </p:spTree>
    <p:extLst>
      <p:ext uri="{BB962C8B-B14F-4D97-AF65-F5344CB8AC3E}">
        <p14:creationId xmlns:p14="http://schemas.microsoft.com/office/powerpoint/2010/main" val="1638731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62008-5067-9B46-84D8-13D6979BFBFF}"/>
              </a:ext>
            </a:extLst>
          </p:cNvPr>
          <p:cNvSpPr>
            <a:spLocks noGrp="1"/>
          </p:cNvSpPr>
          <p:nvPr>
            <p:ph type="title"/>
          </p:nvPr>
        </p:nvSpPr>
        <p:spPr>
          <a:xfrm>
            <a:off x="533400" y="228600"/>
            <a:ext cx="7772400" cy="727841"/>
          </a:xfrm>
        </p:spPr>
        <p:txBody>
          <a:bodyPr/>
          <a:lstStyle/>
          <a:p>
            <a:r>
              <a:rPr lang="en-US" sz="4000" dirty="0"/>
              <a:t>Duplicate Address Verifi</a:t>
            </a:r>
            <a:r>
              <a:rPr lang="en-US" dirty="0"/>
              <a:t>cation</a:t>
            </a:r>
          </a:p>
        </p:txBody>
      </p:sp>
      <p:sp>
        <p:nvSpPr>
          <p:cNvPr id="4" name="Slide Number Placeholder 3">
            <a:extLst>
              <a:ext uri="{FF2B5EF4-FFF2-40B4-BE49-F238E27FC236}">
                <a16:creationId xmlns:a16="http://schemas.microsoft.com/office/drawing/2014/main" id="{F13FAE5D-AD2D-BB4A-AC13-55798DADF4D4}"/>
              </a:ext>
            </a:extLst>
          </p:cNvPr>
          <p:cNvSpPr>
            <a:spLocks noGrp="1"/>
          </p:cNvSpPr>
          <p:nvPr>
            <p:ph type="sldNum" sz="quarter" idx="12"/>
          </p:nvPr>
        </p:nvSpPr>
        <p:spPr/>
        <p:txBody>
          <a:bodyPr/>
          <a:lstStyle/>
          <a:p>
            <a:pPr>
              <a:defRPr/>
            </a:pPr>
            <a:r>
              <a:rPr lang="en-US"/>
              <a:t>2-</a:t>
            </a:r>
            <a:fld id="{B3616EB6-F471-2047-976B-63D7811A01EC}" type="slidenum">
              <a:rPr lang="en-US" smtClean="0"/>
              <a:pPr>
                <a:defRPr/>
              </a:pPr>
              <a:t>95</a:t>
            </a:fld>
            <a:endParaRPr lang="en-US" sz="1200" dirty="0"/>
          </a:p>
        </p:txBody>
      </p:sp>
      <p:pic>
        <p:nvPicPr>
          <p:cNvPr id="8" name="Picture 7" descr="Diagram&#10;&#10;Description automatically generated with medium confidence">
            <a:extLst>
              <a:ext uri="{FF2B5EF4-FFF2-40B4-BE49-F238E27FC236}">
                <a16:creationId xmlns:a16="http://schemas.microsoft.com/office/drawing/2014/main" id="{001E6293-4A57-E749-9D73-97BB48E16000}"/>
              </a:ext>
            </a:extLst>
          </p:cNvPr>
          <p:cNvPicPr>
            <a:picLocks noChangeAspect="1"/>
          </p:cNvPicPr>
          <p:nvPr/>
        </p:nvPicPr>
        <p:blipFill rotWithShape="1">
          <a:blip r:embed="rId2">
            <a:extLst>
              <a:ext uri="{28A0092B-C50C-407E-A947-70E740481C1C}">
                <a14:useLocalDpi xmlns:a14="http://schemas.microsoft.com/office/drawing/2010/main" val="0"/>
              </a:ext>
            </a:extLst>
          </a:blip>
          <a:srcRect l="1" r="186" b="7955"/>
          <a:stretch/>
        </p:blipFill>
        <p:spPr>
          <a:xfrm>
            <a:off x="1734626" y="1918697"/>
            <a:ext cx="4846320" cy="3108960"/>
          </a:xfrm>
          <a:prstGeom prst="rect">
            <a:avLst/>
          </a:prstGeom>
        </p:spPr>
      </p:pic>
      <p:pic>
        <p:nvPicPr>
          <p:cNvPr id="7" name="Picture 6" descr="underline_base">
            <a:extLst>
              <a:ext uri="{FF2B5EF4-FFF2-40B4-BE49-F238E27FC236}">
                <a16:creationId xmlns:a16="http://schemas.microsoft.com/office/drawing/2014/main" id="{1DFEF1A8-F89E-2047-9EE2-2C9125DBA1B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672" y="888455"/>
            <a:ext cx="6479869" cy="1083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2427104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4F429-B374-574D-B051-DAB71815F9BF}"/>
              </a:ext>
            </a:extLst>
          </p:cNvPr>
          <p:cNvSpPr>
            <a:spLocks noGrp="1"/>
          </p:cNvSpPr>
          <p:nvPr>
            <p:ph type="title"/>
          </p:nvPr>
        </p:nvSpPr>
        <p:spPr>
          <a:xfrm>
            <a:off x="0" y="152400"/>
            <a:ext cx="8966200" cy="609600"/>
          </a:xfrm>
        </p:spPr>
        <p:txBody>
          <a:bodyPr/>
          <a:lstStyle/>
          <a:p>
            <a:r>
              <a:rPr lang="en-US" sz="3600" dirty="0"/>
              <a:t>IPv6 configures a unique unicast address</a:t>
            </a:r>
          </a:p>
        </p:txBody>
      </p:sp>
      <p:graphicFrame>
        <p:nvGraphicFramePr>
          <p:cNvPr id="9" name="Content Placeholder 8">
            <a:extLst>
              <a:ext uri="{FF2B5EF4-FFF2-40B4-BE49-F238E27FC236}">
                <a16:creationId xmlns:a16="http://schemas.microsoft.com/office/drawing/2014/main" id="{A016E441-416F-E043-82BF-59FEBB86A2D9}"/>
              </a:ext>
            </a:extLst>
          </p:cNvPr>
          <p:cNvGraphicFramePr>
            <a:graphicFrameLocks noGrp="1"/>
          </p:cNvGraphicFramePr>
          <p:nvPr>
            <p:ph idx="1"/>
          </p:nvPr>
        </p:nvGraphicFramePr>
        <p:xfrm>
          <a:off x="600892" y="1802674"/>
          <a:ext cx="3605348" cy="1332412"/>
        </p:xfrm>
        <a:graphic>
          <a:graphicData uri="http://schemas.openxmlformats.org/drawingml/2006/table">
            <a:tbl>
              <a:tblPr firstRow="1" bandRow="1">
                <a:tableStyleId>{5C22544A-7EE6-4342-B048-85BDC9FD1C3A}</a:tableStyleId>
              </a:tblPr>
              <a:tblGrid>
                <a:gridCol w="978064">
                  <a:extLst>
                    <a:ext uri="{9D8B030D-6E8A-4147-A177-3AD203B41FA5}">
                      <a16:colId xmlns:a16="http://schemas.microsoft.com/office/drawing/2014/main" val="1015253462"/>
                    </a:ext>
                  </a:extLst>
                </a:gridCol>
                <a:gridCol w="2627284">
                  <a:extLst>
                    <a:ext uri="{9D8B030D-6E8A-4147-A177-3AD203B41FA5}">
                      <a16:colId xmlns:a16="http://schemas.microsoft.com/office/drawing/2014/main" val="4069773315"/>
                    </a:ext>
                  </a:extLst>
                </a:gridCol>
              </a:tblGrid>
              <a:tr h="333103">
                <a:tc>
                  <a:txBody>
                    <a:bodyPr/>
                    <a:lstStyle/>
                    <a:p>
                      <a:pPr marL="0" marR="0" indent="0" algn="ctr">
                        <a:lnSpc>
                          <a:spcPts val="1200"/>
                        </a:lnSpc>
                        <a:spcBef>
                          <a:spcPts val="600"/>
                        </a:spcBef>
                        <a:spcAft>
                          <a:spcPts val="600"/>
                        </a:spcAft>
                        <a:tabLst>
                          <a:tab pos="228600" algn="l"/>
                          <a:tab pos="457200" algn="l"/>
                          <a:tab pos="685800" algn="l"/>
                          <a:tab pos="914400" algn="l"/>
                          <a:tab pos="1143000" algn="l"/>
                          <a:tab pos="1371600" algn="l"/>
                          <a:tab pos="1600200" algn="l"/>
                          <a:tab pos="1828800" algn="l"/>
                        </a:tabLst>
                      </a:pPr>
                      <a:r>
                        <a:rPr lang="en-US" sz="1100" spc="-25">
                          <a:effectLst/>
                        </a:rPr>
                        <a:t>PC1</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fe80::3c34:9cff:fe6c:887f/64</a:t>
                      </a:r>
                      <a:endParaRPr lang="en-US" sz="1100" dirty="0">
                        <a:effectLst/>
                        <a:latin typeface="Consolas" panose="020B0609020204030204" pitchFamily="49"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325002512"/>
                  </a:ext>
                </a:extLst>
              </a:tr>
              <a:tr h="333103">
                <a:tc>
                  <a:txBody>
                    <a:bodyPr/>
                    <a:lstStyle/>
                    <a:p>
                      <a:pPr marL="0" marR="0" indent="0" algn="ctr">
                        <a:lnSpc>
                          <a:spcPts val="1200"/>
                        </a:lnSpc>
                        <a:spcBef>
                          <a:spcPts val="600"/>
                        </a:spcBef>
                        <a:spcAft>
                          <a:spcPts val="600"/>
                        </a:spcAft>
                        <a:tabLst>
                          <a:tab pos="228600" algn="l"/>
                          <a:tab pos="457200" algn="l"/>
                          <a:tab pos="685800" algn="l"/>
                          <a:tab pos="914400" algn="l"/>
                          <a:tab pos="1143000" algn="l"/>
                          <a:tab pos="1371600" algn="l"/>
                          <a:tab pos="1600200" algn="l"/>
                          <a:tab pos="1828800" algn="l"/>
                        </a:tabLst>
                      </a:pPr>
                      <a:r>
                        <a:rPr lang="en-US" sz="1100" spc="-25" dirty="0">
                          <a:effectLst/>
                        </a:rPr>
                        <a:t>PC2</a:t>
                      </a:r>
                      <a:endParaRPr lang="en-US" sz="1100" spc="-25"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fe80::a8f2:89ff:fe83:a2f5/64</a:t>
                      </a:r>
                      <a:endParaRPr lang="en-US" sz="1100" dirty="0">
                        <a:effectLst/>
                        <a:latin typeface="Consolas" panose="020B0609020204030204" pitchFamily="49"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379611103"/>
                  </a:ext>
                </a:extLst>
              </a:tr>
              <a:tr h="333103">
                <a:tc>
                  <a:txBody>
                    <a:bodyPr/>
                    <a:lstStyle/>
                    <a:p>
                      <a:pPr marL="0" marR="0" indent="0" algn="ctr">
                        <a:lnSpc>
                          <a:spcPts val="1200"/>
                        </a:lnSpc>
                        <a:spcBef>
                          <a:spcPts val="600"/>
                        </a:spcBef>
                        <a:spcAft>
                          <a:spcPts val="600"/>
                        </a:spcAft>
                        <a:tabLst>
                          <a:tab pos="228600" algn="l"/>
                          <a:tab pos="457200" algn="l"/>
                          <a:tab pos="685800" algn="l"/>
                          <a:tab pos="914400" algn="l"/>
                          <a:tab pos="1143000" algn="l"/>
                          <a:tab pos="1371600" algn="l"/>
                          <a:tab pos="1600200" algn="l"/>
                          <a:tab pos="1828800" algn="l"/>
                        </a:tabLst>
                      </a:pPr>
                      <a:r>
                        <a:rPr lang="en-US" sz="1100" spc="-25">
                          <a:effectLst/>
                        </a:rPr>
                        <a:t>PC3</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fe80::1080:7dff:feb1:75b8/64</a:t>
                      </a:r>
                      <a:endParaRPr lang="en-US" sz="1100" dirty="0">
                        <a:effectLst/>
                        <a:latin typeface="Consolas" panose="020B0609020204030204" pitchFamily="49"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983786880"/>
                  </a:ext>
                </a:extLst>
              </a:tr>
              <a:tr h="333103">
                <a:tc>
                  <a:txBody>
                    <a:bodyPr/>
                    <a:lstStyle/>
                    <a:p>
                      <a:pPr marL="0" marR="0" indent="0" algn="ctr">
                        <a:lnSpc>
                          <a:spcPts val="1200"/>
                        </a:lnSpc>
                        <a:spcBef>
                          <a:spcPts val="600"/>
                        </a:spcBef>
                        <a:spcAft>
                          <a:spcPts val="600"/>
                        </a:spcAft>
                        <a:tabLst>
                          <a:tab pos="228600" algn="l"/>
                          <a:tab pos="457200" algn="l"/>
                          <a:tab pos="685800" algn="l"/>
                          <a:tab pos="914400" algn="l"/>
                          <a:tab pos="1143000" algn="l"/>
                          <a:tab pos="1371600" algn="l"/>
                          <a:tab pos="1600200" algn="l"/>
                          <a:tab pos="1828800" algn="l"/>
                        </a:tabLst>
                      </a:pPr>
                      <a:r>
                        <a:rPr lang="en-US" sz="1100" spc="-25">
                          <a:effectLst/>
                        </a:rPr>
                        <a:t>PC4</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fe80::7c83:d6ff:fe31:735f/64</a:t>
                      </a:r>
                      <a:endParaRPr lang="en-US" sz="1100" dirty="0">
                        <a:effectLst/>
                        <a:latin typeface="Consolas" panose="020B0609020204030204" pitchFamily="49"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936493150"/>
                  </a:ext>
                </a:extLst>
              </a:tr>
            </a:tbl>
          </a:graphicData>
        </a:graphic>
      </p:graphicFrame>
      <p:sp>
        <p:nvSpPr>
          <p:cNvPr id="5" name="Slide Number Placeholder 4">
            <a:extLst>
              <a:ext uri="{FF2B5EF4-FFF2-40B4-BE49-F238E27FC236}">
                <a16:creationId xmlns:a16="http://schemas.microsoft.com/office/drawing/2014/main" id="{92015C05-2CB3-EB40-9CBA-5D37B3F87EDE}"/>
              </a:ext>
            </a:extLst>
          </p:cNvPr>
          <p:cNvSpPr>
            <a:spLocks noGrp="1"/>
          </p:cNvSpPr>
          <p:nvPr>
            <p:ph type="sldNum" sz="quarter" idx="12"/>
          </p:nvPr>
        </p:nvSpPr>
        <p:spPr/>
        <p:txBody>
          <a:bodyPr/>
          <a:lstStyle/>
          <a:p>
            <a:pPr>
              <a:defRPr/>
            </a:pPr>
            <a:r>
              <a:rPr lang="en-US"/>
              <a:t>2-</a:t>
            </a:r>
            <a:fld id="{D0626857-DD43-9D46-91D4-DEBFBA1258D1}" type="slidenum">
              <a:rPr lang="en-US" smtClean="0"/>
              <a:pPr>
                <a:defRPr/>
              </a:pPr>
              <a:t>96</a:t>
            </a:fld>
            <a:endParaRPr lang="en-US" sz="1200" dirty="0"/>
          </a:p>
        </p:txBody>
      </p:sp>
      <p:pic>
        <p:nvPicPr>
          <p:cNvPr id="6" name="Picture 5" descr="underline_base">
            <a:extLst>
              <a:ext uri="{FF2B5EF4-FFF2-40B4-BE49-F238E27FC236}">
                <a16:creationId xmlns:a16="http://schemas.microsoft.com/office/drawing/2014/main" id="{DCD7D4CD-C409-D141-8C77-EBB4C454B887}"/>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131" y="731037"/>
            <a:ext cx="8624858" cy="1049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descr="A picture containing text, receipt&#10;&#10;Description automatically generated">
            <a:extLst>
              <a:ext uri="{FF2B5EF4-FFF2-40B4-BE49-F238E27FC236}">
                <a16:creationId xmlns:a16="http://schemas.microsoft.com/office/drawing/2014/main" id="{CAE7B0B2-4C74-754E-8E2D-64A4424D3E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514" y="3399944"/>
            <a:ext cx="7670800" cy="1891264"/>
          </a:xfrm>
          <a:prstGeom prst="rect">
            <a:avLst/>
          </a:prstGeom>
        </p:spPr>
      </p:pic>
      <p:sp>
        <p:nvSpPr>
          <p:cNvPr id="12" name="TextBox 11">
            <a:extLst>
              <a:ext uri="{FF2B5EF4-FFF2-40B4-BE49-F238E27FC236}">
                <a16:creationId xmlns:a16="http://schemas.microsoft.com/office/drawing/2014/main" id="{738ECD7A-2DFC-A546-895B-94D29325C4AC}"/>
              </a:ext>
            </a:extLst>
          </p:cNvPr>
          <p:cNvSpPr txBox="1"/>
          <p:nvPr/>
        </p:nvSpPr>
        <p:spPr>
          <a:xfrm>
            <a:off x="817753" y="5480379"/>
            <a:ext cx="3467616" cy="1077218"/>
          </a:xfrm>
          <a:prstGeom prst="rect">
            <a:avLst/>
          </a:prstGeom>
          <a:noFill/>
        </p:spPr>
        <p:txBody>
          <a:bodyPr wrap="none" rtlCol="0">
            <a:spAutoFit/>
          </a:bodyPr>
          <a:lstStyle/>
          <a:p>
            <a:r>
              <a:rPr lang="en-US" sz="1600" u="sng" dirty="0"/>
              <a:t>Source addresses</a:t>
            </a:r>
            <a:r>
              <a:rPr lang="en-US" sz="1600" dirty="0"/>
              <a:t>:</a:t>
            </a:r>
          </a:p>
          <a:p>
            <a:r>
              <a:rPr lang="en-US" sz="1600" dirty="0"/>
              <a:t>Link-local - multicast listener</a:t>
            </a:r>
          </a:p>
          <a:p>
            <a:r>
              <a:rPr lang="en-US" sz="1600" dirty="0"/>
              <a:t>Or</a:t>
            </a:r>
          </a:p>
          <a:p>
            <a:r>
              <a:rPr lang="en-US" sz="1600" dirty="0"/>
              <a:t>All set to zero – neighbor solicitation</a:t>
            </a:r>
          </a:p>
        </p:txBody>
      </p:sp>
      <p:sp>
        <p:nvSpPr>
          <p:cNvPr id="13" name="TextBox 12">
            <a:extLst>
              <a:ext uri="{FF2B5EF4-FFF2-40B4-BE49-F238E27FC236}">
                <a16:creationId xmlns:a16="http://schemas.microsoft.com/office/drawing/2014/main" id="{3B227222-3D80-CA42-9E4B-D3C85AF895C3}"/>
              </a:ext>
            </a:extLst>
          </p:cNvPr>
          <p:cNvSpPr txBox="1"/>
          <p:nvPr/>
        </p:nvSpPr>
        <p:spPr>
          <a:xfrm>
            <a:off x="4715691" y="5421086"/>
            <a:ext cx="4129657" cy="1323439"/>
          </a:xfrm>
          <a:prstGeom prst="rect">
            <a:avLst/>
          </a:prstGeom>
          <a:noFill/>
        </p:spPr>
        <p:txBody>
          <a:bodyPr wrap="none" rtlCol="0">
            <a:spAutoFit/>
          </a:bodyPr>
          <a:lstStyle/>
          <a:p>
            <a:r>
              <a:rPr lang="en-US" sz="1600" u="sng" dirty="0"/>
              <a:t>Destination addresses</a:t>
            </a:r>
            <a:r>
              <a:rPr lang="en-US" sz="1600" dirty="0"/>
              <a:t>:</a:t>
            </a:r>
          </a:p>
          <a:p>
            <a:r>
              <a:rPr lang="en-US" sz="1600" dirty="0"/>
              <a:t>Multicast all routers - multicast listener</a:t>
            </a:r>
          </a:p>
          <a:p>
            <a:r>
              <a:rPr lang="en-US" sz="1600" dirty="0"/>
              <a:t>Or </a:t>
            </a:r>
          </a:p>
          <a:p>
            <a:r>
              <a:rPr lang="en-US" sz="1600" dirty="0"/>
              <a:t>Multicast address – solicited node multicast</a:t>
            </a:r>
          </a:p>
          <a:p>
            <a:r>
              <a:rPr lang="en-US" sz="1600" dirty="0"/>
              <a:t>(derived from node assigned IP address)</a:t>
            </a:r>
          </a:p>
        </p:txBody>
      </p:sp>
      <p:graphicFrame>
        <p:nvGraphicFramePr>
          <p:cNvPr id="14" name="Table 13">
            <a:extLst>
              <a:ext uri="{FF2B5EF4-FFF2-40B4-BE49-F238E27FC236}">
                <a16:creationId xmlns:a16="http://schemas.microsoft.com/office/drawing/2014/main" id="{8AAD2BB0-E0C2-B04B-A476-2FF1FA940B3D}"/>
              </a:ext>
            </a:extLst>
          </p:cNvPr>
          <p:cNvGraphicFramePr>
            <a:graphicFrameLocks noGrp="1"/>
          </p:cNvGraphicFramePr>
          <p:nvPr/>
        </p:nvGraphicFramePr>
        <p:xfrm>
          <a:off x="4376057" y="1789612"/>
          <a:ext cx="3762103" cy="1345473"/>
        </p:xfrm>
        <a:graphic>
          <a:graphicData uri="http://schemas.openxmlformats.org/drawingml/2006/table">
            <a:tbl>
              <a:tblPr firstRow="1" bandRow="1">
                <a:tableStyleId>{5C22544A-7EE6-4342-B048-85BDC9FD1C3A}</a:tableStyleId>
              </a:tblPr>
              <a:tblGrid>
                <a:gridCol w="1020588">
                  <a:extLst>
                    <a:ext uri="{9D8B030D-6E8A-4147-A177-3AD203B41FA5}">
                      <a16:colId xmlns:a16="http://schemas.microsoft.com/office/drawing/2014/main" val="1019973227"/>
                    </a:ext>
                  </a:extLst>
                </a:gridCol>
                <a:gridCol w="2741515">
                  <a:extLst>
                    <a:ext uri="{9D8B030D-6E8A-4147-A177-3AD203B41FA5}">
                      <a16:colId xmlns:a16="http://schemas.microsoft.com/office/drawing/2014/main" val="1353124675"/>
                    </a:ext>
                  </a:extLst>
                </a:gridCol>
              </a:tblGrid>
              <a:tr h="292494">
                <a:tc>
                  <a:txBody>
                    <a:bodyPr/>
                    <a:lstStyle/>
                    <a:p>
                      <a:pPr marL="0" marR="0" indent="0" algn="ctr">
                        <a:lnSpc>
                          <a:spcPts val="1200"/>
                        </a:lnSpc>
                        <a:spcBef>
                          <a:spcPts val="600"/>
                        </a:spcBef>
                        <a:spcAft>
                          <a:spcPts val="600"/>
                        </a:spcAft>
                      </a:pPr>
                      <a:r>
                        <a:rPr lang="en-US" sz="1100" spc="-25">
                          <a:effectLst/>
                        </a:rPr>
                        <a:t>PC1</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indent="0" algn="ctr">
                        <a:lnSpc>
                          <a:spcPts val="1200"/>
                        </a:lnSpc>
                        <a:spcBef>
                          <a:spcPts val="600"/>
                        </a:spcBef>
                        <a:spcAft>
                          <a:spcPts val="600"/>
                        </a:spcAft>
                      </a:pPr>
                      <a:r>
                        <a:rPr lang="en-US" sz="1100" spc="-25">
                          <a:effectLst/>
                        </a:rPr>
                        <a:t>fd01:2345:6789:1::1/64</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4123732"/>
                  </a:ext>
                </a:extLst>
              </a:tr>
              <a:tr h="350993">
                <a:tc>
                  <a:txBody>
                    <a:bodyPr/>
                    <a:lstStyle/>
                    <a:p>
                      <a:pPr marL="0" marR="0" indent="0" algn="ctr">
                        <a:lnSpc>
                          <a:spcPts val="1200"/>
                        </a:lnSpc>
                        <a:spcBef>
                          <a:spcPts val="600"/>
                        </a:spcBef>
                        <a:spcAft>
                          <a:spcPts val="600"/>
                        </a:spcAft>
                      </a:pPr>
                      <a:r>
                        <a:rPr lang="en-US" sz="1100" spc="-25">
                          <a:effectLst/>
                        </a:rPr>
                        <a:t>PC2</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indent="0" algn="ctr">
                        <a:lnSpc>
                          <a:spcPts val="1200"/>
                        </a:lnSpc>
                        <a:spcBef>
                          <a:spcPts val="600"/>
                        </a:spcBef>
                        <a:spcAft>
                          <a:spcPts val="600"/>
                        </a:spcAft>
                      </a:pPr>
                      <a:r>
                        <a:rPr lang="en-US" sz="1100" spc="-25">
                          <a:effectLst/>
                        </a:rPr>
                        <a:t>fd01:2345:6789:1::2/64</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99134083"/>
                  </a:ext>
                </a:extLst>
              </a:tr>
              <a:tr h="350993">
                <a:tc>
                  <a:txBody>
                    <a:bodyPr/>
                    <a:lstStyle/>
                    <a:p>
                      <a:pPr marL="0" marR="0" indent="0" algn="ctr">
                        <a:lnSpc>
                          <a:spcPts val="1200"/>
                        </a:lnSpc>
                        <a:spcBef>
                          <a:spcPts val="600"/>
                        </a:spcBef>
                        <a:spcAft>
                          <a:spcPts val="600"/>
                        </a:spcAft>
                      </a:pPr>
                      <a:r>
                        <a:rPr lang="en-US" sz="1100" spc="-25" dirty="0">
                          <a:effectLst/>
                        </a:rPr>
                        <a:t>PC3</a:t>
                      </a:r>
                      <a:endParaRPr lang="en-US" sz="1100" spc="-25"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indent="0" algn="ctr">
                        <a:lnSpc>
                          <a:spcPts val="1200"/>
                        </a:lnSpc>
                        <a:spcBef>
                          <a:spcPts val="600"/>
                        </a:spcBef>
                        <a:spcAft>
                          <a:spcPts val="600"/>
                        </a:spcAft>
                      </a:pPr>
                      <a:r>
                        <a:rPr lang="en-US" sz="1100" spc="-25" dirty="0">
                          <a:effectLst/>
                        </a:rPr>
                        <a:t>fd01:2345:6789:1::3/64</a:t>
                      </a:r>
                      <a:endParaRPr lang="en-US" sz="1100" spc="-25"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20500518"/>
                  </a:ext>
                </a:extLst>
              </a:tr>
              <a:tr h="350993">
                <a:tc>
                  <a:txBody>
                    <a:bodyPr/>
                    <a:lstStyle/>
                    <a:p>
                      <a:pPr marL="0" marR="0" indent="0" algn="ctr">
                        <a:lnSpc>
                          <a:spcPts val="1200"/>
                        </a:lnSpc>
                        <a:spcBef>
                          <a:spcPts val="600"/>
                        </a:spcBef>
                        <a:spcAft>
                          <a:spcPts val="600"/>
                        </a:spcAft>
                      </a:pPr>
                      <a:r>
                        <a:rPr lang="en-US" sz="1100" spc="-25">
                          <a:effectLst/>
                        </a:rPr>
                        <a:t>PC4</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indent="0" algn="ctr">
                        <a:lnSpc>
                          <a:spcPts val="1200"/>
                        </a:lnSpc>
                        <a:spcBef>
                          <a:spcPts val="600"/>
                        </a:spcBef>
                        <a:spcAft>
                          <a:spcPts val="600"/>
                        </a:spcAft>
                      </a:pPr>
                      <a:r>
                        <a:rPr lang="en-US" sz="1100" spc="-25" dirty="0">
                          <a:effectLst/>
                        </a:rPr>
                        <a:t>fd01:2345:6789:1::4/64</a:t>
                      </a:r>
                      <a:endParaRPr lang="en-US" sz="1100" spc="-25"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73119319"/>
                  </a:ext>
                </a:extLst>
              </a:tr>
            </a:tbl>
          </a:graphicData>
        </a:graphic>
      </p:graphicFrame>
      <p:cxnSp>
        <p:nvCxnSpPr>
          <p:cNvPr id="16" name="Straight Arrow Connector 15">
            <a:extLst>
              <a:ext uri="{FF2B5EF4-FFF2-40B4-BE49-F238E27FC236}">
                <a16:creationId xmlns:a16="http://schemas.microsoft.com/office/drawing/2014/main" id="{8F30F506-1541-1144-889E-3CE3BC71F6E5}"/>
              </a:ext>
            </a:extLst>
          </p:cNvPr>
          <p:cNvCxnSpPr>
            <a:cxnSpLocks/>
          </p:cNvCxnSpPr>
          <p:nvPr/>
        </p:nvCxnSpPr>
        <p:spPr bwMode="auto">
          <a:xfrm flipV="1">
            <a:off x="6065520" y="3200403"/>
            <a:ext cx="870857" cy="326135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7" name="Straight Arrow Connector 16">
            <a:extLst>
              <a:ext uri="{FF2B5EF4-FFF2-40B4-BE49-F238E27FC236}">
                <a16:creationId xmlns:a16="http://schemas.microsoft.com/office/drawing/2014/main" id="{56083674-3D68-7348-8A21-BE2AD7AFF260}"/>
              </a:ext>
            </a:extLst>
          </p:cNvPr>
          <p:cNvCxnSpPr>
            <a:cxnSpLocks/>
          </p:cNvCxnSpPr>
          <p:nvPr/>
        </p:nvCxnSpPr>
        <p:spPr bwMode="auto">
          <a:xfrm flipV="1">
            <a:off x="996778" y="4415481"/>
            <a:ext cx="543698" cy="141690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9" name="Straight Arrow Connector 18">
            <a:extLst>
              <a:ext uri="{FF2B5EF4-FFF2-40B4-BE49-F238E27FC236}">
                <a16:creationId xmlns:a16="http://schemas.microsoft.com/office/drawing/2014/main" id="{2110FDA6-A8E4-E349-91FF-8F684CEF22BA}"/>
              </a:ext>
            </a:extLst>
          </p:cNvPr>
          <p:cNvCxnSpPr>
            <a:cxnSpLocks/>
          </p:cNvCxnSpPr>
          <p:nvPr/>
        </p:nvCxnSpPr>
        <p:spPr bwMode="auto">
          <a:xfrm flipH="1" flipV="1">
            <a:off x="3321319" y="5331501"/>
            <a:ext cx="1431913" cy="28670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 name="Straight Arrow Connector 22">
            <a:extLst>
              <a:ext uri="{FF2B5EF4-FFF2-40B4-BE49-F238E27FC236}">
                <a16:creationId xmlns:a16="http://schemas.microsoft.com/office/drawing/2014/main" id="{27F853A1-0D52-3146-9D13-7F9FF8BE118A}"/>
              </a:ext>
            </a:extLst>
          </p:cNvPr>
          <p:cNvCxnSpPr>
            <a:cxnSpLocks/>
          </p:cNvCxnSpPr>
          <p:nvPr/>
        </p:nvCxnSpPr>
        <p:spPr bwMode="auto">
          <a:xfrm flipV="1">
            <a:off x="2099590" y="5288692"/>
            <a:ext cx="0" cy="26361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5" name="Straight Arrow Connector 24">
            <a:extLst>
              <a:ext uri="{FF2B5EF4-FFF2-40B4-BE49-F238E27FC236}">
                <a16:creationId xmlns:a16="http://schemas.microsoft.com/office/drawing/2014/main" id="{3377A578-09B4-E042-AA0B-DFA8CEC6D885}"/>
              </a:ext>
            </a:extLst>
          </p:cNvPr>
          <p:cNvCxnSpPr>
            <a:cxnSpLocks/>
          </p:cNvCxnSpPr>
          <p:nvPr/>
        </p:nvCxnSpPr>
        <p:spPr bwMode="auto">
          <a:xfrm flipH="1" flipV="1">
            <a:off x="1705232" y="5049795"/>
            <a:ext cx="708455" cy="123567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9" name="Straight Arrow Connector 28">
            <a:extLst>
              <a:ext uri="{FF2B5EF4-FFF2-40B4-BE49-F238E27FC236}">
                <a16:creationId xmlns:a16="http://schemas.microsoft.com/office/drawing/2014/main" id="{B06C0357-E4D7-764F-B1AF-4A2A73DB71AB}"/>
              </a:ext>
            </a:extLst>
          </p:cNvPr>
          <p:cNvCxnSpPr>
            <a:cxnSpLocks/>
          </p:cNvCxnSpPr>
          <p:nvPr/>
        </p:nvCxnSpPr>
        <p:spPr bwMode="auto">
          <a:xfrm flipH="1" flipV="1">
            <a:off x="3550508" y="5222789"/>
            <a:ext cx="1202725" cy="63431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 name="TextBox 2">
            <a:extLst>
              <a:ext uri="{FF2B5EF4-FFF2-40B4-BE49-F238E27FC236}">
                <a16:creationId xmlns:a16="http://schemas.microsoft.com/office/drawing/2014/main" id="{5693D48C-9882-5C43-AC7E-128F0CE8FAEA}"/>
              </a:ext>
            </a:extLst>
          </p:cNvPr>
          <p:cNvSpPr txBox="1"/>
          <p:nvPr/>
        </p:nvSpPr>
        <p:spPr>
          <a:xfrm>
            <a:off x="431076" y="966650"/>
            <a:ext cx="8362226" cy="646331"/>
          </a:xfrm>
          <a:prstGeom prst="rect">
            <a:avLst/>
          </a:prstGeom>
          <a:noFill/>
        </p:spPr>
        <p:txBody>
          <a:bodyPr wrap="none" rtlCol="0">
            <a:spAutoFit/>
          </a:bodyPr>
          <a:lstStyle/>
          <a:p>
            <a:r>
              <a:rPr lang="en-US" dirty="0"/>
              <a:t>IPv6 checks for uniqueness of the IP address by sending a Neighbor Solicitation</a:t>
            </a:r>
          </a:p>
          <a:p>
            <a:r>
              <a:rPr lang="en-US" dirty="0">
                <a:solidFill>
                  <a:srgbClr val="C00000"/>
                </a:solidFill>
              </a:rPr>
              <a:t>No</a:t>
            </a:r>
            <a:r>
              <a:rPr lang="en-US" dirty="0"/>
              <a:t> response, implies </a:t>
            </a:r>
            <a:r>
              <a:rPr lang="en-US" dirty="0">
                <a:solidFill>
                  <a:srgbClr val="C00000"/>
                </a:solidFill>
              </a:rPr>
              <a:t>no one </a:t>
            </a:r>
            <a:r>
              <a:rPr lang="en-US" dirty="0"/>
              <a:t>has that address.</a:t>
            </a:r>
          </a:p>
        </p:txBody>
      </p:sp>
      <p:cxnSp>
        <p:nvCxnSpPr>
          <p:cNvPr id="32" name="Straight Arrow Connector 31">
            <a:extLst>
              <a:ext uri="{FF2B5EF4-FFF2-40B4-BE49-F238E27FC236}">
                <a16:creationId xmlns:a16="http://schemas.microsoft.com/office/drawing/2014/main" id="{448FA3E9-59F4-E049-BF8C-F366974FDE81}"/>
              </a:ext>
            </a:extLst>
          </p:cNvPr>
          <p:cNvCxnSpPr>
            <a:cxnSpLocks/>
          </p:cNvCxnSpPr>
          <p:nvPr/>
        </p:nvCxnSpPr>
        <p:spPr bwMode="auto">
          <a:xfrm flipH="1" flipV="1">
            <a:off x="3912973" y="3674076"/>
            <a:ext cx="2710524" cy="258503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 name="Straight Arrow Connector 19">
            <a:extLst>
              <a:ext uri="{FF2B5EF4-FFF2-40B4-BE49-F238E27FC236}">
                <a16:creationId xmlns:a16="http://schemas.microsoft.com/office/drawing/2014/main" id="{7A635F18-B71B-5448-A8DE-75880216E887}"/>
              </a:ext>
            </a:extLst>
          </p:cNvPr>
          <p:cNvCxnSpPr>
            <a:cxnSpLocks/>
          </p:cNvCxnSpPr>
          <p:nvPr/>
        </p:nvCxnSpPr>
        <p:spPr bwMode="auto">
          <a:xfrm flipH="1" flipV="1">
            <a:off x="3912973" y="4275438"/>
            <a:ext cx="2693773" cy="199355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8" name="Straight Arrow Connector 27">
            <a:extLst>
              <a:ext uri="{FF2B5EF4-FFF2-40B4-BE49-F238E27FC236}">
                <a16:creationId xmlns:a16="http://schemas.microsoft.com/office/drawing/2014/main" id="{EDC859C8-F83C-5248-89B0-24056239C496}"/>
              </a:ext>
            </a:extLst>
          </p:cNvPr>
          <p:cNvCxnSpPr>
            <a:cxnSpLocks/>
          </p:cNvCxnSpPr>
          <p:nvPr/>
        </p:nvCxnSpPr>
        <p:spPr bwMode="auto">
          <a:xfrm flipH="1" flipV="1">
            <a:off x="3900617" y="4724401"/>
            <a:ext cx="2697891" cy="153635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0" name="Straight Arrow Connector 29">
            <a:extLst>
              <a:ext uri="{FF2B5EF4-FFF2-40B4-BE49-F238E27FC236}">
                <a16:creationId xmlns:a16="http://schemas.microsoft.com/office/drawing/2014/main" id="{1862CDE7-5D7D-B14A-8E8E-B9CF94612B69}"/>
              </a:ext>
            </a:extLst>
          </p:cNvPr>
          <p:cNvCxnSpPr>
            <a:cxnSpLocks/>
          </p:cNvCxnSpPr>
          <p:nvPr/>
        </p:nvCxnSpPr>
        <p:spPr bwMode="auto">
          <a:xfrm flipH="1" flipV="1">
            <a:off x="3871785" y="5049795"/>
            <a:ext cx="2734961" cy="122743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4" name="Straight Connector 43">
            <a:extLst>
              <a:ext uri="{FF2B5EF4-FFF2-40B4-BE49-F238E27FC236}">
                <a16:creationId xmlns:a16="http://schemas.microsoft.com/office/drawing/2014/main" id="{D5B5DBC2-419B-474A-A646-85EA4BF9E211}"/>
              </a:ext>
            </a:extLst>
          </p:cNvPr>
          <p:cNvCxnSpPr/>
          <p:nvPr/>
        </p:nvCxnSpPr>
        <p:spPr bwMode="auto">
          <a:xfrm>
            <a:off x="3540868" y="3715966"/>
            <a:ext cx="311285" cy="0"/>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5" name="Straight Connector 44">
            <a:extLst>
              <a:ext uri="{FF2B5EF4-FFF2-40B4-BE49-F238E27FC236}">
                <a16:creationId xmlns:a16="http://schemas.microsoft.com/office/drawing/2014/main" id="{F9F5D34A-3B28-7947-A4D3-D74263A68695}"/>
              </a:ext>
            </a:extLst>
          </p:cNvPr>
          <p:cNvCxnSpPr/>
          <p:nvPr/>
        </p:nvCxnSpPr>
        <p:spPr bwMode="auto">
          <a:xfrm>
            <a:off x="3547353" y="4345021"/>
            <a:ext cx="311285" cy="0"/>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6" name="Straight Connector 45">
            <a:extLst>
              <a:ext uri="{FF2B5EF4-FFF2-40B4-BE49-F238E27FC236}">
                <a16:creationId xmlns:a16="http://schemas.microsoft.com/office/drawing/2014/main" id="{FEE3C2ED-BBFA-0B40-AFD6-CABF44A2EA8A}"/>
              </a:ext>
            </a:extLst>
          </p:cNvPr>
          <p:cNvCxnSpPr/>
          <p:nvPr/>
        </p:nvCxnSpPr>
        <p:spPr bwMode="auto">
          <a:xfrm>
            <a:off x="3544111" y="4808707"/>
            <a:ext cx="311285" cy="0"/>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7" name="Straight Connector 46">
            <a:extLst>
              <a:ext uri="{FF2B5EF4-FFF2-40B4-BE49-F238E27FC236}">
                <a16:creationId xmlns:a16="http://schemas.microsoft.com/office/drawing/2014/main" id="{1336AF8A-03D4-9D45-8704-2BE949781D19}"/>
              </a:ext>
            </a:extLst>
          </p:cNvPr>
          <p:cNvCxnSpPr/>
          <p:nvPr/>
        </p:nvCxnSpPr>
        <p:spPr bwMode="auto">
          <a:xfrm>
            <a:off x="3550596" y="5116749"/>
            <a:ext cx="311285" cy="0"/>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94086622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3"/>
          <p:cNvSpPr>
            <a:spLocks noGrp="1" noChangeArrowheads="1"/>
          </p:cNvSpPr>
          <p:nvPr>
            <p:ph idx="1"/>
          </p:nvPr>
        </p:nvSpPr>
        <p:spPr>
          <a:xfrm>
            <a:off x="667838" y="1410789"/>
            <a:ext cx="8216411" cy="4715691"/>
          </a:xfrm>
        </p:spPr>
        <p:txBody>
          <a:bodyPr>
            <a:normAutofit/>
          </a:bodyPr>
          <a:lstStyle/>
          <a:p>
            <a:r>
              <a:rPr lang="en-US" dirty="0">
                <a:ea typeface="ＭＳ Ｐゴシック" pitchFamily="34" charset="-128"/>
              </a:rPr>
              <a:t>Used to determine uniqueness of an IPv6 address on a link</a:t>
            </a:r>
          </a:p>
          <a:p>
            <a:r>
              <a:rPr lang="en-US" dirty="0">
                <a:ea typeface="ＭＳ Ｐゴシック" pitchFamily="34" charset="-128"/>
              </a:rPr>
              <a:t>When a network address is configured at H1:</a:t>
            </a:r>
            <a:endParaRPr lang="en-US" sz="1800" dirty="0">
              <a:ea typeface="ＭＳ Ｐゴシック" pitchFamily="34" charset="-128"/>
            </a:endParaRPr>
          </a:p>
          <a:p>
            <a:pPr lvl="1"/>
            <a:r>
              <a:rPr lang="en-US" dirty="0">
                <a:ea typeface="ＭＳ Ｐゴシック" pitchFamily="34" charset="-128"/>
              </a:rPr>
              <a:t>H1 starts listening to the solicited node multicast address (derived from H1’s configured address)</a:t>
            </a:r>
          </a:p>
          <a:p>
            <a:pPr lvl="1"/>
            <a:r>
              <a:rPr lang="en-US" dirty="0">
                <a:ea typeface="ＭＳ Ｐゴシック" pitchFamily="34" charset="-128"/>
              </a:rPr>
              <a:t>H1 sends an ICMP Neighbor Solicitation with its own address as target </a:t>
            </a:r>
            <a:br>
              <a:rPr lang="en-US" dirty="0">
                <a:ea typeface="ＭＳ Ｐゴシック" pitchFamily="34" charset="-128"/>
              </a:rPr>
            </a:br>
            <a:r>
              <a:rPr lang="en-US" sz="1500" dirty="0">
                <a:ea typeface="ＭＳ Ｐゴシック" pitchFamily="34" charset="-128"/>
              </a:rPr>
              <a:t>(with source address :: and the destination set to H1’s solicited node multicast address)</a:t>
            </a:r>
          </a:p>
          <a:p>
            <a:pPr lvl="2"/>
            <a:r>
              <a:rPr lang="en-US" sz="1800" dirty="0">
                <a:solidFill>
                  <a:srgbClr val="C00000"/>
                </a:solidFill>
                <a:latin typeface="+mn-lt"/>
                <a:ea typeface="ＭＳ Ｐゴシック" pitchFamily="34" charset="-128"/>
              </a:rPr>
              <a:t>If there is no response</a:t>
            </a:r>
            <a:r>
              <a:rPr lang="en-US" sz="1800" dirty="0">
                <a:latin typeface="+mn-lt"/>
                <a:ea typeface="ＭＳ Ｐゴシック" pitchFamily="34" charset="-128"/>
              </a:rPr>
              <a:t>, the configured address is considered unique</a:t>
            </a:r>
          </a:p>
          <a:p>
            <a:pPr lvl="2"/>
            <a:r>
              <a:rPr lang="en-US" sz="1800" dirty="0">
                <a:solidFill>
                  <a:srgbClr val="C00000"/>
                </a:solidFill>
                <a:latin typeface="+mn-lt"/>
                <a:ea typeface="ＭＳ Ｐゴシック" pitchFamily="34" charset="-128"/>
              </a:rPr>
              <a:t>If there is a response</a:t>
            </a:r>
            <a:r>
              <a:rPr lang="en-US" sz="1800" dirty="0">
                <a:latin typeface="+mn-lt"/>
                <a:ea typeface="ＭＳ Ｐゴシック" pitchFamily="34" charset="-128"/>
              </a:rPr>
              <a:t>, a duplicate address has been detected. </a:t>
            </a:r>
            <a:br>
              <a:rPr lang="en-US" sz="1800" dirty="0">
                <a:latin typeface="+mn-lt"/>
                <a:ea typeface="ＭＳ Ｐゴシック" pitchFamily="34" charset="-128"/>
              </a:rPr>
            </a:br>
            <a:r>
              <a:rPr lang="en-US" sz="1800" dirty="0">
                <a:latin typeface="+mn-lt"/>
                <a:ea typeface="ＭＳ Ｐゴシック" pitchFamily="34" charset="-128"/>
              </a:rPr>
              <a:t>H1 marks the address as unavailable and stops listening to the solicited node multicast address.</a:t>
            </a:r>
            <a:r>
              <a:rPr lang="en-US" sz="1800" dirty="0">
                <a:ea typeface="ＭＳ Ｐゴシック" pitchFamily="34" charset="-128"/>
              </a:rPr>
              <a:t> </a:t>
            </a:r>
          </a:p>
          <a:p>
            <a:pPr>
              <a:buFontTx/>
              <a:buNone/>
            </a:pPr>
            <a:endParaRPr lang="en-US" sz="1500" dirty="0">
              <a:ea typeface="ＭＳ Ｐゴシック" pitchFamily="34" charset="-128"/>
            </a:endParaRPr>
          </a:p>
        </p:txBody>
      </p:sp>
      <p:sp>
        <p:nvSpPr>
          <p:cNvPr id="13316" name="Rectangle 2"/>
          <p:cNvSpPr>
            <a:spLocks noGrp="1" noChangeArrowheads="1"/>
          </p:cNvSpPr>
          <p:nvPr>
            <p:ph type="title"/>
          </p:nvPr>
        </p:nvSpPr>
        <p:spPr>
          <a:xfrm>
            <a:off x="533400" y="228600"/>
            <a:ext cx="7772400" cy="489857"/>
          </a:xfrm>
        </p:spPr>
        <p:txBody>
          <a:bodyPr>
            <a:normAutofit fontScale="90000"/>
          </a:bodyPr>
          <a:lstStyle/>
          <a:p>
            <a:r>
              <a:rPr lang="en-US" dirty="0">
                <a:ea typeface="ＭＳ Ｐゴシック" pitchFamily="34" charset="-128"/>
              </a:rPr>
              <a:t>Duplicate Address Detection (DAD)</a:t>
            </a:r>
          </a:p>
        </p:txBody>
      </p:sp>
      <p:sp>
        <p:nvSpPr>
          <p:cNvPr id="2" name="Slide Number Placeholder 1">
            <a:extLst>
              <a:ext uri="{FF2B5EF4-FFF2-40B4-BE49-F238E27FC236}">
                <a16:creationId xmlns:a16="http://schemas.microsoft.com/office/drawing/2014/main" id="{A6FBABCE-A098-464C-80CF-77D22235B750}"/>
              </a:ext>
            </a:extLst>
          </p:cNvPr>
          <p:cNvSpPr>
            <a:spLocks noGrp="1"/>
          </p:cNvSpPr>
          <p:nvPr>
            <p:ph type="sldNum" sz="quarter" idx="12"/>
          </p:nvPr>
        </p:nvSpPr>
        <p:spPr/>
        <p:txBody>
          <a:bodyPr/>
          <a:lstStyle/>
          <a:p>
            <a:fld id="{6DDFBD2C-A080-5A4B-B075-F8D248F9258F}" type="slidenum">
              <a:rPr lang="en-US" smtClean="0"/>
              <a:t>97</a:t>
            </a:fld>
            <a:endParaRPr lang="en-US" dirty="0"/>
          </a:p>
        </p:txBody>
      </p:sp>
      <p:pic>
        <p:nvPicPr>
          <p:cNvPr id="5" name="Picture 4" descr="underline_base">
            <a:extLst>
              <a:ext uri="{FF2B5EF4-FFF2-40B4-BE49-F238E27FC236}">
                <a16:creationId xmlns:a16="http://schemas.microsoft.com/office/drawing/2014/main" id="{56951CBA-0F7C-9E4B-96A5-7673ECABBE9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65" y="744582"/>
            <a:ext cx="7723521" cy="2351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052512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90ECB-D2E9-1343-BC84-F21B992E42E5}"/>
              </a:ext>
            </a:extLst>
          </p:cNvPr>
          <p:cNvSpPr>
            <a:spLocks noGrp="1"/>
          </p:cNvSpPr>
          <p:nvPr>
            <p:ph type="title"/>
          </p:nvPr>
        </p:nvSpPr>
        <p:spPr>
          <a:xfrm>
            <a:off x="533400" y="114300"/>
            <a:ext cx="7772400" cy="749300"/>
          </a:xfrm>
        </p:spPr>
        <p:txBody>
          <a:bodyPr/>
          <a:lstStyle/>
          <a:p>
            <a:r>
              <a:rPr lang="en-US" dirty="0"/>
              <a:t>IPv6 and Duplicate Addresses</a:t>
            </a:r>
          </a:p>
        </p:txBody>
      </p:sp>
      <p:sp>
        <p:nvSpPr>
          <p:cNvPr id="3" name="Content Placeholder 2">
            <a:extLst>
              <a:ext uri="{FF2B5EF4-FFF2-40B4-BE49-F238E27FC236}">
                <a16:creationId xmlns:a16="http://schemas.microsoft.com/office/drawing/2014/main" id="{7682112D-6C96-B441-AC86-4176615E6FF8}"/>
              </a:ext>
            </a:extLst>
          </p:cNvPr>
          <p:cNvSpPr>
            <a:spLocks noGrp="1"/>
          </p:cNvSpPr>
          <p:nvPr>
            <p:ph idx="1"/>
          </p:nvPr>
        </p:nvSpPr>
        <p:spPr>
          <a:xfrm>
            <a:off x="520700" y="934356"/>
            <a:ext cx="7772400" cy="3425373"/>
          </a:xfrm>
        </p:spPr>
        <p:txBody>
          <a:bodyPr/>
          <a:lstStyle/>
          <a:p>
            <a:r>
              <a:rPr lang="en-US" dirty="0"/>
              <a:t>When trying to configure PC1 with these 2 IPv6 addresses on eth0:</a:t>
            </a:r>
          </a:p>
          <a:p>
            <a:pPr marL="0" indent="0">
              <a:buNone/>
            </a:pPr>
            <a:endParaRPr lang="en-US" dirty="0"/>
          </a:p>
          <a:p>
            <a:pPr marL="0" indent="0">
              <a:buNone/>
            </a:pPr>
            <a:endParaRPr lang="en-US" dirty="0"/>
          </a:p>
          <a:p>
            <a:r>
              <a:rPr lang="en-US" dirty="0"/>
              <a:t>PC1 will not be able to configure the ::2 address.</a:t>
            </a:r>
          </a:p>
          <a:p>
            <a:r>
              <a:rPr lang="en-US" dirty="0"/>
              <a:t>It checks for address by sending out a solicitation</a:t>
            </a:r>
          </a:p>
          <a:p>
            <a:r>
              <a:rPr lang="en-US" dirty="0"/>
              <a:t>If a response comes back from another device, means address taken</a:t>
            </a:r>
          </a:p>
          <a:p>
            <a:pPr marL="0" indent="0">
              <a:buNone/>
            </a:pPr>
            <a:r>
              <a:rPr lang="en-US" dirty="0"/>
              <a:t> </a:t>
            </a:r>
          </a:p>
        </p:txBody>
      </p:sp>
      <p:sp>
        <p:nvSpPr>
          <p:cNvPr id="5" name="Slide Number Placeholder 4">
            <a:extLst>
              <a:ext uri="{FF2B5EF4-FFF2-40B4-BE49-F238E27FC236}">
                <a16:creationId xmlns:a16="http://schemas.microsoft.com/office/drawing/2014/main" id="{5B0441D9-A88B-A74E-8437-9E389AF158D2}"/>
              </a:ext>
            </a:extLst>
          </p:cNvPr>
          <p:cNvSpPr>
            <a:spLocks noGrp="1"/>
          </p:cNvSpPr>
          <p:nvPr>
            <p:ph type="sldNum" sz="quarter" idx="12"/>
          </p:nvPr>
        </p:nvSpPr>
        <p:spPr/>
        <p:txBody>
          <a:bodyPr/>
          <a:lstStyle/>
          <a:p>
            <a:pPr>
              <a:defRPr/>
            </a:pPr>
            <a:r>
              <a:rPr lang="en-US"/>
              <a:t>2-</a:t>
            </a:r>
            <a:fld id="{D0626857-DD43-9D46-91D4-DEBFBA1258D1}" type="slidenum">
              <a:rPr lang="en-US" smtClean="0"/>
              <a:pPr>
                <a:defRPr/>
              </a:pPr>
              <a:t>98</a:t>
            </a:fld>
            <a:endParaRPr lang="en-US" sz="1200" dirty="0"/>
          </a:p>
        </p:txBody>
      </p:sp>
      <p:graphicFrame>
        <p:nvGraphicFramePr>
          <p:cNvPr id="6" name="Table 5">
            <a:extLst>
              <a:ext uri="{FF2B5EF4-FFF2-40B4-BE49-F238E27FC236}">
                <a16:creationId xmlns:a16="http://schemas.microsoft.com/office/drawing/2014/main" id="{1FB65D83-4628-7446-B3E4-6ACFB2FFA1FC}"/>
              </a:ext>
            </a:extLst>
          </p:cNvPr>
          <p:cNvGraphicFramePr>
            <a:graphicFrameLocks noGrp="1"/>
          </p:cNvGraphicFramePr>
          <p:nvPr/>
        </p:nvGraphicFramePr>
        <p:xfrm>
          <a:off x="4115526" y="1410426"/>
          <a:ext cx="3426460" cy="746760"/>
        </p:xfrm>
        <a:graphic>
          <a:graphicData uri="http://schemas.openxmlformats.org/drawingml/2006/table">
            <a:tbl>
              <a:tblPr firstRow="1" bandRow="1">
                <a:tableStyleId>{5C22544A-7EE6-4342-B048-85BDC9FD1C3A}</a:tableStyleId>
              </a:tblPr>
              <a:tblGrid>
                <a:gridCol w="3426460">
                  <a:extLst>
                    <a:ext uri="{9D8B030D-6E8A-4147-A177-3AD203B41FA5}">
                      <a16:colId xmlns:a16="http://schemas.microsoft.com/office/drawing/2014/main" val="232831954"/>
                    </a:ext>
                  </a:extLst>
                </a:gridCol>
              </a:tblGrid>
              <a:tr h="339436">
                <a:tc>
                  <a:txBody>
                    <a:bodyPr/>
                    <a:lstStyle/>
                    <a:p>
                      <a:pPr marL="0" marR="0" indent="0" algn="ctr">
                        <a:lnSpc>
                          <a:spcPts val="1200"/>
                        </a:lnSpc>
                        <a:spcBef>
                          <a:spcPts val="600"/>
                        </a:spcBef>
                        <a:spcAft>
                          <a:spcPts val="600"/>
                        </a:spcAft>
                      </a:pPr>
                      <a:r>
                        <a:rPr lang="en-US" sz="1100" spc="-25" dirty="0">
                          <a:solidFill>
                            <a:schemeClr val="tx1"/>
                          </a:solidFill>
                          <a:effectLst/>
                        </a:rPr>
                        <a:t>fd01:2345:6789:1::1/64</a:t>
                      </a:r>
                      <a:endParaRPr lang="en-US" sz="1100" spc="-25" dirty="0">
                        <a:solidFill>
                          <a:schemeClr val="tx1"/>
                        </a:solidFill>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88126650"/>
                  </a:ext>
                </a:extLst>
              </a:tr>
              <a:tr h="407324">
                <a:tc>
                  <a:txBody>
                    <a:bodyPr/>
                    <a:lstStyle/>
                    <a:p>
                      <a:pPr marL="0" marR="0" indent="0" algn="ctr">
                        <a:lnSpc>
                          <a:spcPts val="1200"/>
                        </a:lnSpc>
                        <a:spcBef>
                          <a:spcPts val="600"/>
                        </a:spcBef>
                        <a:spcAft>
                          <a:spcPts val="600"/>
                        </a:spcAft>
                      </a:pPr>
                      <a:r>
                        <a:rPr lang="en-US" sz="1100" b="1" spc="-25" dirty="0">
                          <a:effectLst/>
                        </a:rPr>
                        <a:t>fd01:2345:6789:1::2/64</a:t>
                      </a:r>
                      <a:endParaRPr lang="en-US" sz="1100" b="1" spc="-25"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0211274"/>
                  </a:ext>
                </a:extLst>
              </a:tr>
            </a:tbl>
          </a:graphicData>
        </a:graphic>
      </p:graphicFrame>
      <p:sp>
        <p:nvSpPr>
          <p:cNvPr id="7" name="TextBox 6">
            <a:extLst>
              <a:ext uri="{FF2B5EF4-FFF2-40B4-BE49-F238E27FC236}">
                <a16:creationId xmlns:a16="http://schemas.microsoft.com/office/drawing/2014/main" id="{2CB14486-BA1B-0D43-8D86-29F4761304C3}"/>
              </a:ext>
            </a:extLst>
          </p:cNvPr>
          <p:cNvSpPr txBox="1"/>
          <p:nvPr/>
        </p:nvSpPr>
        <p:spPr>
          <a:xfrm>
            <a:off x="883558" y="1692729"/>
            <a:ext cx="3200400" cy="923330"/>
          </a:xfrm>
          <a:prstGeom prst="rect">
            <a:avLst/>
          </a:prstGeom>
          <a:noFill/>
        </p:spPr>
        <p:txBody>
          <a:bodyPr wrap="square" rtlCol="0">
            <a:spAutoFit/>
          </a:bodyPr>
          <a:lstStyle/>
          <a:p>
            <a:r>
              <a:rPr lang="en-US" b="1" dirty="0"/>
              <a:t>NOTE:</a:t>
            </a:r>
            <a:r>
              <a:rPr lang="en-US" dirty="0"/>
              <a:t> ::2 address already assigned to PC2</a:t>
            </a:r>
          </a:p>
          <a:p>
            <a:r>
              <a:rPr lang="en-US" dirty="0"/>
              <a:t>-&gt; duplicate</a:t>
            </a:r>
          </a:p>
        </p:txBody>
      </p:sp>
      <p:pic>
        <p:nvPicPr>
          <p:cNvPr id="9" name="Picture 8" descr="Text&#10;&#10;Description automatically generated">
            <a:extLst>
              <a:ext uri="{FF2B5EF4-FFF2-40B4-BE49-F238E27FC236}">
                <a16:creationId xmlns:a16="http://schemas.microsoft.com/office/drawing/2014/main" id="{48DF9DCF-CCEF-E347-8B68-A815F38370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350" y="4901293"/>
            <a:ext cx="7251700" cy="1790700"/>
          </a:xfrm>
          <a:prstGeom prst="rect">
            <a:avLst/>
          </a:prstGeom>
        </p:spPr>
      </p:pic>
      <p:cxnSp>
        <p:nvCxnSpPr>
          <p:cNvPr id="11" name="Straight Connector 10">
            <a:extLst>
              <a:ext uri="{FF2B5EF4-FFF2-40B4-BE49-F238E27FC236}">
                <a16:creationId xmlns:a16="http://schemas.microsoft.com/office/drawing/2014/main" id="{C7727809-1D4F-C54F-9218-AF4AF6B25465}"/>
              </a:ext>
            </a:extLst>
          </p:cNvPr>
          <p:cNvCxnSpPr/>
          <p:nvPr/>
        </p:nvCxnSpPr>
        <p:spPr bwMode="auto">
          <a:xfrm>
            <a:off x="1175657" y="6164943"/>
            <a:ext cx="5435600" cy="0"/>
          </a:xfrm>
          <a:prstGeom prst="line">
            <a:avLst/>
          </a:prstGeom>
          <a:solidFill>
            <a:schemeClr val="accent1"/>
          </a:solidFill>
          <a:ln w="1905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pic>
        <p:nvPicPr>
          <p:cNvPr id="12" name="Picture 11" descr="underline_base">
            <a:extLst>
              <a:ext uri="{FF2B5EF4-FFF2-40B4-BE49-F238E27FC236}">
                <a16:creationId xmlns:a16="http://schemas.microsoft.com/office/drawing/2014/main" id="{4AFAE89E-574E-9D4F-95E0-34A8078349B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8" y="842554"/>
            <a:ext cx="6963335" cy="106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3">
            <a:extLst>
              <a:ext uri="{FF2B5EF4-FFF2-40B4-BE49-F238E27FC236}">
                <a16:creationId xmlns:a16="http://schemas.microsoft.com/office/drawing/2014/main" id="{0393F62D-016E-444B-B94C-A73BCB9B28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628" y="4489443"/>
            <a:ext cx="7835900" cy="343813"/>
          </a:xfrm>
          <a:prstGeom prst="rect">
            <a:avLst/>
          </a:prstGeom>
        </p:spPr>
      </p:pic>
      <p:sp>
        <p:nvSpPr>
          <p:cNvPr id="13" name="Rectangle 12">
            <a:extLst>
              <a:ext uri="{FF2B5EF4-FFF2-40B4-BE49-F238E27FC236}">
                <a16:creationId xmlns:a16="http://schemas.microsoft.com/office/drawing/2014/main" id="{E5D2319E-0D37-ED4D-88BD-5B21E30380A8}"/>
              </a:ext>
            </a:extLst>
          </p:cNvPr>
          <p:cNvSpPr/>
          <p:nvPr/>
        </p:nvSpPr>
        <p:spPr>
          <a:xfrm>
            <a:off x="6114869" y="4470400"/>
            <a:ext cx="997131" cy="172720"/>
          </a:xfrm>
          <a:prstGeom prst="rect">
            <a:avLst/>
          </a:prstGeom>
          <a:no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FD66B0C-8042-4247-9941-EE3EE7EF7EB6}"/>
              </a:ext>
            </a:extLst>
          </p:cNvPr>
          <p:cNvSpPr/>
          <p:nvPr/>
        </p:nvSpPr>
        <p:spPr>
          <a:xfrm>
            <a:off x="5962469" y="4643120"/>
            <a:ext cx="997131" cy="172720"/>
          </a:xfrm>
          <a:prstGeom prst="rect">
            <a:avLst/>
          </a:prstGeom>
          <a:no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BDB4DE49-69D9-5849-9577-C664A9EC58CC}"/>
              </a:ext>
            </a:extLst>
          </p:cNvPr>
          <p:cNvCxnSpPr/>
          <p:nvPr/>
        </p:nvCxnSpPr>
        <p:spPr bwMode="auto">
          <a:xfrm flipH="1">
            <a:off x="5679440" y="4815840"/>
            <a:ext cx="1168400" cy="113792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1496986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FC61A-DE91-AE48-81F7-25C49618C51D}"/>
              </a:ext>
            </a:extLst>
          </p:cNvPr>
          <p:cNvSpPr>
            <a:spLocks noGrp="1"/>
          </p:cNvSpPr>
          <p:nvPr>
            <p:ph type="title"/>
          </p:nvPr>
        </p:nvSpPr>
        <p:spPr/>
        <p:txBody>
          <a:bodyPr/>
          <a:lstStyle/>
          <a:p>
            <a:r>
              <a:rPr lang="en-US" dirty="0"/>
              <a:t>NDP and ARP Comparison</a:t>
            </a:r>
          </a:p>
        </p:txBody>
      </p:sp>
      <p:sp>
        <p:nvSpPr>
          <p:cNvPr id="3" name="Content Placeholder 2">
            <a:extLst>
              <a:ext uri="{FF2B5EF4-FFF2-40B4-BE49-F238E27FC236}">
                <a16:creationId xmlns:a16="http://schemas.microsoft.com/office/drawing/2014/main" id="{4363243A-F8B3-4B42-86D2-E5D8BFE5CD30}"/>
              </a:ext>
            </a:extLst>
          </p:cNvPr>
          <p:cNvSpPr>
            <a:spLocks noGrp="1"/>
          </p:cNvSpPr>
          <p:nvPr>
            <p:ph idx="1"/>
          </p:nvPr>
        </p:nvSpPr>
        <p:spPr>
          <a:xfrm>
            <a:off x="533400" y="1371600"/>
            <a:ext cx="8223142" cy="3235272"/>
          </a:xfrm>
        </p:spPr>
        <p:txBody>
          <a:bodyPr/>
          <a:lstStyle/>
          <a:p>
            <a:r>
              <a:rPr lang="en-US" dirty="0"/>
              <a:t>NDP operates at the application layer – it is a network application, transported via ICMP protocol over IP</a:t>
            </a:r>
          </a:p>
          <a:p>
            <a:r>
              <a:rPr lang="en-US" dirty="0"/>
              <a:t>ARP operates in a layer that sits in between Network and Data Link layers, transported via data link layer</a:t>
            </a:r>
          </a:p>
          <a:p>
            <a:r>
              <a:rPr lang="en-US" dirty="0"/>
              <a:t>NDP provides more than just </a:t>
            </a:r>
            <a:r>
              <a:rPr lang="en-US" i="1" dirty="0">
                <a:solidFill>
                  <a:srgbClr val="C00000"/>
                </a:solidFill>
              </a:rPr>
              <a:t>Link</a:t>
            </a:r>
            <a:r>
              <a:rPr lang="en-US" dirty="0"/>
              <a:t> address discovery</a:t>
            </a:r>
          </a:p>
          <a:p>
            <a:endParaRPr lang="en-US" dirty="0"/>
          </a:p>
        </p:txBody>
      </p:sp>
      <p:sp>
        <p:nvSpPr>
          <p:cNvPr id="5" name="Slide Number Placeholder 4">
            <a:extLst>
              <a:ext uri="{FF2B5EF4-FFF2-40B4-BE49-F238E27FC236}">
                <a16:creationId xmlns:a16="http://schemas.microsoft.com/office/drawing/2014/main" id="{5E8994D8-78B4-5D4D-BF23-6DDA037A2CB0}"/>
              </a:ext>
            </a:extLst>
          </p:cNvPr>
          <p:cNvSpPr>
            <a:spLocks noGrp="1"/>
          </p:cNvSpPr>
          <p:nvPr>
            <p:ph type="sldNum" sz="quarter" idx="12"/>
          </p:nvPr>
        </p:nvSpPr>
        <p:spPr/>
        <p:txBody>
          <a:bodyPr/>
          <a:lstStyle/>
          <a:p>
            <a:pPr>
              <a:defRPr/>
            </a:pPr>
            <a:r>
              <a:rPr lang="en-US"/>
              <a:t>2-</a:t>
            </a:r>
            <a:fld id="{D0626857-DD43-9D46-91D4-DEBFBA1258D1}" type="slidenum">
              <a:rPr lang="en-US" smtClean="0"/>
              <a:pPr>
                <a:defRPr/>
              </a:pPr>
              <a:t>99</a:t>
            </a:fld>
            <a:endParaRPr lang="en-US" sz="1200" dirty="0"/>
          </a:p>
        </p:txBody>
      </p:sp>
      <p:pic>
        <p:nvPicPr>
          <p:cNvPr id="7" name="Picture 6" descr="Table&#10;&#10;Description automatically generated">
            <a:extLst>
              <a:ext uri="{FF2B5EF4-FFF2-40B4-BE49-F238E27FC236}">
                <a16:creationId xmlns:a16="http://schemas.microsoft.com/office/drawing/2014/main" id="{ACA14B47-D06E-884B-A7D1-22DC417DEC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896" y="4495167"/>
            <a:ext cx="3975100" cy="1930400"/>
          </a:xfrm>
          <a:prstGeom prst="rect">
            <a:avLst/>
          </a:prstGeom>
        </p:spPr>
      </p:pic>
      <p:pic>
        <p:nvPicPr>
          <p:cNvPr id="8" name="Picture 7" descr="underline_base">
            <a:extLst>
              <a:ext uri="{FF2B5EF4-FFF2-40B4-BE49-F238E27FC236}">
                <a16:creationId xmlns:a16="http://schemas.microsoft.com/office/drawing/2014/main" id="{FF8039B8-317A-6C4F-BABD-CC4A3B3C6D0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108" y="1082040"/>
            <a:ext cx="6203641" cy="1268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174226819"/>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Gill Sans MT"/>
        <a:ea typeface=""/>
        <a:cs typeface=""/>
      </a:majorFont>
      <a:minorFont>
        <a:latin typeface="Gill Sans M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bg1">
                <a:lumMod val="95000"/>
              </a:schemeClr>
            </a:gs>
            <a:gs pos="100000">
              <a:schemeClr val="accent5">
                <a:lumMod val="75000"/>
              </a:schemeClr>
            </a:gs>
          </a:gsLst>
        </a:gra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33862</TotalTime>
  <Words>13641</Words>
  <Application>Microsoft Macintosh PowerPoint</Application>
  <PresentationFormat>On-screen Show (4:3)</PresentationFormat>
  <Paragraphs>2489</Paragraphs>
  <Slides>147</Slides>
  <Notes>83</Notes>
  <HiddenSlides>4</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147</vt:i4>
      </vt:variant>
    </vt:vector>
  </HeadingPairs>
  <TitlesOfParts>
    <vt:vector size="161" baseType="lpstr">
      <vt:lpstr>MS Mincho</vt:lpstr>
      <vt:lpstr>Arial</vt:lpstr>
      <vt:lpstr>Calibri</vt:lpstr>
      <vt:lpstr>Comic Sans MS</vt:lpstr>
      <vt:lpstr>Consolas</vt:lpstr>
      <vt:lpstr>Courier New</vt:lpstr>
      <vt:lpstr>Gill Sans MT</vt:lpstr>
      <vt:lpstr>Tahoma</vt:lpstr>
      <vt:lpstr>Times</vt:lpstr>
      <vt:lpstr>Times New Roman</vt:lpstr>
      <vt:lpstr>Wingdings</vt:lpstr>
      <vt:lpstr>Default Design</vt:lpstr>
      <vt:lpstr>VISIO</vt:lpstr>
      <vt:lpstr>Visio</vt:lpstr>
      <vt:lpstr>PowerPoint Presentation</vt:lpstr>
      <vt:lpstr>Link layer, LANs: outline</vt:lpstr>
      <vt:lpstr>Link layer: introduction</vt:lpstr>
      <vt:lpstr>Link layer: context</vt:lpstr>
      <vt:lpstr>Link layer: services</vt:lpstr>
      <vt:lpstr>Where is the link layer implemented?</vt:lpstr>
      <vt:lpstr>Adaptors communicating</vt:lpstr>
      <vt:lpstr>Different Types of “Links”</vt:lpstr>
      <vt:lpstr>Link layer, LANs: outline</vt:lpstr>
      <vt:lpstr>Reliable or unreliable delivery</vt:lpstr>
      <vt:lpstr>Error detection</vt:lpstr>
      <vt:lpstr>Error recovery</vt:lpstr>
      <vt:lpstr>Link layer, LANs: outline</vt:lpstr>
      <vt:lpstr>Broadcast/Shared Network Links</vt:lpstr>
      <vt:lpstr>Multiple access protocols</vt:lpstr>
      <vt:lpstr>An ideal multiple access protocol</vt:lpstr>
      <vt:lpstr>Multiple access protocols: taxonomy</vt:lpstr>
      <vt:lpstr>Random access protocols</vt:lpstr>
      <vt:lpstr>Random access protocol - CSMA</vt:lpstr>
      <vt:lpstr>CSMA collisions</vt:lpstr>
      <vt:lpstr>CSMA/CD (collision detection)</vt:lpstr>
      <vt:lpstr>CSMA/CD (collision detection)</vt:lpstr>
      <vt:lpstr>CSMA/CD algorithm</vt:lpstr>
      <vt:lpstr>Data link layer for LANs</vt:lpstr>
      <vt:lpstr>Link layer, LANs: outline</vt:lpstr>
      <vt:lpstr>Ethernet</vt:lpstr>
      <vt:lpstr>Ethernet: physical topology</vt:lpstr>
      <vt:lpstr>Ethernet: Data Link Layer</vt:lpstr>
      <vt:lpstr>Ethernet frame structure</vt:lpstr>
      <vt:lpstr>Ethernet frame structure (more)</vt:lpstr>
      <vt:lpstr>Ethernet standards</vt:lpstr>
      <vt:lpstr>Link layer, LANs: outline</vt:lpstr>
      <vt:lpstr>Data link layer addresses</vt:lpstr>
      <vt:lpstr>Link addresses</vt:lpstr>
      <vt:lpstr>MAC/Link addresses (more)</vt:lpstr>
      <vt:lpstr>Example</vt:lpstr>
      <vt:lpstr>Local/Adjacent/Neighbor devices</vt:lpstr>
      <vt:lpstr>Remote devices</vt:lpstr>
      <vt:lpstr>Network to Link address translation</vt:lpstr>
      <vt:lpstr>Takeaways</vt:lpstr>
      <vt:lpstr>Neighbor discovery</vt:lpstr>
      <vt:lpstr>Need for address translation</vt:lpstr>
      <vt:lpstr>Link layer, LANs: outline</vt:lpstr>
      <vt:lpstr>Address Resolution Protocol (ARP)</vt:lpstr>
      <vt:lpstr>ARP in action - request</vt:lpstr>
      <vt:lpstr>ARP in action - reply</vt:lpstr>
      <vt:lpstr>ARP Transport</vt:lpstr>
      <vt:lpstr>ARP Packet on Ethernet Link</vt:lpstr>
      <vt:lpstr>ARP Packet Format</vt:lpstr>
      <vt:lpstr>Example content of ARP packet for Ethernet and IP</vt:lpstr>
      <vt:lpstr>Retention of Bindings</vt:lpstr>
      <vt:lpstr>Example ARP Neighbor Cache</vt:lpstr>
      <vt:lpstr>Ping Scenario Msg Exchange</vt:lpstr>
      <vt:lpstr>Arp Neigh Cache – PC1</vt:lpstr>
      <vt:lpstr>State of the ARP Neighbor Cache</vt:lpstr>
      <vt:lpstr>Notes on ARP usage</vt:lpstr>
      <vt:lpstr>Link layer, LANs: outline</vt:lpstr>
      <vt:lpstr>IPv6 Addresses</vt:lpstr>
      <vt:lpstr>Notation of IPv6 addresses </vt:lpstr>
      <vt:lpstr>IPv6 Address and Abbreviation rules</vt:lpstr>
      <vt:lpstr>CIDR notation for IPv6 addresses</vt:lpstr>
      <vt:lpstr>CIDR notation for IPv6 address blocks</vt:lpstr>
      <vt:lpstr>Example of IPv6 address block</vt:lpstr>
      <vt:lpstr>Types of IPv6 addresses</vt:lpstr>
      <vt:lpstr>Delivery methods and IPv6 address types</vt:lpstr>
      <vt:lpstr>Currently available global unicast addresses</vt:lpstr>
      <vt:lpstr>Reserved IPv6 addresses (selection)</vt:lpstr>
      <vt:lpstr>Global unicast address  (2000::/3)</vt:lpstr>
      <vt:lpstr>Link-local unicast address  (FE80::/10)</vt:lpstr>
      <vt:lpstr>IPv6 Addressing on a Lab Host</vt:lpstr>
      <vt:lpstr>Issue with Link-local unicast address</vt:lpstr>
      <vt:lpstr>Example of Ping6: Link-Local</vt:lpstr>
      <vt:lpstr>Unique Local Unicast Address (ULA)</vt:lpstr>
      <vt:lpstr>Examples of ULA</vt:lpstr>
      <vt:lpstr>IPv6 Addressing on a Lab Host</vt:lpstr>
      <vt:lpstr>EUI-64 Address</vt:lpstr>
      <vt:lpstr>EUI-64 Address</vt:lpstr>
      <vt:lpstr>Alternatives to EUI-64</vt:lpstr>
      <vt:lpstr>ICMP Neighbor Solicitation ICMP Neighbor Advertisement</vt:lpstr>
      <vt:lpstr>Solicited node multicast address</vt:lpstr>
      <vt:lpstr>Solicited node multicast address</vt:lpstr>
      <vt:lpstr>IPv6 Multicast  Address  (FF00::/8) </vt:lpstr>
      <vt:lpstr>Solicited node multicast address</vt:lpstr>
      <vt:lpstr>Multicast IPv6 mapping to multicast Ethernet Address</vt:lpstr>
      <vt:lpstr>Neighbor Discovery Protocol</vt:lpstr>
      <vt:lpstr>Neighbor Discovery Protocol (NDP)</vt:lpstr>
      <vt:lpstr>Node Solicitation packet format</vt:lpstr>
      <vt:lpstr>Node Advertisement packet format</vt:lpstr>
      <vt:lpstr>Neighbor Discovery Protocol (NDP)</vt:lpstr>
      <vt:lpstr>NDP example</vt:lpstr>
      <vt:lpstr>NDP Example</vt:lpstr>
      <vt:lpstr>Wireshark- Ping6: link-local and configured</vt:lpstr>
      <vt:lpstr>PowerPoint Presentation</vt:lpstr>
      <vt:lpstr>PowerPoint Presentation</vt:lpstr>
      <vt:lpstr>Duplicate Address Verification</vt:lpstr>
      <vt:lpstr>IPv6 configures a unique unicast address</vt:lpstr>
      <vt:lpstr>Duplicate Address Detection (DAD)</vt:lpstr>
      <vt:lpstr>IPv6 and Duplicate Addresses</vt:lpstr>
      <vt:lpstr>NDP and ARP Comparison</vt:lpstr>
      <vt:lpstr>Comparing ARP to NDP</vt:lpstr>
      <vt:lpstr>PowerPoint Presentation</vt:lpstr>
      <vt:lpstr>Link layer, LANs: outline</vt:lpstr>
      <vt:lpstr>Interconnection Devices </vt:lpstr>
      <vt:lpstr>Repeaters </vt:lpstr>
      <vt:lpstr>Bridges/LAN switches </vt:lpstr>
      <vt:lpstr>Routers </vt:lpstr>
      <vt:lpstr>Switches/Bridges vs. Routers</vt:lpstr>
      <vt:lpstr>Ethernet Switch*</vt:lpstr>
      <vt:lpstr>Switch: multiple simultaneous transmissions</vt:lpstr>
      <vt:lpstr>Switch forwarding table</vt:lpstr>
      <vt:lpstr>Switch: self-learning</vt:lpstr>
      <vt:lpstr>Switch: Forwarding</vt:lpstr>
      <vt:lpstr>Summary of Frame Forwarding</vt:lpstr>
      <vt:lpstr>Self Learning - Backwards Learning Switch in Action</vt:lpstr>
      <vt:lpstr>Learning Bridges Algorithm - Summary</vt:lpstr>
      <vt:lpstr>Switch &amp; Broadcast Environment</vt:lpstr>
      <vt:lpstr>Switch: frame filtering/forwarding</vt:lpstr>
      <vt:lpstr>Interconnecting switches</vt:lpstr>
      <vt:lpstr>Example</vt:lpstr>
      <vt:lpstr>Self-learning multi-switch example</vt:lpstr>
      <vt:lpstr>Loops and Routing</vt:lpstr>
      <vt:lpstr>Danger of Loops</vt:lpstr>
      <vt:lpstr>Spanning Tree</vt:lpstr>
      <vt:lpstr>Configuration BPDUs</vt:lpstr>
      <vt:lpstr>Creating a Spanning Tree with BPDUs </vt:lpstr>
      <vt:lpstr>Spanning Tree example</vt:lpstr>
      <vt:lpstr>Main Concept</vt:lpstr>
      <vt:lpstr>Bridge Priority and VLANs</vt:lpstr>
      <vt:lpstr>Building a Spanning Tree</vt:lpstr>
      <vt:lpstr>Steps of Spanning Tree Algorithm </vt:lpstr>
      <vt:lpstr>Ordering of Messages </vt:lpstr>
      <vt:lpstr>Step 1: Determine the Root Bridge</vt:lpstr>
      <vt:lpstr>Step 2: Calculate the Root Path Cost - Determine the Root Port</vt:lpstr>
      <vt:lpstr>Updating and Sharing Information</vt:lpstr>
      <vt:lpstr>In Summary</vt:lpstr>
      <vt:lpstr>Example of Updating and Sharing</vt:lpstr>
      <vt:lpstr>Animating the previous example</vt:lpstr>
      <vt:lpstr>Animating the previous example</vt:lpstr>
      <vt:lpstr>Selecting the Ports for the Spanning Tree</vt:lpstr>
      <vt:lpstr>Spanning Tree example – what is the spanning tree?</vt:lpstr>
      <vt:lpstr>Block Diagram of Spanning Tree</vt:lpstr>
      <vt:lpstr>Routes to and from PCs</vt:lpstr>
      <vt:lpstr>Spanning Tree example </vt:lpstr>
      <vt:lpstr>Health of the Spanning Tree</vt:lpstr>
      <vt:lpstr>Detecting and Recovering from Failures</vt:lpstr>
      <vt:lpstr>Summary:  switches vs. routers</vt:lpstr>
      <vt:lpstr>Headers &amp; Addresses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3rd Edition: Chapter 4</dc:title>
  <dc:creator>Jim Kurose and Keith Ross</dc:creator>
  <cp:lastModifiedBy>Magda ElZarki</cp:lastModifiedBy>
  <cp:revision>879</cp:revision>
  <dcterms:created xsi:type="dcterms:W3CDTF">1999-10-08T19:08:27Z</dcterms:created>
  <dcterms:modified xsi:type="dcterms:W3CDTF">2021-03-08T00:37:21Z</dcterms:modified>
</cp:coreProperties>
</file>